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97" r:id="rId2"/>
  </p:sldMasterIdLst>
  <p:notesMasterIdLst>
    <p:notesMasterId r:id="rId28"/>
  </p:notesMasterIdLst>
  <p:handoutMasterIdLst>
    <p:handoutMasterId r:id="rId29"/>
  </p:handoutMasterIdLst>
  <p:sldIdLst>
    <p:sldId id="521" r:id="rId3"/>
    <p:sldId id="522" r:id="rId4"/>
    <p:sldId id="523" r:id="rId5"/>
    <p:sldId id="541" r:id="rId6"/>
    <p:sldId id="514" r:id="rId7"/>
    <p:sldId id="515" r:id="rId8"/>
    <p:sldId id="542" r:id="rId9"/>
    <p:sldId id="520" r:id="rId10"/>
    <p:sldId id="524" r:id="rId11"/>
    <p:sldId id="525" r:id="rId12"/>
    <p:sldId id="527" r:id="rId13"/>
    <p:sldId id="528" r:id="rId14"/>
    <p:sldId id="538" r:id="rId15"/>
    <p:sldId id="536" r:id="rId16"/>
    <p:sldId id="530" r:id="rId17"/>
    <p:sldId id="531" r:id="rId18"/>
    <p:sldId id="529" r:id="rId19"/>
    <p:sldId id="526" r:id="rId20"/>
    <p:sldId id="533" r:id="rId21"/>
    <p:sldId id="534" r:id="rId22"/>
    <p:sldId id="535" r:id="rId23"/>
    <p:sldId id="537" r:id="rId24"/>
    <p:sldId id="543" r:id="rId25"/>
    <p:sldId id="539" r:id="rId26"/>
    <p:sldId id="540" r:id="rId27"/>
  </p:sldIdLst>
  <p:sldSz cx="9906000" cy="6858000" type="A4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0" autoAdjust="0"/>
    <p:restoredTop sz="78935" autoAdjust="0"/>
  </p:normalViewPr>
  <p:slideViewPr>
    <p:cSldViewPr>
      <p:cViewPr varScale="1">
        <p:scale>
          <a:sx n="61" d="100"/>
          <a:sy n="61" d="100"/>
        </p:scale>
        <p:origin x="1326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-141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5DA8793-3296-43B2-A51E-B6B55108AAD1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E5CEFB3-9C86-4773-A2AA-AE8D26F971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178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68530B26-0AB1-4E62-A0E4-32C8E9AA754D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1" y="4717220"/>
            <a:ext cx="5438775" cy="4466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4CADA1BD-C1D4-4DF1-9780-58E18BB5CB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339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20E8EE-32F0-4DF8-B928-09F3497A8333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DE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4" y="4717220"/>
            <a:ext cx="5441950" cy="4466351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677683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493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73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308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037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8918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875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4986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46204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9526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754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6117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6787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5265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4922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Weitere Frage: Was passiert mit dem Katalog der HFR? Werden neue Nennungen aufgenommen. Seit 2005 keine Veränderung sichtbar.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3766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2588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790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 smtClean="0"/>
              <a:t>Im BIBB</a:t>
            </a:r>
            <a:r>
              <a:rPr lang="de-DE" baseline="0" dirty="0" smtClean="0"/>
              <a:t> etwa seit 2007/2008 im Fokus.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Erste Umsetzung des Schlüssels für den MZ 2005 im Jahr 2008.</a:t>
            </a:r>
          </a:p>
          <a:p>
            <a:pPr marL="0" indent="0">
              <a:buFontTx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541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- Kodierung der Hauptfachrichtung</a:t>
            </a:r>
            <a:r>
              <a:rPr lang="de-DE" baseline="0" dirty="0" smtClean="0"/>
              <a:t> nicht anschlussfähig für etablierte Systematiken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484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171450" indent="-171450">
              <a:buFontTx/>
              <a:buChar char="-"/>
            </a:pPr>
            <a:r>
              <a:rPr lang="de-DE" dirty="0" smtClean="0"/>
              <a:t>Die Fachrichtungen wurden bis</a:t>
            </a:r>
            <a:r>
              <a:rPr lang="de-DE" baseline="0" dirty="0" smtClean="0"/>
              <a:t> 2002 nur für Akademiker erhoben </a:t>
            </a:r>
            <a:r>
              <a:rPr lang="de-DE" baseline="0" dirty="0" smtClean="0">
                <a:sym typeface="Wingdings" panose="05000000000000000000" pitchFamily="2" charset="2"/>
              </a:rPr>
              <a:t> Hauptfachrichtungen.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>
                <a:sym typeface="Wingdings" panose="05000000000000000000" pitchFamily="2" charset="2"/>
              </a:rPr>
              <a:t>2003/2004 wurde auch für Nicht-Akademiker die Haupt(Fachrichtung) erhoben  Probebetrieb.</a:t>
            </a:r>
          </a:p>
          <a:p>
            <a:pPr marL="628650" lvl="1" indent="-171450">
              <a:buFontTx/>
              <a:buChar char="-"/>
            </a:pPr>
            <a:r>
              <a:rPr lang="de-DE" b="1" baseline="0" dirty="0" smtClean="0">
                <a:sym typeface="Wingdings" panose="05000000000000000000" pitchFamily="2" charset="2"/>
              </a:rPr>
              <a:t>Systematik der Nichtsystematik erläutern!!!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>
                <a:sym typeface="Wingdings" panose="05000000000000000000" pitchFamily="2" charset="2"/>
              </a:rPr>
              <a:t>2005 wurde die Hauptfachrichtung erstmals ausgewiesen.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>
                <a:sym typeface="Wingdings" panose="05000000000000000000" pitchFamily="2" charset="2"/>
              </a:rPr>
              <a:t>Viele Nennungen sind gut zuzuordnen:</a:t>
            </a:r>
          </a:p>
          <a:p>
            <a:pPr marL="628650" lvl="1" indent="-171450">
              <a:buFontTx/>
              <a:buChar char="-"/>
            </a:pPr>
            <a:r>
              <a:rPr lang="de-DE" baseline="0" dirty="0" smtClean="0">
                <a:sym typeface="Wingdings" panose="05000000000000000000" pitchFamily="2" charset="2"/>
              </a:rPr>
              <a:t>Fischer</a:t>
            </a:r>
          </a:p>
          <a:p>
            <a:pPr marL="628650" lvl="1" indent="-171450">
              <a:buFontTx/>
              <a:buChar char="-"/>
            </a:pPr>
            <a:r>
              <a:rPr lang="de-DE" baseline="0" dirty="0" smtClean="0">
                <a:sym typeface="Wingdings" panose="05000000000000000000" pitchFamily="2" charset="2"/>
              </a:rPr>
              <a:t>Bäcker</a:t>
            </a:r>
          </a:p>
          <a:p>
            <a:pPr marL="628650" lvl="1" indent="-171450">
              <a:buFontTx/>
              <a:buChar char="-"/>
            </a:pPr>
            <a:r>
              <a:rPr lang="de-DE" baseline="0" dirty="0" err="1" smtClean="0">
                <a:sym typeface="Wingdings" panose="05000000000000000000" pitchFamily="2" charset="2"/>
              </a:rPr>
              <a:t>etc</a:t>
            </a:r>
            <a:endParaRPr lang="de-DE" baseline="0" dirty="0" smtClean="0">
              <a:sym typeface="Wingdings" panose="05000000000000000000" pitchFamily="2" charset="2"/>
            </a:endParaRPr>
          </a:p>
          <a:p>
            <a:pPr marL="171450" indent="-171450">
              <a:buFontTx/>
              <a:buChar char="-"/>
            </a:pPr>
            <a:r>
              <a:rPr lang="de-DE" baseline="0" dirty="0" smtClean="0">
                <a:sym typeface="Wingdings" panose="05000000000000000000" pitchFamily="2" charset="2"/>
              </a:rPr>
              <a:t>Qualität in 2005 noch vergleichsweise schlecht (häufig unklare Fachrichtungsangaben):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Anthropologie (außer physische Anthropologie)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neue Rechtschreibung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Erziehungs- und Schulfragen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Geistliche Reife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Geistliches Leben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Kino-Begleitkurs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Landessprache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MS-Visual Basic 6.0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Muttersprachen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Navigation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Präsentationstechniken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Schiedsrichter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Stress meistern</a:t>
            </a:r>
          </a:p>
          <a:p>
            <a:pPr marL="628650" lvl="1" indent="-171450">
              <a:buFontTx/>
              <a:buChar char="-"/>
            </a:pP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Verteidigung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040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95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- Zu 1.: In Abgrenzung</a:t>
            </a:r>
            <a:r>
              <a:rPr lang="de-DE" baseline="0" dirty="0" smtClean="0"/>
              <a:t> zu Fachaltenpfleger, Fachkrankenschwester, Pflegedienstleiter/in, ..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906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- Etwa 1300 Fallkombinationen können</a:t>
            </a:r>
            <a:r>
              <a:rPr lang="de-DE" baseline="0" dirty="0" smtClean="0"/>
              <a:t> nicht zugeordnet werden (HFR 97-99) oder haben eine Fallzahl von &lt;= 10 und wurden deshalb nicht zugeordnet.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Ein größerer Teil dieser Fälle ist im Mikrozensus 2005 zu finden. In den Folgejahren waren die Problematischen Positionen seltener besetzt.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Die Verteilung ist im Zeitverlauf relativ stabil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038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ADA1BD-C1D4-4DF1-9780-58E18BB5CB61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639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6DAA1-1590-4C21-92AD-175B35FDEE83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9EC2-7836-4EDF-AF27-E01EDA7B0D6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E5249-655D-4B07-AA2A-7B92E54DB4AA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49CA2-CB13-463C-BBAA-9FB6910E52F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7305A-F792-4C71-B3FA-76E29B0916B2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BB6BF-B64A-4696-BD5C-BAF26963124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25"/>
            <a:ext cx="1928664" cy="8998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" name="Foliennummernplatzhalter 5"/>
          <p:cNvSpPr txBox="1">
            <a:spLocks/>
          </p:cNvSpPr>
          <p:nvPr userDrawn="1"/>
        </p:nvSpPr>
        <p:spPr>
          <a:xfrm>
            <a:off x="9320213" y="6338888"/>
            <a:ext cx="582612" cy="541337"/>
          </a:xfrm>
          <a:prstGeom prst="rect">
            <a:avLst/>
          </a:prstGeom>
          <a:solidFill>
            <a:srgbClr val="000080"/>
          </a:solidFill>
        </p:spPr>
        <p:txBody>
          <a:bodyPr anchor="ctr" anchorCtr="1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EABB012-CEE6-4265-B6AF-6BFAFD42403A}" type="slidenum">
              <a:rPr lang="de-DE"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14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1856656" y="274638"/>
            <a:ext cx="6336704" cy="719137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008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3" name="Inhaltsplatzhalter 2"/>
          <p:cNvSpPr>
            <a:spLocks noGrp="1"/>
          </p:cNvSpPr>
          <p:nvPr>
            <p:ph idx="1"/>
          </p:nvPr>
        </p:nvSpPr>
        <p:spPr>
          <a:xfrm>
            <a:off x="495300" y="1484784"/>
            <a:ext cx="8915400" cy="4641379"/>
          </a:xfrm>
        </p:spPr>
        <p:txBody>
          <a:bodyPr/>
          <a:lstStyle>
            <a:lvl1pPr>
              <a:buClr>
                <a:srgbClr val="000080"/>
              </a:buClr>
              <a:buFont typeface="Wingdings" pitchFamily="2" charset="2"/>
              <a:buChar char="§"/>
              <a:defRPr>
                <a:latin typeface="Arial Narrow" pitchFamily="34" charset="0"/>
              </a:defRPr>
            </a:lvl1pPr>
            <a:lvl2pPr>
              <a:buClr>
                <a:srgbClr val="000080"/>
              </a:buClr>
              <a:buFont typeface="Arial" pitchFamily="34" charset="0"/>
              <a:buChar char="•"/>
              <a:defRPr>
                <a:latin typeface="Arial Narrow" pitchFamily="34" charset="0"/>
              </a:defRPr>
            </a:lvl2pPr>
            <a:lvl3pPr>
              <a:buClr>
                <a:srgbClr val="000080"/>
              </a:buClr>
              <a:buFont typeface="Wingdings" pitchFamily="2" charset="2"/>
              <a:buChar char="§"/>
              <a:defRPr>
                <a:latin typeface="Arial Narrow" pitchFamily="34" charset="0"/>
              </a:defRPr>
            </a:lvl3pPr>
            <a:lvl4pPr>
              <a:buClr>
                <a:srgbClr val="000080"/>
              </a:buClr>
              <a:buFont typeface="Arial" pitchFamily="34" charset="0"/>
              <a:buChar char="•"/>
              <a:defRPr>
                <a:latin typeface="Arial Narrow" pitchFamily="34" charset="0"/>
              </a:defRPr>
            </a:lvl4pPr>
            <a:lvl5pPr>
              <a:buClr>
                <a:srgbClr val="000080"/>
              </a:buClr>
              <a:buFont typeface="Wingdings" pitchFamily="2" charset="2"/>
              <a:buChar char="§"/>
              <a:defRPr sz="1800">
                <a:latin typeface="Arial Narrow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6" name="Gerade Verbindung 5"/>
          <p:cNvCxnSpPr/>
          <p:nvPr userDrawn="1"/>
        </p:nvCxnSpPr>
        <p:spPr>
          <a:xfrm flipH="1">
            <a:off x="-3174" y="1061956"/>
            <a:ext cx="9905999" cy="1"/>
          </a:xfrm>
          <a:prstGeom prst="line">
            <a:avLst/>
          </a:prstGeom>
          <a:ln w="19050">
            <a:solidFill>
              <a:srgbClr val="0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4358-9E1C-40DF-87FC-900E662CB9CF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42B07-3C2D-47A4-A9F3-7A45C7B472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15C6C-35E0-48BA-92EF-93210BBC8ED8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ED7F-09CD-4F30-84AB-F8CA5510D9D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B0B5E-5499-4139-9446-0B6B5D0968C3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DBA83-31FA-4CFE-87FE-D805FE93CB6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007C4-B022-483F-8037-AFE5077CD4D2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FDAD4-5AAE-4D44-903C-37C01A33D8F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76B18-B75E-429F-BB6D-355BBE881687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BFA01-91F9-4307-8498-D9A0840A859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E41DF-1774-48A0-A191-3DC5E8E2DB00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DD883-7CF9-41CE-8728-5BEE9CFFA86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DFEBA-5588-4A74-9EA1-D593674FEFAD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DCFC3-78CA-41F8-81E7-BF14397BA58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platzhalt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3481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1EC0F9-067B-465B-A955-0A0DDD64BFE5}" type="datetimeFigureOut">
              <a:rPr lang="de-DE"/>
              <a:pPr>
                <a:defRPr/>
              </a:pPr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213166-0816-4595-9A78-472F343D6AC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298EB-82E0-4249-BFFA-53BB690BFBD7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3D8A-A5B5-44F5-B62D-9BC617BF70B3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onference.acspri.org.au/index.php/rc33/2012/paper/viewFile/449/20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7963"/>
            <a:ext cx="32305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12"/>
          <p:cNvSpPr>
            <a:spLocks noChangeArrowheads="1"/>
          </p:cNvSpPr>
          <p:nvPr/>
        </p:nvSpPr>
        <p:spPr bwMode="auto">
          <a:xfrm>
            <a:off x="0" y="1484313"/>
            <a:ext cx="9893300" cy="190817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 sz="1800" b="0" dirty="0">
              <a:latin typeface="Calibri" pitchFamily="34" charset="0"/>
            </a:endParaRP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0" y="1898650"/>
            <a:ext cx="1687513" cy="155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 sz="1800" b="0" dirty="0">
              <a:latin typeface="Calibri" pitchFamily="34" charset="0"/>
            </a:endParaRPr>
          </a:p>
        </p:txBody>
      </p:sp>
      <p:sp>
        <p:nvSpPr>
          <p:cNvPr id="27653" name="Text Box 19"/>
          <p:cNvSpPr txBox="1">
            <a:spLocks noChangeArrowheads="1"/>
          </p:cNvSpPr>
          <p:nvPr/>
        </p:nvSpPr>
        <p:spPr bwMode="auto">
          <a:xfrm>
            <a:off x="9347200" y="6330950"/>
            <a:ext cx="584200" cy="5397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de-DE" sz="1800" b="0" dirty="0">
              <a:latin typeface="Calibri" pitchFamily="34" charset="0"/>
            </a:endParaRPr>
          </a:p>
        </p:txBody>
      </p:sp>
      <p:sp>
        <p:nvSpPr>
          <p:cNvPr id="27654" name="Text Box 20"/>
          <p:cNvSpPr txBox="1">
            <a:spLocks noChangeArrowheads="1"/>
          </p:cNvSpPr>
          <p:nvPr/>
        </p:nvSpPr>
        <p:spPr bwMode="auto">
          <a:xfrm>
            <a:off x="200025" y="1837854"/>
            <a:ext cx="93614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cap="small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Konstruktion</a:t>
            </a:r>
            <a:r>
              <a:rPr lang="en-US" sz="3200" cap="small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des </a:t>
            </a:r>
            <a:r>
              <a:rPr lang="en-US" sz="3200" cap="small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erlernten</a:t>
            </a:r>
            <a:r>
              <a:rPr lang="en-US" sz="3200" cap="small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3200" cap="small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Berufs</a:t>
            </a:r>
            <a:r>
              <a:rPr lang="en-US" sz="3200" cap="small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3200" cap="small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im</a:t>
            </a:r>
            <a:r>
              <a:rPr lang="en-US" sz="3200" cap="small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3200" cap="small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Mikrozensus</a:t>
            </a:r>
            <a:endParaRPr lang="de-DE" sz="2800" b="0" cap="small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873500" y="1052513"/>
            <a:ext cx="1655763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041827" y="4869160"/>
            <a:ext cx="2879725" cy="2016224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1800" dirty="0" smtClean="0">
                <a:solidFill>
                  <a:srgbClr val="000080"/>
                </a:solidFill>
              </a:rPr>
              <a:t>Tobias Maier</a:t>
            </a:r>
            <a:endParaRPr lang="de-DE" sz="1800" dirty="0">
              <a:solidFill>
                <a:srgbClr val="000080"/>
              </a:solidFill>
            </a:endParaRPr>
          </a:p>
          <a:p>
            <a:pPr>
              <a:spcBef>
                <a:spcPts val="0"/>
              </a:spcBef>
            </a:pPr>
            <a:r>
              <a:rPr lang="de-DE" sz="1800" dirty="0" smtClean="0">
                <a:solidFill>
                  <a:srgbClr val="000080"/>
                </a:solidFill>
              </a:rPr>
              <a:t>Manuel Schandock</a:t>
            </a:r>
          </a:p>
          <a:p>
            <a:pPr>
              <a:spcBef>
                <a:spcPts val="0"/>
              </a:spcBef>
            </a:pPr>
            <a:r>
              <a:rPr lang="de-DE" sz="1800" dirty="0" smtClean="0">
                <a:solidFill>
                  <a:srgbClr val="000080"/>
                </a:solidFill>
              </a:rPr>
              <a:t>(</a:t>
            </a:r>
            <a:r>
              <a:rPr lang="de-DE" sz="1800" dirty="0">
                <a:solidFill>
                  <a:srgbClr val="000080"/>
                </a:solidFill>
              </a:rPr>
              <a:t>Achim </a:t>
            </a:r>
            <a:r>
              <a:rPr lang="de-DE" sz="1800" dirty="0" smtClean="0">
                <a:solidFill>
                  <a:srgbClr val="000080"/>
                </a:solidFill>
              </a:rPr>
              <a:t>Schade)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488504" y="3861048"/>
            <a:ext cx="6192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 Narrow" panose="020B0606020202030204" pitchFamily="34" charset="0"/>
              </a:rPr>
              <a:t>Bildung </a:t>
            </a:r>
            <a:r>
              <a:rPr lang="de-DE" dirty="0">
                <a:latin typeface="Arial Narrow" panose="020B0606020202030204" pitchFamily="34" charset="0"/>
              </a:rPr>
              <a:t>und </a:t>
            </a:r>
            <a:r>
              <a:rPr lang="de-DE" dirty="0" smtClean="0">
                <a:latin typeface="Arial Narrow" panose="020B0606020202030204" pitchFamily="34" charset="0"/>
              </a:rPr>
              <a:t>Beruf:</a:t>
            </a:r>
          </a:p>
          <a:p>
            <a:r>
              <a:rPr lang="de-DE" dirty="0" smtClean="0">
                <a:latin typeface="Arial Narrow" panose="020B0606020202030204" pitchFamily="34" charset="0"/>
              </a:rPr>
              <a:t>Erwerb </a:t>
            </a:r>
            <a:r>
              <a:rPr lang="de-DE" dirty="0">
                <a:latin typeface="Arial Narrow" panose="020B0606020202030204" pitchFamily="34" charset="0"/>
              </a:rPr>
              <a:t>und Verwertung </a:t>
            </a:r>
            <a:r>
              <a:rPr lang="de-DE" dirty="0" smtClean="0">
                <a:latin typeface="Arial Narrow" panose="020B0606020202030204" pitchFamily="34" charset="0"/>
              </a:rPr>
              <a:t>in modernen Gesellschaften</a:t>
            </a:r>
          </a:p>
          <a:p>
            <a:endParaRPr lang="de-DE" sz="1600" dirty="0" smtClean="0">
              <a:latin typeface="Arial Narrow" panose="020B0606020202030204" pitchFamily="34" charset="0"/>
            </a:endParaRPr>
          </a:p>
          <a:p>
            <a:r>
              <a:rPr lang="de-DE" sz="1600" dirty="0" smtClean="0">
                <a:latin typeface="Arial Narrow" panose="020B0606020202030204" pitchFamily="34" charset="0"/>
              </a:rPr>
              <a:t>Gemeinsame Nutzertagung der Forschungsdatenzentren der Statistischen Ämter der Länder und des Bundes sowie des Forschungsdatenzentrums im Bundesinstitut für Berufsbildung.</a:t>
            </a:r>
          </a:p>
          <a:p>
            <a:endParaRPr lang="de-DE" sz="1600" dirty="0">
              <a:latin typeface="Arial Narrow" panose="020B0606020202030204" pitchFamily="34" charset="0"/>
            </a:endParaRPr>
          </a:p>
          <a:p>
            <a:r>
              <a:rPr lang="de-DE" sz="1600" dirty="0" smtClean="0">
                <a:latin typeface="Arial Narrow" panose="020B0606020202030204" pitchFamily="34" charset="0"/>
              </a:rPr>
              <a:t>4. November 2015</a:t>
            </a:r>
          </a:p>
        </p:txBody>
      </p:sp>
    </p:spTree>
    <p:extLst>
      <p:ext uri="{BB962C8B-B14F-4D97-AF65-F5344CB8AC3E}">
        <p14:creationId xmlns:p14="http://schemas.microsoft.com/office/powerpoint/2010/main" val="3502616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Verteilung nach Dreisteller der </a:t>
            </a:r>
            <a:r>
              <a:rPr lang="de-DE" dirty="0" err="1" smtClean="0"/>
              <a:t>KldB</a:t>
            </a:r>
            <a:r>
              <a:rPr lang="de-DE" dirty="0" smtClean="0"/>
              <a:t> 2010</a:t>
            </a:r>
            <a:endParaRPr lang="de-DE" dirty="0"/>
          </a:p>
        </p:txBody>
      </p:sp>
      <p:pic>
        <p:nvPicPr>
          <p:cNvPr id="1028" name="Picture 4" descr="P:\CfP\Bonn_11_2015\Verteilung3Steller20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7544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077220" y="2521304"/>
            <a:ext cx="108012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Mechatronik </a:t>
            </a:r>
            <a:r>
              <a:rPr lang="de-DE" sz="1050" b="0" dirty="0" smtClean="0">
                <a:latin typeface="Arial Narrow" panose="020B0606020202030204" pitchFamily="34" charset="0"/>
              </a:rPr>
              <a:t>u. Automatisierungs-technik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13040" y="2590553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Büro- und Sekretariat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521026" y="3284984"/>
            <a:ext cx="20162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Maschinenbau- und Betriebstechnik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504728" y="3896444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Metallbau und Schweißtechnik</a:t>
            </a:r>
          </a:p>
        </p:txBody>
      </p:sp>
    </p:spTree>
    <p:extLst>
      <p:ext uri="{BB962C8B-B14F-4D97-AF65-F5344CB8AC3E}">
        <p14:creationId xmlns:p14="http://schemas.microsoft.com/office/powerpoint/2010/main" val="385044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Verteilung nach Dreisteller der </a:t>
            </a:r>
            <a:r>
              <a:rPr lang="de-DE" dirty="0" err="1" smtClean="0"/>
              <a:t>KldB</a:t>
            </a:r>
            <a:r>
              <a:rPr lang="de-DE" dirty="0" smtClean="0"/>
              <a:t> 2010</a:t>
            </a:r>
            <a:endParaRPr lang="de-DE" dirty="0"/>
          </a:p>
        </p:txBody>
      </p:sp>
      <p:pic>
        <p:nvPicPr>
          <p:cNvPr id="2050" name="Picture 2" descr="P:\CfP\Bonn_11_2015\Verteilung3StellerETBMZ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7544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504728" y="2060848"/>
            <a:ext cx="20162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Maschinenbau- und Betriebstechnik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665240" y="3642528"/>
            <a:ext cx="9277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Energietechnik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592960" y="3098385"/>
            <a:ext cx="108012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Mechatronik </a:t>
            </a:r>
            <a:r>
              <a:rPr lang="de-DE" sz="1050" b="0" dirty="0" smtClean="0">
                <a:latin typeface="Arial Narrow" panose="020B0606020202030204" pitchFamily="34" charset="0"/>
              </a:rPr>
              <a:t>u. Automatisierungs-technik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249144" y="2844469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Büro- und Sekretariat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249144" y="1412776"/>
            <a:ext cx="15121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Unternehmensorganisation und -strategie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245943" y="3484670"/>
            <a:ext cx="12961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Lehrtätigkeit an </a:t>
            </a:r>
            <a:r>
              <a:rPr lang="de-DE" sz="1050" b="0" dirty="0" err="1">
                <a:latin typeface="Arial Narrow" panose="020B0606020202030204" pitchFamily="34" charset="0"/>
              </a:rPr>
              <a:t>allgemeinbild</a:t>
            </a:r>
            <a:r>
              <a:rPr lang="de-DE" sz="1050" b="0" dirty="0">
                <a:latin typeface="Arial Narrow" panose="020B0606020202030204" pitchFamily="34" charset="0"/>
              </a:rPr>
              <a:t>. Schulen</a:t>
            </a:r>
          </a:p>
        </p:txBody>
      </p:sp>
    </p:spTree>
    <p:extLst>
      <p:ext uri="{BB962C8B-B14F-4D97-AF65-F5344CB8AC3E}">
        <p14:creationId xmlns:p14="http://schemas.microsoft.com/office/powerpoint/2010/main" val="234177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Verteilung nach Dreisteller der </a:t>
            </a:r>
            <a:r>
              <a:rPr lang="de-DE" dirty="0" err="1" smtClean="0"/>
              <a:t>KldB</a:t>
            </a:r>
            <a:r>
              <a:rPr lang="de-DE" dirty="0" smtClean="0"/>
              <a:t> 2010</a:t>
            </a:r>
            <a:endParaRPr lang="de-DE" dirty="0"/>
          </a:p>
        </p:txBody>
      </p:sp>
      <p:pic>
        <p:nvPicPr>
          <p:cNvPr id="3074" name="Picture 2" descr="P:\CfP\Bonn_11_2015\Verteilung3StellerETBMZ01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7544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291630" y="1536157"/>
            <a:ext cx="20162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Feinwerk- und Werkzeugtechnik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444030" y="2780928"/>
            <a:ext cx="7087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Gartenbau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227074" y="1536280"/>
            <a:ext cx="5819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Chemie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448944" y="2181332"/>
            <a:ext cx="108012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 err="1">
                <a:latin typeface="Arial Narrow" panose="020B0606020202030204" pitchFamily="34" charset="0"/>
              </a:rPr>
              <a:t>Lagerwirt.,Post</a:t>
            </a:r>
            <a:r>
              <a:rPr lang="de-DE" sz="1050" b="0" dirty="0" smtClean="0">
                <a:latin typeface="Arial Narrow" panose="020B0606020202030204" pitchFamily="34" charset="0"/>
              </a:rPr>
              <a:t>, </a:t>
            </a:r>
            <a:r>
              <a:rPr lang="de-DE" sz="1050" b="0" dirty="0" err="1" smtClean="0">
                <a:latin typeface="Arial Narrow" panose="020B0606020202030204" pitchFamily="34" charset="0"/>
              </a:rPr>
              <a:t>Zustellung,Güter</a:t>
            </a:r>
            <a:r>
              <a:rPr lang="de-DE" sz="1050" b="0" dirty="0" smtClean="0">
                <a:latin typeface="Arial Narrow" panose="020B0606020202030204" pitchFamily="34" charset="0"/>
              </a:rPr>
              <a:t>-umschlag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669177" y="1973583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Verkauf von Lebensmitteln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175672" y="2758413"/>
            <a:ext cx="10801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 err="1" smtClean="0">
                <a:latin typeface="Arial Narrow" panose="020B0606020202030204" pitchFamily="34" charset="0"/>
              </a:rPr>
              <a:t>Gesellschaftswiss</a:t>
            </a:r>
            <a:r>
              <a:rPr lang="de-DE" sz="1050" b="0" dirty="0" smtClean="0">
                <a:latin typeface="Arial Narrow" panose="020B0606020202030204" pitchFamily="34" charset="0"/>
              </a:rPr>
              <a:t>.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745088" y="3429000"/>
            <a:ext cx="10801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Hotellerie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745088" y="4149080"/>
            <a:ext cx="10801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 smtClean="0">
                <a:latin typeface="Arial Narrow" panose="020B0606020202030204" pitchFamily="34" charset="0"/>
              </a:rPr>
              <a:t>Gastronomie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545288" y="4255204"/>
            <a:ext cx="10801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 err="1" smtClean="0">
                <a:latin typeface="Arial Narrow" panose="020B0606020202030204" pitchFamily="34" charset="0"/>
              </a:rPr>
              <a:t>Wirtschaftswiss</a:t>
            </a:r>
            <a:r>
              <a:rPr lang="de-DE" sz="1050" b="0" dirty="0" smtClean="0">
                <a:latin typeface="Arial Narrow" panose="020B0606020202030204" pitchFamily="34" charset="0"/>
              </a:rPr>
              <a:t>.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724910" y="3175084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Textilverarbeitung</a:t>
            </a:r>
          </a:p>
        </p:txBody>
      </p:sp>
    </p:spTree>
    <p:extLst>
      <p:ext uri="{BB962C8B-B14F-4D97-AF65-F5344CB8AC3E}">
        <p14:creationId xmlns:p14="http://schemas.microsoft.com/office/powerpoint/2010/main" val="123255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Differenzen in der Verteilung nach Dreisteller der </a:t>
            </a:r>
            <a:r>
              <a:rPr lang="de-DE" dirty="0" err="1" smtClean="0"/>
              <a:t>KldB</a:t>
            </a:r>
            <a:r>
              <a:rPr lang="de-DE" dirty="0" smtClean="0"/>
              <a:t> 2010</a:t>
            </a:r>
            <a:endParaRPr lang="de-DE" dirty="0"/>
          </a:p>
        </p:txBody>
      </p:sp>
      <p:pic>
        <p:nvPicPr>
          <p:cNvPr id="1028" name="Picture 4" descr="P:\CfP\Bonn_11_2015\Diff3StellerMZ-ET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7544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2432720" y="1536157"/>
            <a:ext cx="17252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Metallbau und Schweißtechnik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585120" y="6127412"/>
            <a:ext cx="2079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Maschinenbau- und Betriebstechnik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817368" y="1252882"/>
            <a:ext cx="2079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Verkauf (ohne Produktspezialisierung)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601072" y="2564231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Büro- und Sekretariat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6897216" y="2716631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Körperpflege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4802897" y="5085184"/>
            <a:ext cx="108012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Verkauf </a:t>
            </a:r>
            <a:r>
              <a:rPr lang="de-DE" sz="1050" b="0" dirty="0" err="1">
                <a:latin typeface="Arial Narrow" panose="020B0606020202030204" pitchFamily="34" charset="0"/>
              </a:rPr>
              <a:t>Bekleid</a:t>
            </a:r>
            <a:r>
              <a:rPr lang="de-DE" sz="1050" b="0" dirty="0">
                <a:latin typeface="Arial Narrow" panose="020B0606020202030204" pitchFamily="34" charset="0"/>
              </a:rPr>
              <a:t>.,</a:t>
            </a:r>
            <a:r>
              <a:rPr lang="de-DE" sz="1050" b="0" dirty="0" err="1">
                <a:latin typeface="Arial Narrow" panose="020B0606020202030204" pitchFamily="34" charset="0"/>
              </a:rPr>
              <a:t>Elektro,KFZ,Hartwaren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5810923" y="4725144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Verkauf von Lebensmitteln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6884356" y="5085293"/>
            <a:ext cx="108012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Lehrtätigkeit an </a:t>
            </a:r>
            <a:r>
              <a:rPr lang="de-DE" sz="1050" b="0" dirty="0" err="1">
                <a:latin typeface="Arial Narrow" panose="020B0606020202030204" pitchFamily="34" charset="0"/>
              </a:rPr>
              <a:t>allgemeinbild</a:t>
            </a:r>
            <a:r>
              <a:rPr lang="de-DE" sz="1050" b="0" dirty="0">
                <a:latin typeface="Arial Narrow" panose="020B0606020202030204" pitchFamily="34" charset="0"/>
              </a:rPr>
              <a:t>. Schulen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7257256" y="4508103"/>
            <a:ext cx="115212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Lehrt.berufsb.Fächer,betr.</a:t>
            </a:r>
            <a:r>
              <a:rPr lang="de-DE" sz="1050" b="0" dirty="0" err="1">
                <a:latin typeface="Arial Narrow" panose="020B0606020202030204" pitchFamily="34" charset="0"/>
              </a:rPr>
              <a:t>Ausb</a:t>
            </a:r>
            <a:r>
              <a:rPr lang="de-DE" sz="1050" b="0" dirty="0">
                <a:latin typeface="Arial Narrow" panose="020B0606020202030204" pitchFamily="34" charset="0"/>
              </a:rPr>
              <a:t>.,</a:t>
            </a:r>
            <a:r>
              <a:rPr lang="de-DE" sz="1050" b="0" dirty="0" err="1">
                <a:latin typeface="Arial Narrow" panose="020B0606020202030204" pitchFamily="34" charset="0"/>
              </a:rPr>
              <a:t>Betr.päd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016896" y="4725144"/>
            <a:ext cx="108012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 err="1">
                <a:latin typeface="Arial Narrow" panose="020B0606020202030204" pitchFamily="34" charset="0"/>
              </a:rPr>
              <a:t>Lagerwirt.,Post</a:t>
            </a:r>
            <a:r>
              <a:rPr lang="de-DE" sz="1050" b="0" dirty="0" smtClean="0">
                <a:latin typeface="Arial Narrow" panose="020B0606020202030204" pitchFamily="34" charset="0"/>
              </a:rPr>
              <a:t>, </a:t>
            </a:r>
            <a:r>
              <a:rPr lang="de-DE" sz="1050" b="0" dirty="0" err="1" smtClean="0">
                <a:latin typeface="Arial Narrow" panose="020B0606020202030204" pitchFamily="34" charset="0"/>
              </a:rPr>
              <a:t>Zustellung,Güter</a:t>
            </a:r>
            <a:r>
              <a:rPr lang="de-DE" sz="1050" b="0" dirty="0" smtClean="0">
                <a:latin typeface="Arial Narrow" panose="020B0606020202030204" pitchFamily="34" charset="0"/>
              </a:rPr>
              <a:t>-umschlag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184572" y="4911551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Feinwerk- und Werkzeugtechnik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8572500" y="1444675"/>
            <a:ext cx="1008000" cy="262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de-DE" sz="2000" b="0" dirty="0" smtClean="0">
                <a:latin typeface="Arial Narrow" panose="020B0606020202030204" pitchFamily="34" charset="0"/>
              </a:rPr>
              <a:t>Höherer Anteil im MZ</a:t>
            </a:r>
            <a:endParaRPr lang="de-DE" sz="2000" b="0" dirty="0">
              <a:latin typeface="Arial Narrow" panose="020B060602020203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8574666" y="4077071"/>
            <a:ext cx="1008000" cy="2196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de-DE" sz="2000" b="0" dirty="0" smtClean="0">
                <a:latin typeface="Arial Narrow" panose="020B0606020202030204" pitchFamily="34" charset="0"/>
              </a:rPr>
              <a:t>Geringer Anteil im MZ</a:t>
            </a:r>
            <a:endParaRPr lang="de-DE" sz="2000" b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1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Verteilung nach </a:t>
            </a:r>
            <a:r>
              <a:rPr lang="de-DE" dirty="0" smtClean="0"/>
              <a:t>50 (vormals 54)  BIBB-Berufsfeldern</a:t>
            </a:r>
            <a:endParaRPr lang="de-DE" dirty="0"/>
          </a:p>
        </p:txBody>
      </p:sp>
      <p:pic>
        <p:nvPicPr>
          <p:cNvPr id="2050" name="Picture 2" descr="P:\CfP\Bonn_11_2015\VerteilungBFETBMZ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556792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95300" y="1196752"/>
            <a:ext cx="8915400" cy="4641379"/>
          </a:xfrm>
        </p:spPr>
        <p:txBody>
          <a:bodyPr/>
          <a:lstStyle/>
          <a:p>
            <a:r>
              <a:rPr lang="de-DE" sz="1800" dirty="0" smtClean="0"/>
              <a:t>Darstellung nach BIBB-Berufsfeldern (Tiemann et al. 2008)</a:t>
            </a:r>
            <a:endParaRPr lang="de-DE" sz="1800" dirty="0"/>
          </a:p>
        </p:txBody>
      </p:sp>
      <p:sp>
        <p:nvSpPr>
          <p:cNvPr id="6" name="Textfeld 5"/>
          <p:cNvSpPr txBox="1"/>
          <p:nvPr/>
        </p:nvSpPr>
        <p:spPr>
          <a:xfrm>
            <a:off x="2000672" y="1700808"/>
            <a:ext cx="2592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7: Metall-, Anlagenbau, Blechkonstruktion</a:t>
            </a:r>
            <a:r>
              <a:rPr lang="de-DE" sz="1050" b="0" dirty="0" smtClean="0">
                <a:latin typeface="Arial Narrow" panose="020B0606020202030204" pitchFamily="34" charset="0"/>
              </a:rPr>
              <a:t>,</a:t>
            </a:r>
          </a:p>
          <a:p>
            <a:r>
              <a:rPr lang="de-DE" sz="1050" b="0" dirty="0" smtClean="0">
                <a:latin typeface="Arial Narrow" panose="020B0606020202030204" pitchFamily="34" charset="0"/>
              </a:rPr>
              <a:t>    Installation</a:t>
            </a:r>
            <a:r>
              <a:rPr lang="de-DE" sz="1050" b="0" dirty="0">
                <a:latin typeface="Arial Narrow" panose="020B0606020202030204" pitchFamily="34" charset="0"/>
              </a:rPr>
              <a:t>, Montierer/-</a:t>
            </a:r>
            <a:r>
              <a:rPr lang="de-DE" sz="1050" b="0" dirty="0" smtClean="0">
                <a:latin typeface="Arial Narrow" panose="020B0606020202030204" pitchFamily="34" charset="0"/>
              </a:rPr>
              <a:t>innen</a:t>
            </a:r>
          </a:p>
          <a:p>
            <a:r>
              <a:rPr lang="de-DE" sz="1050" b="0" dirty="0">
                <a:latin typeface="Arial Narrow" panose="020B0606020202030204" pitchFamily="34" charset="0"/>
              </a:rPr>
              <a:t>8: Industrie-, Werkzeugmechaniker/-</a:t>
            </a:r>
            <a:r>
              <a:rPr lang="de-DE" sz="1050" b="0" dirty="0" smtClean="0">
                <a:latin typeface="Arial Narrow" panose="020B0606020202030204" pitchFamily="34" charset="0"/>
              </a:rPr>
              <a:t>innen</a:t>
            </a:r>
          </a:p>
          <a:p>
            <a:r>
              <a:rPr lang="de-DE" sz="1050" b="0" dirty="0">
                <a:latin typeface="Arial Narrow" panose="020B0606020202030204" pitchFamily="34" charset="0"/>
              </a:rPr>
              <a:t>9: Fahr-, Flugzeugbau, Wartungsberufe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180681" y="3060685"/>
            <a:ext cx="17281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Bauberufe, Holz-, </a:t>
            </a:r>
            <a:r>
              <a:rPr lang="de-DE" sz="1050" b="0" dirty="0" err="1">
                <a:latin typeface="Arial Narrow" panose="020B0606020202030204" pitchFamily="34" charset="0"/>
              </a:rPr>
              <a:t>Kunststoffbe</a:t>
            </a:r>
            <a:r>
              <a:rPr lang="de-DE" sz="1050" b="0" dirty="0">
                <a:latin typeface="Arial Narrow" panose="020B0606020202030204" pitchFamily="34" charset="0"/>
              </a:rPr>
              <a:t>- und -verarbeitung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04928" y="2691353"/>
            <a:ext cx="172819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Sonstige </a:t>
            </a:r>
            <a:r>
              <a:rPr lang="de-DE" sz="1050" b="0" dirty="0" err="1">
                <a:latin typeface="Arial Narrow" panose="020B0606020202030204" pitchFamily="34" charset="0"/>
              </a:rPr>
              <a:t>kaufmänn</a:t>
            </a:r>
            <a:r>
              <a:rPr lang="de-DE" sz="1050" b="0" dirty="0">
                <a:latin typeface="Arial Narrow" panose="020B0606020202030204" pitchFamily="34" charset="0"/>
              </a:rPr>
              <a:t>. Berufe (ohne Groß-, </a:t>
            </a:r>
            <a:r>
              <a:rPr lang="de-DE" sz="1050" b="0" dirty="0" err="1">
                <a:latin typeface="Arial Narrow" panose="020B0606020202030204" pitchFamily="34" charset="0"/>
              </a:rPr>
              <a:t>Einzelh</a:t>
            </a:r>
            <a:r>
              <a:rPr lang="de-DE" sz="1050" b="0" dirty="0">
                <a:latin typeface="Arial Narrow" panose="020B0606020202030204" pitchFamily="34" charset="0"/>
              </a:rPr>
              <a:t>., Kreditgewerbe)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457056" y="1935784"/>
            <a:ext cx="17281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>
                <a:latin typeface="Arial Narrow" panose="020B0606020202030204" pitchFamily="34" charset="0"/>
              </a:rPr>
              <a:t>Büroberufe und Personalwesen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545288" y="3679140"/>
            <a:ext cx="17281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0" dirty="0" smtClean="0">
                <a:latin typeface="Arial Narrow" panose="020B0606020202030204" pitchFamily="34" charset="0"/>
              </a:rPr>
              <a:t>Lehrende Berufe</a:t>
            </a:r>
            <a:endParaRPr lang="de-DE" sz="1050" b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99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Verteilung nach </a:t>
            </a:r>
            <a:r>
              <a:rPr lang="de-DE" dirty="0" smtClean="0"/>
              <a:t>Anforderungsniveau der </a:t>
            </a:r>
            <a:r>
              <a:rPr lang="de-DE" dirty="0" err="1"/>
              <a:t>KldB</a:t>
            </a:r>
            <a:r>
              <a:rPr lang="de-DE" dirty="0"/>
              <a:t> 2010</a:t>
            </a:r>
          </a:p>
        </p:txBody>
      </p:sp>
      <p:pic>
        <p:nvPicPr>
          <p:cNvPr id="4098" name="Picture 2" descr="P:\CfP\Bonn_11_2015\anforderungsnivea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7544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90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Verteilung nach Qualifikationsniveau</a:t>
            </a:r>
            <a:endParaRPr lang="de-DE" dirty="0"/>
          </a:p>
        </p:txBody>
      </p:sp>
      <p:pic>
        <p:nvPicPr>
          <p:cNvPr id="5122" name="Picture 2" descr="P:\CfP\Bonn_11_2015\qualifik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7544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77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Zwischenfazit	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sz="2000" dirty="0" smtClean="0"/>
                  <a:t>Im Vergleich zur ETB erfolgt im Mikrozensus eine stärkere Konzentration auf Berufe mit einem geringeren fachlichen Abgrenzungsgrad</a:t>
                </a:r>
              </a:p>
              <a:p>
                <a:r>
                  <a:rPr lang="de-DE" sz="2000" dirty="0" smtClean="0"/>
                  <a:t>Im Mikrozensus erfolgt eine andere Differenzierung im Metall- bzw. produzierenden Bereich als in der ETB</a:t>
                </a:r>
              </a:p>
              <a:p>
                <a:r>
                  <a:rPr lang="de-DE" sz="2000" dirty="0" smtClean="0"/>
                  <a:t>Der Anteil der erlernten Lehrenden Berufen wird im Mikrozensus eher unterschätzt</a:t>
                </a:r>
              </a:p>
              <a:p>
                <a:r>
                  <a:rPr lang="de-DE" sz="2000" dirty="0" smtClean="0"/>
                  <a:t>Das „erlernte“ Anforderungsniveau im Mikrozensus orientiert sich stärker am Niveau des Bildungsabschlusses</a:t>
                </a:r>
              </a:p>
              <a:p>
                <a:endParaRPr lang="de-DE" sz="2000" dirty="0"/>
              </a:p>
              <a:p>
                <a:r>
                  <a:rPr lang="de-DE" sz="2000" dirty="0" smtClean="0"/>
                  <a:t>Was für Aussagen ergeben sich im Hinblick auf die berufliche Flexibilität der Erwerbstätigen?</a:t>
                </a:r>
              </a:p>
              <a:p>
                <a:pPr lvl="1"/>
                <a:r>
                  <a:rPr lang="de-DE" sz="1800" dirty="0" smtClean="0"/>
                  <a:t>Anteil der Steher</a:t>
                </a:r>
              </a:p>
              <a:p>
                <a:pPr lvl="1"/>
                <a:r>
                  <a:rPr lang="de-DE" sz="1800" dirty="0" err="1" smtClean="0"/>
                  <a:t>Herfindhal</a:t>
                </a:r>
                <a:r>
                  <a:rPr lang="de-DE" sz="1800" dirty="0" smtClean="0"/>
                  <a:t>-</a:t>
                </a:r>
                <a:r>
                  <a:rPr lang="de-DE" sz="1800" dirty="0" err="1" smtClean="0"/>
                  <a:t>Hirschman</a:t>
                </a:r>
                <a:r>
                  <a:rPr lang="de-DE" sz="1800" dirty="0" smtClean="0"/>
                  <a:t>-Index: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>
                        <a:latin typeface="Cambria Math"/>
                      </a:rPr>
                      <m:t>HHI</m:t>
                    </m:r>
                    <m:r>
                      <a:rPr lang="en-GB" sz="1400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limLoc m:val="undOvr"/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40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GB" sz="1400">
                            <a:latin typeface="Cambria Math"/>
                          </a:rPr>
                          <m:t>5</m:t>
                        </m:r>
                        <m:r>
                          <a:rPr lang="de-DE" sz="1400" b="0" i="1" smtClean="0">
                            <a:latin typeface="Cambria Math"/>
                          </a:rPr>
                          <m:t>0</m:t>
                        </m:r>
                      </m:sup>
                      <m:e>
                        <m:sSup>
                          <m:sSupPr>
                            <m:ctrlPr>
                              <a:rPr lang="de-D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de-D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de-D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latin typeface="Cambria Math"/>
                                          </a:rPr>
                                          <m:t>x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latin typeface="Cambria Math"/>
                                          </a:rPr>
                                          <m:t>r</m:t>
                                        </m:r>
                                        <m:r>
                                          <a:rPr lang="de-DE" sz="1400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sub>
                                    </m:sSub>
                                  </m:num>
                                  <m:den>
                                    <m:nary>
                                      <m:naryPr>
                                        <m:chr m:val="∑"/>
                                        <m:limLoc m:val="undOvr"/>
                                        <m:ctrlPr>
                                          <a:rPr lang="de-D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sty m:val="p"/>
                                            <m:brk/>
                                          </m:rPr>
                                          <a:rPr lang="de-DE" sz="1400" b="0" i="0" smtClean="0">
                                            <a:latin typeface="Cambria Math"/>
                                          </a:rPr>
                                          <m:t>s</m:t>
                                        </m:r>
                                        <m:r>
                                          <a:rPr lang="en-GB" sz="1400">
                                            <a:latin typeface="Cambria Math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GB" sz="1400">
                                            <a:latin typeface="Cambria Math"/>
                                          </a:rPr>
                                          <m:t>54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de-DE" sz="1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400">
                                                <a:latin typeface="Cambria Math"/>
                                              </a:rPr>
                                              <m:t>X</m:t>
                                            </m:r>
                                          </m:e>
                                          <m:sub>
                                            <m:r>
                                              <a:rPr lang="de-DE" sz="1400" b="0" i="1" smtClean="0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GB" sz="1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de-DE" sz="1400" dirty="0" smtClean="0"/>
                  <a:t>  	r=Reihe, s=Spalte</a:t>
                </a:r>
                <a:endParaRPr lang="de-DE" sz="1400" dirty="0"/>
              </a:p>
              <a:p>
                <a:pPr marL="914400" lvl="2" indent="0">
                  <a:buNone/>
                </a:pPr>
                <a:endParaRPr lang="de-DE" sz="1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47" t="-657" b="-827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18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Vergleich berufliche Flexibilität (Steher)</a:t>
            </a:r>
            <a:endParaRPr lang="de-DE" dirty="0"/>
          </a:p>
        </p:txBody>
      </p:sp>
      <p:pic>
        <p:nvPicPr>
          <p:cNvPr id="6146" name="Picture 2" descr="P:\CfP\Bonn_11_2015\Steh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7544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7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 berufliche Flexibilität </a:t>
            </a:r>
            <a:r>
              <a:rPr lang="de-DE" dirty="0" smtClean="0"/>
              <a:t>(HHI)</a:t>
            </a:r>
            <a:endParaRPr lang="de-DE" dirty="0"/>
          </a:p>
        </p:txBody>
      </p:sp>
      <p:pic>
        <p:nvPicPr>
          <p:cNvPr id="8194" name="Picture 2" descr="P:\CfP\Bonn_11_2015\HHI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8760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432720" y="1772816"/>
            <a:ext cx="2520280" cy="830997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0" dirty="0" err="1" smtClean="0"/>
              <a:t>Ungewichteter</a:t>
            </a:r>
            <a:r>
              <a:rPr lang="de-DE" sz="1600" b="0" dirty="0" smtClean="0"/>
              <a:t> Zusammenhang: R²=0.67, Coef.:0.81***</a:t>
            </a:r>
            <a:endParaRPr lang="de-DE" sz="1600" b="0" dirty="0"/>
          </a:p>
        </p:txBody>
      </p:sp>
    </p:spTree>
    <p:extLst>
      <p:ext uri="{BB962C8B-B14F-4D97-AF65-F5344CB8AC3E}">
        <p14:creationId xmlns:p14="http://schemas.microsoft.com/office/powerpoint/2010/main" val="89769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Aufbau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</a:p>
          <a:p>
            <a:r>
              <a:rPr lang="de-DE" dirty="0" smtClean="0"/>
              <a:t>Vorgehen und Methodik</a:t>
            </a:r>
          </a:p>
          <a:p>
            <a:r>
              <a:rPr lang="de-DE" dirty="0" smtClean="0"/>
              <a:t>Vergleich des erlernten Berufs im Mikrozensus und in der Erwerbstätigenbefragung</a:t>
            </a:r>
          </a:p>
          <a:p>
            <a:r>
              <a:rPr lang="de-DE" dirty="0" smtClean="0"/>
              <a:t>Ergebnisse</a:t>
            </a:r>
          </a:p>
          <a:p>
            <a:r>
              <a:rPr lang="de-DE" dirty="0" smtClean="0"/>
              <a:t>Fazit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562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 berufliche Flexibilität </a:t>
            </a:r>
            <a:r>
              <a:rPr lang="de-DE" dirty="0" smtClean="0"/>
              <a:t>(HHI)</a:t>
            </a:r>
            <a:endParaRPr lang="de-DE" dirty="0"/>
          </a:p>
        </p:txBody>
      </p:sp>
      <p:pic>
        <p:nvPicPr>
          <p:cNvPr id="9218" name="Picture 2" descr="P:\CfP\Bonn_11_2015\HHI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7544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432720" y="1772816"/>
            <a:ext cx="2520280" cy="830997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0" dirty="0" smtClean="0"/>
              <a:t>Gewichteter Zusammenhang: R²=0.92, </a:t>
            </a:r>
            <a:r>
              <a:rPr lang="de-DE" sz="1600" b="0" dirty="0" err="1" smtClean="0"/>
              <a:t>Coef</a:t>
            </a:r>
            <a:r>
              <a:rPr lang="de-DE" sz="1600" b="0" dirty="0" smtClean="0"/>
              <a:t>.=0.95</a:t>
            </a:r>
            <a:endParaRPr lang="de-DE" sz="1600" b="0" dirty="0"/>
          </a:p>
        </p:txBody>
      </p:sp>
    </p:spTree>
    <p:extLst>
      <p:ext uri="{BB962C8B-B14F-4D97-AF65-F5344CB8AC3E}">
        <p14:creationId xmlns:p14="http://schemas.microsoft.com/office/powerpoint/2010/main" val="32442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Vergleich nach Qualifikation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613" y="3857163"/>
            <a:ext cx="2657700" cy="2618622"/>
          </a:xfrm>
        </p:spPr>
        <p:txBody>
          <a:bodyPr/>
          <a:lstStyle/>
          <a:p>
            <a:pPr marL="0" indent="0">
              <a:buNone/>
            </a:pPr>
            <a:r>
              <a:rPr lang="de-DE" sz="1800" b="1" dirty="0" smtClean="0"/>
              <a:t>Mit Berufsabschluss</a:t>
            </a:r>
          </a:p>
          <a:p>
            <a:pPr marL="0" indent="0">
              <a:buNone/>
            </a:pPr>
            <a:r>
              <a:rPr lang="de-DE" sz="1800" dirty="0" smtClean="0"/>
              <a:t>Stärkere Konzentration </a:t>
            </a:r>
            <a:r>
              <a:rPr lang="de-DE" sz="1800" dirty="0"/>
              <a:t>in </a:t>
            </a: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BF </a:t>
            </a:r>
            <a:r>
              <a:rPr lang="de-DE" sz="1800" dirty="0"/>
              <a:t>39 „Büroberufe und </a:t>
            </a:r>
            <a:r>
              <a:rPr lang="de-DE" sz="1800" dirty="0" smtClean="0"/>
              <a:t>Personalwesen“ und </a:t>
            </a:r>
          </a:p>
          <a:p>
            <a:pPr marL="0" indent="0">
              <a:buNone/>
            </a:pPr>
            <a:r>
              <a:rPr lang="de-DE" sz="1800" dirty="0" smtClean="0"/>
              <a:t>BF 29 „Bank und Versicherungskaufleute“</a:t>
            </a:r>
          </a:p>
          <a:p>
            <a:pPr marL="0" indent="0">
              <a:buNone/>
            </a:pPr>
            <a:r>
              <a:rPr lang="de-DE" sz="1800" dirty="0"/>
              <a:t>im </a:t>
            </a:r>
            <a:r>
              <a:rPr lang="de-DE" sz="1800" dirty="0" smtClean="0"/>
              <a:t>Mikrozensus</a:t>
            </a:r>
            <a:r>
              <a:rPr lang="de-DE" sz="1800" dirty="0"/>
              <a:t>.</a:t>
            </a:r>
          </a:p>
        </p:txBody>
      </p:sp>
      <p:pic>
        <p:nvPicPr>
          <p:cNvPr id="10242" name="Picture 2" descr="P:\CfP\Bonn_11_2015\HHI3quali2_plus05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1237835"/>
            <a:ext cx="3600000" cy="261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P:\CfP\Bonn_11_2015\HHI3quali3_plus05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784" y="3861048"/>
            <a:ext cx="3600000" cy="261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P:\CfP\Bonn_11_2015\HHI3quali4_plus05p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112" y="1229955"/>
            <a:ext cx="3600000" cy="261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3593933" y="6475785"/>
            <a:ext cx="2657700" cy="36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de-DE" sz="1800" b="1" dirty="0" smtClean="0"/>
              <a:t>Mit Fortbildungsabschluss</a:t>
            </a:r>
            <a:endParaRPr lang="de-DE" sz="1800" b="1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6903812" y="3861048"/>
            <a:ext cx="26577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de-DE" sz="1800" b="1" dirty="0" smtClean="0"/>
              <a:t>Mit (Fach-) Hochschulabschluss</a:t>
            </a:r>
          </a:p>
          <a:p>
            <a:pPr marL="0" indent="0" algn="r">
              <a:buFont typeface="Wingdings" pitchFamily="2" charset="2"/>
              <a:buNone/>
            </a:pPr>
            <a:r>
              <a:rPr lang="de-DE" sz="1800" b="0" dirty="0" smtClean="0"/>
              <a:t>Etwas stärkere Konzentration  in „soziale Berufe“ (BF49) im Mikrozensus, ansonsten sehr ähnlich</a:t>
            </a:r>
            <a:endParaRPr lang="de-DE" sz="1800" b="0" dirty="0"/>
          </a:p>
        </p:txBody>
      </p:sp>
    </p:spTree>
    <p:extLst>
      <p:ext uri="{BB962C8B-B14F-4D97-AF65-F5344CB8AC3E}">
        <p14:creationId xmlns:p14="http://schemas.microsoft.com/office/powerpoint/2010/main" val="382368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 smtClean="0"/>
              <a:t>Die Zuordnung der Hauptfachrichtung in Kombination mit dem Bildungsniveau im Mikrozensus erlaubt keine differenzierte fachliche Differenzierung des erlernten Berufs, ergibt jedoch ein sehr plausibles Gesamtbild.</a:t>
            </a:r>
          </a:p>
          <a:p>
            <a:r>
              <a:rPr lang="de-DE" sz="2000" dirty="0" smtClean="0"/>
              <a:t>Mikrozensus kann keine Mehrfachausbildungen abbilden. Nur der höchste berufliche Abschluss ist sichtbar</a:t>
            </a:r>
          </a:p>
          <a:p>
            <a:r>
              <a:rPr lang="de-DE" sz="2000" dirty="0" smtClean="0"/>
              <a:t>Lehrende Berufe werden unterschätzt (nur bei Erwerbstätigen identifizierbar).</a:t>
            </a:r>
          </a:p>
          <a:p>
            <a:r>
              <a:rPr lang="de-DE" sz="2000" dirty="0" smtClean="0"/>
              <a:t>Unterschiede in der Zuordnung im Vergleich zur ETB sind vor allem auf die stärkere Differenzierung der Ausbildungen im mittleren Qualifikationsbereich (im produzierenden Bereich) zurückzuführen.</a:t>
            </a:r>
          </a:p>
          <a:p>
            <a:r>
              <a:rPr lang="de-DE" sz="2000" dirty="0" smtClean="0"/>
              <a:t>Das </a:t>
            </a:r>
            <a:r>
              <a:rPr lang="de-DE" sz="2000" dirty="0"/>
              <a:t>„erlernte“ Anforderungsniveau im Mikrozensus orientiert sich stärker am Niveau des </a:t>
            </a:r>
            <a:r>
              <a:rPr lang="de-DE" sz="2000" dirty="0" smtClean="0"/>
              <a:t>Bildungsabschlusses</a:t>
            </a:r>
          </a:p>
        </p:txBody>
      </p:sp>
    </p:spTree>
    <p:extLst>
      <p:ext uri="{BB962C8B-B14F-4D97-AF65-F5344CB8AC3E}">
        <p14:creationId xmlns:p14="http://schemas.microsoft.com/office/powerpoint/2010/main" val="195526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b="1" dirty="0" smtClean="0"/>
              <a:t>Methodische Verbesserungen:</a:t>
            </a:r>
          </a:p>
          <a:p>
            <a:pPr lvl="1"/>
            <a:r>
              <a:rPr lang="de-DE" sz="2000" dirty="0" smtClean="0"/>
              <a:t>Vorgehen bei nicht eindeutiger Zuordnung:</a:t>
            </a:r>
          </a:p>
          <a:p>
            <a:pPr lvl="2"/>
            <a:r>
              <a:rPr lang="de-DE" sz="1800" dirty="0" smtClean="0"/>
              <a:t>In einigen </a:t>
            </a:r>
            <a:r>
              <a:rPr lang="de-DE" sz="1800" dirty="0"/>
              <a:t>Fällen </a:t>
            </a:r>
            <a:r>
              <a:rPr lang="de-DE" sz="1800" dirty="0" smtClean="0"/>
              <a:t>kann </a:t>
            </a:r>
            <a:r>
              <a:rPr lang="de-DE" sz="1800" dirty="0"/>
              <a:t>die Information über die ausgeübte </a:t>
            </a:r>
            <a:r>
              <a:rPr lang="de-DE" sz="1800" dirty="0" smtClean="0"/>
              <a:t>Tätigkeit zur besseren Zuordnung beitragen.</a:t>
            </a:r>
            <a:endParaRPr lang="de-DE" sz="1800" dirty="0"/>
          </a:p>
          <a:p>
            <a:pPr lvl="3"/>
            <a:r>
              <a:rPr lang="de-DE" sz="1400" dirty="0" smtClean="0"/>
              <a:t>Wenn </a:t>
            </a:r>
            <a:r>
              <a:rPr lang="de-DE" sz="1400" dirty="0"/>
              <a:t>weder ein Berufs- noch ein Fachrichtungsbezug zur </a:t>
            </a:r>
            <a:r>
              <a:rPr lang="de-DE" sz="1400" dirty="0" err="1"/>
              <a:t>KldB</a:t>
            </a:r>
            <a:r>
              <a:rPr lang="de-DE" sz="1400" dirty="0"/>
              <a:t> hergestellt werden kann (</a:t>
            </a:r>
            <a:r>
              <a:rPr lang="de-DE" sz="1400" dirty="0" err="1"/>
              <a:t>bspw</a:t>
            </a:r>
            <a:r>
              <a:rPr lang="de-DE" sz="1400" dirty="0"/>
              <a:t>: </a:t>
            </a:r>
            <a:r>
              <a:rPr lang="de-DE" sz="1400" dirty="0" smtClean="0"/>
              <a:t> </a:t>
            </a:r>
            <a:r>
              <a:rPr lang="de-DE" sz="1400" dirty="0"/>
              <a:t>„Technik</a:t>
            </a:r>
            <a:r>
              <a:rPr lang="de-DE" sz="1400" dirty="0" smtClean="0"/>
              <a:t>“, „Erziehen“, </a:t>
            </a:r>
            <a:r>
              <a:rPr lang="de-DE" sz="1400" dirty="0"/>
              <a:t>„Wirtschaft</a:t>
            </a:r>
            <a:r>
              <a:rPr lang="de-DE" sz="1400" dirty="0" smtClean="0"/>
              <a:t>“, „Geistliches Leben“, </a:t>
            </a:r>
            <a:r>
              <a:rPr lang="de-DE" sz="1400" dirty="0"/>
              <a:t>„</a:t>
            </a:r>
            <a:r>
              <a:rPr lang="de-DE" sz="1400" dirty="0" smtClean="0"/>
              <a:t>Lernbereich…“, </a:t>
            </a:r>
            <a:r>
              <a:rPr lang="de-DE" sz="1400" dirty="0"/>
              <a:t>...) kann der ausgeübte Beruf und/oder der Wirtschaftszweig der ausgeübten Tätigkeit hinzugezogen werden. In einigen Fällen lässt sich dadurch </a:t>
            </a:r>
            <a:r>
              <a:rPr lang="de-DE" sz="1400" dirty="0" smtClean="0"/>
              <a:t>zumindest auf Berufsfeldebene eine </a:t>
            </a:r>
            <a:r>
              <a:rPr lang="de-DE" sz="1400" dirty="0"/>
              <a:t>plausible Zuordnung herstellen.</a:t>
            </a:r>
            <a:br>
              <a:rPr lang="de-DE" sz="1400" dirty="0"/>
            </a:br>
            <a:r>
              <a:rPr lang="de-DE" sz="1400" dirty="0"/>
              <a:t>Bspw</a:t>
            </a:r>
            <a:r>
              <a:rPr lang="de-DE" sz="1400" dirty="0" smtClean="0"/>
              <a:t>.:</a:t>
            </a:r>
          </a:p>
          <a:p>
            <a:pPr marL="1371600" lvl="3" indent="0">
              <a:buNone/>
            </a:pPr>
            <a:r>
              <a:rPr lang="de-DE" sz="1400" dirty="0" smtClean="0"/>
              <a:t>	„</a:t>
            </a:r>
            <a:r>
              <a:rPr lang="de-DE" sz="1400" dirty="0"/>
              <a:t>Lernbereich Mathematik“ </a:t>
            </a:r>
            <a:r>
              <a:rPr lang="de-DE" sz="1400" dirty="0">
                <a:sym typeface="Wingdings" panose="05000000000000000000" pitchFamily="2" charset="2"/>
              </a:rPr>
              <a:t> Lehrer  Tätigkeit im öffentlichen Dienst  Lehramt </a:t>
            </a:r>
            <a:r>
              <a:rPr lang="de-DE" sz="1400" dirty="0" smtClean="0">
                <a:sym typeface="Wingdings" panose="05000000000000000000" pitchFamily="2" charset="2"/>
              </a:rPr>
              <a:t>Mathematik</a:t>
            </a:r>
          </a:p>
          <a:p>
            <a:pPr marL="1371600" lvl="3" indent="0">
              <a:buNone/>
            </a:pPr>
            <a:r>
              <a:rPr lang="de-DE" sz="1400" dirty="0" smtClean="0">
                <a:sym typeface="Wingdings" panose="05000000000000000000" pitchFamily="2" charset="2"/>
              </a:rPr>
              <a:t>	„Erziehen“</a:t>
            </a:r>
            <a:r>
              <a:rPr lang="de-DE" sz="1400" dirty="0">
                <a:sym typeface="Wingdings" panose="05000000000000000000" pitchFamily="2" charset="2"/>
              </a:rPr>
              <a:t></a:t>
            </a:r>
            <a:r>
              <a:rPr lang="de-DE" sz="1400" dirty="0" smtClean="0">
                <a:sym typeface="Wingdings" panose="05000000000000000000" pitchFamily="2" charset="2"/>
              </a:rPr>
              <a:t> Studium </a:t>
            </a:r>
            <a:r>
              <a:rPr lang="de-DE" sz="1400" dirty="0">
                <a:sym typeface="Wingdings" panose="05000000000000000000" pitchFamily="2" charset="2"/>
              </a:rPr>
              <a:t></a:t>
            </a:r>
            <a:r>
              <a:rPr lang="de-DE" sz="1400" dirty="0" smtClean="0">
                <a:sym typeface="Wingdings" panose="05000000000000000000" pitchFamily="2" charset="2"/>
              </a:rPr>
              <a:t> </a:t>
            </a:r>
            <a:r>
              <a:rPr lang="de-DE" sz="1400" dirty="0">
                <a:sym typeface="Wingdings" panose="05000000000000000000" pitchFamily="2" charset="2"/>
              </a:rPr>
              <a:t>Arbeit als „Berufe in der Kinderbetreuung und -erziehung - fachlich ausgerichtete </a:t>
            </a:r>
            <a:r>
              <a:rPr lang="de-DE" sz="1400" dirty="0" smtClean="0">
                <a:sym typeface="Wingdings" panose="05000000000000000000" pitchFamily="2" charset="2"/>
              </a:rPr>
              <a:t>	Tätigkeiten“</a:t>
            </a:r>
          </a:p>
          <a:p>
            <a:pPr marL="1371600" lvl="3" indent="0">
              <a:buNone/>
            </a:pPr>
            <a:r>
              <a:rPr lang="de-DE" sz="1400" dirty="0" smtClean="0">
                <a:sym typeface="Wingdings" panose="05000000000000000000" pitchFamily="2" charset="2"/>
              </a:rPr>
              <a:t>	„Geistliches Leben“</a:t>
            </a:r>
            <a:r>
              <a:rPr lang="de-DE" sz="1400" dirty="0">
                <a:sym typeface="Wingdings" panose="05000000000000000000" pitchFamily="2" charset="2"/>
              </a:rPr>
              <a:t> Studium  </a:t>
            </a:r>
            <a:r>
              <a:rPr lang="de-DE" sz="1400" dirty="0" smtClean="0">
                <a:sym typeface="Wingdings" panose="05000000000000000000" pitchFamily="2" charset="2"/>
              </a:rPr>
              <a:t>„</a:t>
            </a:r>
            <a:r>
              <a:rPr lang="de-DE" sz="1400" dirty="0">
                <a:sym typeface="Wingdings" panose="05000000000000000000" pitchFamily="2" charset="2"/>
              </a:rPr>
              <a:t>Berufe in der Theologie - hoch komplexe </a:t>
            </a:r>
            <a:r>
              <a:rPr lang="de-DE" sz="1400" dirty="0" smtClean="0">
                <a:sym typeface="Wingdings" panose="05000000000000000000" pitchFamily="2" charset="2"/>
              </a:rPr>
              <a:t>Tätigkeiten“</a:t>
            </a:r>
          </a:p>
          <a:p>
            <a:pPr marL="1371600" lvl="3" indent="0">
              <a:buNone/>
            </a:pPr>
            <a:endParaRPr lang="de-DE" sz="1400" dirty="0"/>
          </a:p>
          <a:p>
            <a:r>
              <a:rPr lang="de-DE" sz="2200" b="1" dirty="0" smtClean="0"/>
              <a:t>Weiterentwicklung der Erhebung im Mikrozensus:</a:t>
            </a:r>
            <a:br>
              <a:rPr lang="de-DE" sz="2200" b="1" dirty="0" smtClean="0"/>
            </a:br>
            <a:r>
              <a:rPr lang="de-DE" sz="2200" dirty="0" smtClean="0"/>
              <a:t>Direkte </a:t>
            </a:r>
            <a:r>
              <a:rPr lang="de-DE" sz="2200" dirty="0" err="1" smtClean="0"/>
              <a:t>Verkodung</a:t>
            </a:r>
            <a:r>
              <a:rPr lang="de-DE" sz="2200" dirty="0" smtClean="0"/>
              <a:t> der Hauptfachrichtung in die Berufsklassifikation der </a:t>
            </a:r>
            <a:r>
              <a:rPr lang="de-DE" sz="2200" dirty="0" err="1" smtClean="0"/>
              <a:t>KldB</a:t>
            </a:r>
            <a:r>
              <a:rPr lang="de-DE" sz="2200" dirty="0" smtClean="0"/>
              <a:t> 2010</a:t>
            </a:r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427974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484785"/>
            <a:ext cx="8915400" cy="1944216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 smtClean="0">
                <a:solidFill>
                  <a:srgbClr val="000080"/>
                </a:solidFill>
              </a:rPr>
              <a:t>Vielen Dank!</a:t>
            </a:r>
          </a:p>
          <a:p>
            <a:pPr marL="0" indent="0" algn="ctr">
              <a:buNone/>
            </a:pPr>
            <a:endParaRPr lang="de-DE" dirty="0">
              <a:solidFill>
                <a:srgbClr val="000080"/>
              </a:solidFill>
            </a:endParaRPr>
          </a:p>
          <a:p>
            <a:pPr marL="0" indent="0" algn="ctr">
              <a:buNone/>
            </a:pPr>
            <a:r>
              <a:rPr lang="de-DE" dirty="0" smtClean="0">
                <a:solidFill>
                  <a:srgbClr val="000080"/>
                </a:solidFill>
              </a:rPr>
              <a:t>Kontakt:</a:t>
            </a:r>
          </a:p>
          <a:p>
            <a:pPr marL="0" indent="0" algn="ctr">
              <a:buNone/>
            </a:pPr>
            <a:endParaRPr lang="de-DE" dirty="0">
              <a:solidFill>
                <a:srgbClr val="000080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88504" y="3501008"/>
            <a:ext cx="89154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de-DE" b="0" dirty="0" smtClean="0"/>
              <a:t>Tobias Maier</a:t>
            </a:r>
          </a:p>
          <a:p>
            <a:pPr marL="0" indent="0" algn="ctr">
              <a:buFont typeface="Wingdings" pitchFamily="2" charset="2"/>
              <a:buNone/>
            </a:pPr>
            <a:r>
              <a:rPr lang="de-DE" b="0" dirty="0" err="1" smtClean="0"/>
              <a:t>Tobias.maier</a:t>
            </a:r>
            <a:r>
              <a:rPr lang="de-DE" b="0" dirty="0" smtClean="0"/>
              <a:t> (at) bibb.de					Manuel Schandock</a:t>
            </a:r>
          </a:p>
          <a:p>
            <a:pPr marL="0" indent="0" algn="ctr">
              <a:buFont typeface="Wingdings" pitchFamily="2" charset="2"/>
              <a:buNone/>
            </a:pPr>
            <a:r>
              <a:rPr lang="de-DE" b="0" dirty="0" smtClean="0"/>
              <a:t>Schandock (at) bibb.de</a:t>
            </a:r>
          </a:p>
          <a:p>
            <a:pPr marL="0" indent="0" algn="ctr">
              <a:buFont typeface="Wingdings" pitchFamily="2" charset="2"/>
              <a:buNone/>
            </a:pPr>
            <a:endParaRPr lang="de-DE" b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1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 smtClean="0"/>
              <a:t>MAIER, Tobias</a:t>
            </a:r>
            <a:r>
              <a:rPr lang="de-DE" sz="2000" dirty="0"/>
              <a:t>; </a:t>
            </a:r>
            <a:r>
              <a:rPr lang="de-DE" sz="2000" dirty="0" smtClean="0"/>
              <a:t>HELMRICH, Robert</a:t>
            </a:r>
            <a:r>
              <a:rPr lang="de-DE" sz="2000" dirty="0"/>
              <a:t>: </a:t>
            </a:r>
            <a:r>
              <a:rPr lang="de-DE" sz="2000" dirty="0" err="1"/>
              <a:t>Creating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initial </a:t>
            </a:r>
            <a:r>
              <a:rPr lang="de-DE" sz="2000" dirty="0" err="1"/>
              <a:t>vocational</a:t>
            </a:r>
            <a:r>
              <a:rPr lang="de-DE" sz="2000" dirty="0"/>
              <a:t> </a:t>
            </a:r>
            <a:r>
              <a:rPr lang="de-DE" sz="2000" dirty="0" err="1"/>
              <a:t>qualification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German </a:t>
            </a:r>
            <a:r>
              <a:rPr lang="de-DE" sz="2000" dirty="0" err="1"/>
              <a:t>Microcensus</a:t>
            </a:r>
            <a:r>
              <a:rPr lang="de-DE" sz="2000" dirty="0"/>
              <a:t>. ACSPRI </a:t>
            </a:r>
            <a:r>
              <a:rPr lang="de-DE" sz="2000" dirty="0" err="1"/>
              <a:t>Conferences</a:t>
            </a:r>
            <a:r>
              <a:rPr lang="de-DE" sz="2000" dirty="0"/>
              <a:t>, RC33 </a:t>
            </a:r>
            <a:r>
              <a:rPr lang="de-DE" sz="2000" dirty="0" err="1"/>
              <a:t>Eighth</a:t>
            </a:r>
            <a:r>
              <a:rPr lang="de-DE" sz="2000" dirty="0"/>
              <a:t> International Conference on </a:t>
            </a:r>
            <a:r>
              <a:rPr lang="de-DE" sz="2000" dirty="0" err="1"/>
              <a:t>Social</a:t>
            </a:r>
            <a:r>
              <a:rPr lang="de-DE" sz="2000" dirty="0"/>
              <a:t> </a:t>
            </a:r>
            <a:r>
              <a:rPr lang="de-DE" sz="2000" dirty="0" smtClean="0"/>
              <a:t>Science </a:t>
            </a:r>
            <a:r>
              <a:rPr lang="de-DE" sz="2000" dirty="0" err="1"/>
              <a:t>Methodology</a:t>
            </a:r>
            <a:r>
              <a:rPr lang="de-DE" sz="2000" dirty="0"/>
              <a:t>. Sydney 2012. – </a:t>
            </a:r>
            <a:r>
              <a:rPr lang="de-DE" sz="2000" dirty="0" smtClean="0"/>
              <a:t>URL: </a:t>
            </a:r>
            <a:r>
              <a:rPr lang="de-DE" sz="2000" dirty="0" smtClean="0">
                <a:hlinkClick r:id="rId3"/>
              </a:rPr>
              <a:t>http</a:t>
            </a:r>
            <a:r>
              <a:rPr lang="de-DE" sz="2000" dirty="0">
                <a:hlinkClick r:id="rId3"/>
              </a:rPr>
              <a:t>://</a:t>
            </a:r>
            <a:r>
              <a:rPr lang="de-DE" sz="2000" dirty="0" smtClean="0">
                <a:hlinkClick r:id="rId3"/>
              </a:rPr>
              <a:t>conference.acspri.org.au/index.php/rc33/2012/paper/viewFile/449/20</a:t>
            </a:r>
            <a:endParaRPr lang="de-DE" sz="2000" dirty="0" smtClean="0"/>
          </a:p>
          <a:p>
            <a:r>
              <a:rPr lang="de-DE" sz="2000" dirty="0" smtClean="0"/>
              <a:t>TIEMANN, Michael </a:t>
            </a:r>
            <a:r>
              <a:rPr lang="de-DE" sz="2000" dirty="0"/>
              <a:t>et al.: Berufsfeld-Definitionen des BIBB auf Basis der </a:t>
            </a:r>
            <a:r>
              <a:rPr lang="de-DE" sz="2000" dirty="0" smtClean="0"/>
              <a:t>KldB1992. </a:t>
            </a:r>
            <a:r>
              <a:rPr lang="de-DE" sz="2000" dirty="0"/>
              <a:t>2008</a:t>
            </a:r>
          </a:p>
        </p:txBody>
      </p:sp>
    </p:spTree>
    <p:extLst>
      <p:ext uri="{BB962C8B-B14F-4D97-AF65-F5344CB8AC3E}">
        <p14:creationId xmlns:p14="http://schemas.microsoft.com/office/powerpoint/2010/main" val="429379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Enger </a:t>
            </a:r>
            <a:r>
              <a:rPr lang="de-DE" sz="2800" dirty="0"/>
              <a:t>Zusammenhang zwischen der beruflichen (Aus)Bildung und der späteren beruflichen Tätigkeit im </a:t>
            </a:r>
            <a:r>
              <a:rPr lang="de-DE" sz="2800" dirty="0" smtClean="0"/>
              <a:t>Erwerbsleben</a:t>
            </a:r>
            <a:br>
              <a:rPr lang="de-DE" sz="2800" dirty="0" smtClean="0"/>
            </a:br>
            <a:r>
              <a:rPr lang="de-DE" sz="2000" dirty="0" smtClean="0">
                <a:sym typeface="Wingdings" panose="05000000000000000000" pitchFamily="2" charset="2"/>
              </a:rPr>
              <a:t> Flexibilitätsmatrix</a:t>
            </a:r>
            <a:endParaRPr lang="de-DE" sz="2000" dirty="0" smtClean="0"/>
          </a:p>
          <a:p>
            <a:r>
              <a:rPr lang="de-DE" sz="2800" dirty="0" smtClean="0"/>
              <a:t>Flexibilitätsmatrix zur langfristigen Arbeitsmarktprojektion, insb.</a:t>
            </a:r>
            <a:br>
              <a:rPr lang="de-DE" sz="2800" dirty="0" smtClean="0"/>
            </a:br>
            <a:r>
              <a:rPr lang="de-DE" sz="2000" dirty="0" smtClean="0">
                <a:sym typeface="Wingdings" panose="05000000000000000000" pitchFamily="2" charset="2"/>
              </a:rPr>
              <a:t> Arbeitsmarktpotenzial von nicht Erwerbstätigen</a:t>
            </a:r>
            <a:br>
              <a:rPr lang="de-DE" sz="2000" dirty="0" smtClean="0">
                <a:sym typeface="Wingdings" panose="05000000000000000000" pitchFamily="2" charset="2"/>
              </a:rPr>
            </a:br>
            <a:r>
              <a:rPr lang="de-DE" sz="2000" dirty="0" smtClean="0">
                <a:sym typeface="Wingdings" panose="05000000000000000000" pitchFamily="2" charset="2"/>
              </a:rPr>
              <a:t> Arbeitsmarktpotenzial von Absolventen (akad./nicht akad.)</a:t>
            </a:r>
            <a:br>
              <a:rPr lang="de-DE" sz="2000" dirty="0" smtClean="0">
                <a:sym typeface="Wingdings" panose="05000000000000000000" pitchFamily="2" charset="2"/>
              </a:rPr>
            </a:br>
            <a:r>
              <a:rPr lang="de-DE" sz="2000" dirty="0" smtClean="0">
                <a:sym typeface="Wingdings" panose="05000000000000000000" pitchFamily="2" charset="2"/>
              </a:rPr>
              <a:t> Anschlussfähigkeit zu anderen Statistiken</a:t>
            </a:r>
            <a:endParaRPr lang="de-DE" sz="2000" dirty="0" smtClean="0"/>
          </a:p>
          <a:p>
            <a:r>
              <a:rPr lang="de-DE" sz="2800" dirty="0" smtClean="0"/>
              <a:t>Differenzierung der Flexibilitätsmatrix</a:t>
            </a:r>
            <a:br>
              <a:rPr lang="de-DE" sz="2800" dirty="0" smtClean="0"/>
            </a:br>
            <a:r>
              <a:rPr lang="de-DE" sz="2000" dirty="0" smtClean="0">
                <a:sym typeface="Wingdings" panose="05000000000000000000" pitchFamily="2" charset="2"/>
              </a:rPr>
              <a:t> Altersgruppen</a:t>
            </a:r>
            <a:br>
              <a:rPr lang="de-DE" sz="2000" dirty="0" smtClean="0">
                <a:sym typeface="Wingdings" panose="05000000000000000000" pitchFamily="2" charset="2"/>
              </a:rPr>
            </a:br>
            <a:r>
              <a:rPr lang="de-DE" sz="2000" dirty="0" smtClean="0">
                <a:sym typeface="Wingdings" panose="05000000000000000000" pitchFamily="2" charset="2"/>
              </a:rPr>
              <a:t> Geschlecht</a:t>
            </a:r>
            <a:br>
              <a:rPr lang="de-DE" sz="2000" dirty="0" smtClean="0">
                <a:sym typeface="Wingdings" panose="05000000000000000000" pitchFamily="2" charset="2"/>
              </a:rPr>
            </a:br>
            <a:r>
              <a:rPr lang="de-DE" sz="2000" dirty="0">
                <a:sym typeface="Wingdings" panose="05000000000000000000" pitchFamily="2" charset="2"/>
              </a:rPr>
              <a:t> Art (akad./nicht akad</a:t>
            </a:r>
            <a:r>
              <a:rPr lang="de-DE" sz="2000" dirty="0" smtClean="0">
                <a:sym typeface="Wingdings" panose="05000000000000000000" pitchFamily="2" charset="2"/>
              </a:rPr>
              <a:t>.) und Niveau der </a:t>
            </a:r>
            <a:r>
              <a:rPr lang="de-DE" sz="2000" dirty="0" err="1" smtClean="0">
                <a:sym typeface="Wingdings" panose="05000000000000000000" pitchFamily="2" charset="2"/>
              </a:rPr>
              <a:t>berufl</a:t>
            </a:r>
            <a:r>
              <a:rPr lang="de-DE" sz="2000" dirty="0" smtClean="0">
                <a:sym typeface="Wingdings" panose="05000000000000000000" pitchFamily="2" charset="2"/>
              </a:rPr>
              <a:t>. Qualifikation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3008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Mikrozensus bietet hohe Fallzahlen und schließt alle Bevölkerungsgruppen ein</a:t>
            </a:r>
            <a:br>
              <a:rPr lang="de-DE" sz="2800" dirty="0" smtClean="0"/>
            </a:br>
            <a:r>
              <a:rPr lang="de-DE" sz="2000" dirty="0" smtClean="0">
                <a:sym typeface="Wingdings" panose="05000000000000000000" pitchFamily="2" charset="2"/>
              </a:rPr>
              <a:t> Fachrichtung ist ab dem Erhebungsjahr 2005 nutzbar</a:t>
            </a:r>
            <a:br>
              <a:rPr lang="de-DE" sz="2000" dirty="0" smtClean="0">
                <a:sym typeface="Wingdings" panose="05000000000000000000" pitchFamily="2" charset="2"/>
              </a:rPr>
            </a:br>
            <a:r>
              <a:rPr lang="de-DE" sz="2000" dirty="0" smtClean="0">
                <a:sym typeface="Wingdings" panose="05000000000000000000" pitchFamily="2" charset="2"/>
              </a:rPr>
              <a:t> derzeit bis Erhebungsjahr 2012 im FDZ nutzbar</a:t>
            </a:r>
            <a:endParaRPr lang="de-DE" sz="2000" dirty="0" smtClean="0"/>
          </a:p>
          <a:p>
            <a:r>
              <a:rPr lang="de-DE" sz="2800" dirty="0" smtClean="0"/>
              <a:t>Kodierung der Hauptfachrichtung des höchsten beruflichen Abschlusses nach der Klassifikation der Berufe</a:t>
            </a:r>
            <a:br>
              <a:rPr lang="de-DE" sz="2800" dirty="0" smtClean="0"/>
            </a:br>
            <a:r>
              <a:rPr lang="de-DE" sz="2000" dirty="0" smtClean="0">
                <a:sym typeface="Wingdings" panose="05000000000000000000" pitchFamily="2" charset="2"/>
              </a:rPr>
              <a:t></a:t>
            </a:r>
            <a:r>
              <a:rPr lang="de-DE" sz="2000" dirty="0" smtClean="0"/>
              <a:t> zunächst nach </a:t>
            </a:r>
            <a:r>
              <a:rPr lang="de-DE" sz="2000" dirty="0" err="1" smtClean="0"/>
              <a:t>KldB</a:t>
            </a:r>
            <a:r>
              <a:rPr lang="de-DE" sz="2000" dirty="0" smtClean="0"/>
              <a:t> 92 (Maier/</a:t>
            </a:r>
            <a:r>
              <a:rPr lang="de-DE" sz="2000" dirty="0" err="1" smtClean="0"/>
              <a:t>Helmrich</a:t>
            </a:r>
            <a:r>
              <a:rPr lang="de-DE" sz="2000" dirty="0" smtClean="0"/>
              <a:t> 2012)</a:t>
            </a:r>
            <a:br>
              <a:rPr lang="de-DE" sz="2000" dirty="0" smtClean="0"/>
            </a:b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 smtClean="0"/>
              <a:t>seit 2015 nach der </a:t>
            </a:r>
            <a:r>
              <a:rPr lang="de-DE" sz="2000" dirty="0" err="1" smtClean="0"/>
              <a:t>KldB</a:t>
            </a:r>
            <a:r>
              <a:rPr lang="de-DE" sz="2000" dirty="0" smtClean="0"/>
              <a:t> 2010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6606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Vorgehen 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484784"/>
            <a:ext cx="9066212" cy="4641379"/>
          </a:xfrm>
        </p:spPr>
        <p:txBody>
          <a:bodyPr/>
          <a:lstStyle/>
          <a:p>
            <a:r>
              <a:rPr lang="de-DE" sz="2800" dirty="0" smtClean="0"/>
              <a:t>Etwa 3.500 </a:t>
            </a:r>
            <a:r>
              <a:rPr lang="de-DE" sz="2800" dirty="0"/>
              <a:t>Fachrichtungen im </a:t>
            </a:r>
            <a:r>
              <a:rPr lang="de-DE" sz="2800" dirty="0" smtClean="0"/>
              <a:t>Mikrozensus</a:t>
            </a:r>
          </a:p>
          <a:p>
            <a:pPr lvl="1"/>
            <a:r>
              <a:rPr lang="de-DE" sz="2000" dirty="0" smtClean="0"/>
              <a:t>differenziert nach 4 Ausbildungsniveaus ergeben sich ca. 14.000 Fallkombinationen</a:t>
            </a:r>
            <a:br>
              <a:rPr lang="de-DE" sz="2000" dirty="0" smtClean="0"/>
            </a:br>
            <a:r>
              <a:rPr lang="de-DE" sz="1800" dirty="0" smtClean="0"/>
              <a:t>(von denen nur etwa 10.000 tatsächlich besetzt sind)</a:t>
            </a:r>
            <a:endParaRPr lang="de-DE" sz="1600" dirty="0" smtClean="0"/>
          </a:p>
          <a:p>
            <a:pPr lvl="1"/>
            <a:r>
              <a:rPr lang="de-DE" sz="2000" dirty="0" smtClean="0"/>
              <a:t>Zuordnung zu einer </a:t>
            </a:r>
            <a:r>
              <a:rPr lang="de-DE" sz="2000" dirty="0"/>
              <a:t>der 1286 Berufsgattungen auf Viersteller-Ebene der KldB2010 </a:t>
            </a:r>
            <a:endParaRPr lang="de-DE" sz="2000" dirty="0" smtClean="0"/>
          </a:p>
          <a:p>
            <a:pPr lvl="1"/>
            <a:r>
              <a:rPr lang="de-DE" sz="2000" dirty="0" smtClean="0"/>
              <a:t>Einordnung </a:t>
            </a:r>
            <a:r>
              <a:rPr lang="de-DE" sz="2000" dirty="0"/>
              <a:t>des </a:t>
            </a:r>
            <a:r>
              <a:rPr lang="de-DE" sz="2000" dirty="0" smtClean="0"/>
              <a:t>Anforderungsniveaus </a:t>
            </a:r>
            <a:r>
              <a:rPr lang="de-DE" sz="2000" dirty="0"/>
              <a:t>(fünfte Stelle mit vier </a:t>
            </a:r>
            <a:r>
              <a:rPr lang="de-DE" sz="2000" dirty="0" smtClean="0"/>
              <a:t>Niveaustufen) </a:t>
            </a:r>
          </a:p>
          <a:p>
            <a:endParaRPr lang="de-DE" sz="1800" dirty="0" smtClean="0"/>
          </a:p>
          <a:p>
            <a:r>
              <a:rPr lang="de-DE" sz="2800" dirty="0" smtClean="0"/>
              <a:t>Zuordnungsregeln</a:t>
            </a:r>
          </a:p>
          <a:p>
            <a:pPr lvl="1"/>
            <a:r>
              <a:rPr lang="de-DE" sz="2000" b="1" dirty="0" smtClean="0"/>
              <a:t>Fachrichtung vor Abschlussniveau:</a:t>
            </a:r>
            <a:br>
              <a:rPr lang="de-DE" sz="2000" b="1" dirty="0" smtClean="0"/>
            </a:br>
            <a:r>
              <a:rPr lang="de-DE" sz="2000" dirty="0" smtClean="0"/>
              <a:t>Bei </a:t>
            </a:r>
            <a:r>
              <a:rPr lang="de-DE" sz="2000" u="sng" dirty="0"/>
              <a:t>eindeutiger</a:t>
            </a:r>
            <a:r>
              <a:rPr lang="de-DE" sz="2000" dirty="0"/>
              <a:t> HFR-Berufsbezeichnung, ist das dazu passende Niveau für die Festlegung des erlernten Berufs maßgeblich, unabhängig von der MZ-Angabe zum </a:t>
            </a:r>
            <a:r>
              <a:rPr lang="de-DE" sz="2000" dirty="0" smtClean="0"/>
              <a:t>Abschlussniveau:</a:t>
            </a:r>
          </a:p>
          <a:p>
            <a:pPr marL="914400" lvl="2" indent="0">
              <a:buNone/>
            </a:pPr>
            <a:r>
              <a:rPr lang="de-DE" sz="1800" dirty="0" smtClean="0"/>
              <a:t>z.B</a:t>
            </a:r>
            <a:r>
              <a:rPr lang="de-DE" sz="1800" dirty="0"/>
              <a:t>. Fachrichtungsangabe „Industriemechaniker“, „Altenpfleger“ immer zum erlernten Beruf mit Niveau 2, Meister/Techniker etc. immer Stufe 3, eindeutige akademische Berufe </a:t>
            </a:r>
            <a:r>
              <a:rPr lang="de-DE" sz="1800" dirty="0" smtClean="0"/>
              <a:t>immer </a:t>
            </a:r>
            <a:r>
              <a:rPr lang="de-DE" sz="1800" dirty="0"/>
              <a:t>Stufe </a:t>
            </a:r>
            <a:r>
              <a:rPr lang="de-DE" sz="1800" dirty="0" smtClean="0"/>
              <a:t>4.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74452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Vorgehen II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sz="2000" b="1" dirty="0" smtClean="0"/>
              <a:t>Abschlussniveau (Mikrozensus) i.d.R. maßgeblich:</a:t>
            </a:r>
            <a:br>
              <a:rPr lang="de-DE" sz="2000" b="1" dirty="0" smtClean="0"/>
            </a:br>
            <a:r>
              <a:rPr lang="de-DE" sz="1800" dirty="0" smtClean="0"/>
              <a:t>Bei </a:t>
            </a:r>
            <a:r>
              <a:rPr lang="de-DE" sz="1800" dirty="0"/>
              <a:t>HFR-Bezeichnungen, die vom Begriff her </a:t>
            </a:r>
            <a:r>
              <a:rPr lang="de-DE" sz="1800" u="sng" dirty="0"/>
              <a:t>keinen</a:t>
            </a:r>
            <a:r>
              <a:rPr lang="de-DE" sz="1800" dirty="0"/>
              <a:t> eindeutigen Berufsbezug</a:t>
            </a:r>
            <a:r>
              <a:rPr lang="de-DE" sz="1800" b="1" dirty="0"/>
              <a:t> </a:t>
            </a:r>
            <a:r>
              <a:rPr lang="de-DE" sz="1800" dirty="0"/>
              <a:t>sondern eine Fachrichtungsbezeichnung aufweisen, wurde die Priorität auf das im MZ angegebene Abschlussniveau gelegt und -sofern möglich- ein in der Fachrichtung zum Niveau passender erlernter Beruf in der </a:t>
            </a:r>
            <a:r>
              <a:rPr lang="de-DE" sz="1800" dirty="0" err="1"/>
              <a:t>KldB</a:t>
            </a:r>
            <a:r>
              <a:rPr lang="de-DE" sz="1800" dirty="0"/>
              <a:t> gewählt</a:t>
            </a:r>
            <a:r>
              <a:rPr lang="de-DE" sz="1800" dirty="0" smtClean="0"/>
              <a:t>.</a:t>
            </a:r>
          </a:p>
          <a:p>
            <a:pPr lvl="1"/>
            <a:r>
              <a:rPr lang="de-DE" sz="2000" b="1" dirty="0" smtClean="0"/>
              <a:t>Grobzuordnung besser als keine Zuordnung:</a:t>
            </a:r>
            <a:br>
              <a:rPr lang="de-DE" sz="2000" b="1" dirty="0" smtClean="0"/>
            </a:br>
            <a:r>
              <a:rPr lang="de-DE" sz="1800" dirty="0" smtClean="0"/>
              <a:t>Bei HFR, die auch dann noch nicht eindeutig zugeordnet werden konnten, wurde eine Zuordnung auf höherer Ebene</a:t>
            </a:r>
            <a:r>
              <a:rPr lang="de-DE" sz="1800" b="1" dirty="0" smtClean="0"/>
              <a:t> </a:t>
            </a:r>
            <a:r>
              <a:rPr lang="de-DE" sz="1800" dirty="0" smtClean="0"/>
              <a:t>(2 oder  3 Steller) vorgenommen.</a:t>
            </a:r>
          </a:p>
          <a:p>
            <a:pPr lvl="1"/>
            <a:r>
              <a:rPr lang="de-DE" sz="2000" b="1" dirty="0" err="1" smtClean="0"/>
              <a:t>Verkodung</a:t>
            </a:r>
            <a:r>
              <a:rPr lang="de-DE" sz="2000" b="1" dirty="0" smtClean="0"/>
              <a:t> von </a:t>
            </a:r>
            <a:r>
              <a:rPr lang="de-DE" sz="2000" b="1" dirty="0" err="1" smtClean="0"/>
              <a:t>Lehramtausbildungen</a:t>
            </a:r>
            <a:r>
              <a:rPr lang="de-DE" sz="2000" b="1" dirty="0" smtClean="0"/>
              <a:t>:</a:t>
            </a:r>
            <a:br>
              <a:rPr lang="de-DE" sz="2000" b="1" dirty="0" smtClean="0"/>
            </a:br>
            <a:r>
              <a:rPr lang="de-DE" sz="1800" dirty="0" smtClean="0"/>
              <a:t>Alle </a:t>
            </a:r>
            <a:r>
              <a:rPr lang="de-DE" sz="1800" dirty="0"/>
              <a:t>als Lehrkraft in allgemeinbildenden und berufsbildenden Schulen Erwerbstätige wurden unabhängig </a:t>
            </a:r>
            <a:r>
              <a:rPr lang="de-DE" sz="1800" dirty="0" smtClean="0"/>
              <a:t>von der </a:t>
            </a:r>
            <a:r>
              <a:rPr lang="de-DE" sz="1800" dirty="0"/>
              <a:t>im </a:t>
            </a:r>
            <a:r>
              <a:rPr lang="de-DE" sz="1800" dirty="0" smtClean="0"/>
              <a:t>Mikrozensus angegebenen </a:t>
            </a:r>
            <a:r>
              <a:rPr lang="de-DE" sz="1800" dirty="0"/>
              <a:t>Fachrichtung und Abschlussniveau beim erlernten Beruf auf Lehramt </a:t>
            </a:r>
            <a:r>
              <a:rPr lang="de-DE" sz="1800" dirty="0" smtClean="0"/>
              <a:t>kodiert.</a:t>
            </a:r>
            <a:br>
              <a:rPr lang="de-DE" sz="1800" dirty="0" smtClean="0"/>
            </a:br>
            <a:r>
              <a:rPr lang="de-DE" sz="1600" dirty="0" smtClean="0"/>
              <a:t>Sofern </a:t>
            </a:r>
            <a:r>
              <a:rPr lang="de-DE" sz="1600" dirty="0"/>
              <a:t>in einer Fachrichtung Werklehrer ausgewiesen werden, wurden die Fälle im MZ mit Niveaustufe 2-4 auf Stufe 3 der </a:t>
            </a:r>
            <a:r>
              <a:rPr lang="de-DE" sz="1600" dirty="0" err="1"/>
              <a:t>KldB</a:t>
            </a:r>
            <a:r>
              <a:rPr lang="de-DE" sz="1600" dirty="0"/>
              <a:t> 2010 gesetzt, ansonsten wurde die Stufe 4 vergeben</a:t>
            </a:r>
            <a:r>
              <a:rPr lang="de-DE" sz="1600" dirty="0" smtClean="0"/>
              <a:t>.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58926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Vorgehen III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sz="2000" b="1" dirty="0" smtClean="0"/>
              <a:t>Abgrenzung fachschulischer Bildungsgänge:</a:t>
            </a:r>
            <a:br>
              <a:rPr lang="de-DE" sz="2000" b="1" dirty="0" smtClean="0"/>
            </a:br>
            <a:r>
              <a:rPr lang="de-DE" sz="1800" dirty="0" smtClean="0"/>
              <a:t>Fachschulische Bildungsgänge, die keinen Berufsabschluss bzw. gleichwertige Berufspraxis als Zugangs- und Prüfungsvoraussetzung haben (z.B. Kinderpfleger, Erzieher, Altenpfleger etc.) wurden der Niveaustufe 2 (duale bzw. schulische Berufsausbildung) der </a:t>
            </a:r>
            <a:r>
              <a:rPr lang="de-DE" sz="1800" dirty="0" err="1" smtClean="0"/>
              <a:t>KldB</a:t>
            </a:r>
            <a:r>
              <a:rPr lang="de-DE" sz="1800" dirty="0" smtClean="0"/>
              <a:t> 2010 zugeordnet. </a:t>
            </a:r>
          </a:p>
          <a:p>
            <a:pPr lvl="1"/>
            <a:r>
              <a:rPr lang="de-DE" sz="2000" b="1" dirty="0" smtClean="0"/>
              <a:t>Gehobener Dienst:</a:t>
            </a:r>
            <a:br>
              <a:rPr lang="de-DE" sz="2000" b="1" dirty="0" smtClean="0"/>
            </a:br>
            <a:r>
              <a:rPr lang="de-DE" sz="1800" dirty="0" smtClean="0"/>
              <a:t>Bildungsgänge des gehobenen Dienstes und sofern erkennbar Bachelorabschlüsse wurden der Niveaustufe 3 der </a:t>
            </a:r>
            <a:r>
              <a:rPr lang="de-DE" sz="1800" dirty="0" err="1" smtClean="0"/>
              <a:t>KldB</a:t>
            </a:r>
            <a:r>
              <a:rPr lang="de-DE" sz="1800" dirty="0" smtClean="0"/>
              <a:t> zugeordnet (gleiche Ebene wie Meister/Techniker/Fachwirt/ Fachkaufleute/Bilanzbuchhalter etc.). </a:t>
            </a:r>
          </a:p>
        </p:txBody>
      </p:sp>
    </p:spTree>
    <p:extLst>
      <p:ext uri="{BB962C8B-B14F-4D97-AF65-F5344CB8AC3E}">
        <p14:creationId xmlns:p14="http://schemas.microsoft.com/office/powerpoint/2010/main" val="41799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Übersichtsstatistiken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609552"/>
              </p:ext>
            </p:extLst>
          </p:nvPr>
        </p:nvGraphicFramePr>
        <p:xfrm>
          <a:off x="632520" y="1556792"/>
          <a:ext cx="8604000" cy="4443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5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7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225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u="none" strike="noStrike" dirty="0">
                          <a:effectLst/>
                        </a:rPr>
                        <a:t>Qualifikationsniveau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Anteile gesamt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u="none" strike="noStrike" dirty="0" smtClean="0">
                          <a:effectLst/>
                        </a:rPr>
                        <a:t>Zuordnung </a:t>
                      </a:r>
                      <a:r>
                        <a:rPr lang="de-DE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&gt;= 30</a:t>
                      </a:r>
                      <a:endParaRPr lang="de-DE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u="none" strike="noStrike" dirty="0" smtClean="0">
                          <a:effectLst/>
                        </a:rPr>
                        <a:t>Zuordnung &gt;=</a:t>
                      </a:r>
                      <a:r>
                        <a:rPr lang="de-DE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10</a:t>
                      </a:r>
                      <a:endParaRPr lang="de-DE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1" u="none" strike="noStrike" dirty="0" smtClean="0">
                          <a:effectLst/>
                        </a:rPr>
                        <a:t>Zugeordnet </a:t>
                      </a:r>
                      <a:r>
                        <a:rPr lang="de-DE" sz="1600" b="1" i="1" u="none" strike="noStrike" dirty="0">
                          <a:effectLst/>
                        </a:rPr>
                        <a:t>zu KldB2010</a:t>
                      </a:r>
                      <a:endParaRPr lang="de-DE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lvl="1" algn="l" fontAlgn="ctr"/>
                      <a:r>
                        <a:rPr lang="de-DE" sz="1600" u="none" strike="noStrike" dirty="0">
                          <a:effectLst/>
                        </a:rPr>
                        <a:t>1 Helferniveau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u="none" strike="noStrike" dirty="0">
                          <a:effectLst/>
                        </a:rPr>
                        <a:t>2 (3) duale/</a:t>
                      </a:r>
                      <a:r>
                        <a:rPr lang="de-DE" sz="1600" u="none" strike="noStrike" dirty="0" err="1">
                          <a:effectLst/>
                        </a:rPr>
                        <a:t>schul</a:t>
                      </a:r>
                      <a:r>
                        <a:rPr lang="de-DE" sz="1600" u="none" strike="noStrike" dirty="0">
                          <a:effectLst/>
                        </a:rPr>
                        <a:t>. </a:t>
                      </a:r>
                      <a:r>
                        <a:rPr lang="de-DE" sz="1600" u="none" strike="noStrike" dirty="0" err="1">
                          <a:effectLst/>
                        </a:rPr>
                        <a:t>Ausb</a:t>
                      </a:r>
                      <a:r>
                        <a:rPr lang="de-DE" sz="1600" u="none" strike="noStrike" dirty="0">
                          <a:effectLst/>
                        </a:rPr>
                        <a:t>.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u="none" strike="noStrike" dirty="0">
                          <a:effectLst/>
                        </a:rPr>
                        <a:t>3 (4) </a:t>
                      </a:r>
                      <a:r>
                        <a:rPr lang="de-DE" sz="1600" u="none" strike="noStrike" dirty="0" err="1">
                          <a:effectLst/>
                        </a:rPr>
                        <a:t>Fortbildungsab</a:t>
                      </a:r>
                      <a:r>
                        <a:rPr lang="de-DE" sz="1600" u="none" strike="noStrike" dirty="0">
                          <a:effectLst/>
                        </a:rPr>
                        <a:t>.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u="none" strike="noStrike" dirty="0">
                          <a:effectLst/>
                        </a:rPr>
                        <a:t>4 (5) </a:t>
                      </a:r>
                      <a:r>
                        <a:rPr lang="de-DE" sz="1600" u="none" strike="noStrike" dirty="0" err="1">
                          <a:effectLst/>
                        </a:rPr>
                        <a:t>Hochschulab</a:t>
                      </a:r>
                      <a:r>
                        <a:rPr lang="de-DE" sz="1600" u="none" strike="noStrike" dirty="0">
                          <a:effectLst/>
                        </a:rPr>
                        <a:t>.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u="none" strike="noStrike" dirty="0">
                          <a:effectLst/>
                        </a:rPr>
                        <a:t>2-4-Steller (ohne </a:t>
                      </a:r>
                      <a:r>
                        <a:rPr lang="de-DE" sz="1600" u="none" strike="noStrike" dirty="0" err="1">
                          <a:effectLst/>
                        </a:rPr>
                        <a:t>Niveauzuord</a:t>
                      </a:r>
                      <a:r>
                        <a:rPr lang="de-DE" sz="1600" u="none" strike="noStrike" dirty="0">
                          <a:effectLst/>
                        </a:rPr>
                        <a:t>.)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184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b="1" u="none" strike="noStrike" dirty="0">
                          <a:effectLst/>
                        </a:rPr>
                        <a:t>Summe zugeordnete </a:t>
                      </a:r>
                      <a:r>
                        <a:rPr lang="de-DE" sz="1600" b="1" u="none" strike="noStrike" dirty="0" smtClean="0">
                          <a:effectLst/>
                        </a:rPr>
                        <a:t>HFR in Prozent</a:t>
                      </a:r>
                    </a:p>
                    <a:p>
                      <a:pPr lvl="1" algn="l" fontAlgn="b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               (absolut)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97.2</a:t>
                      </a:r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u="none" strike="noStrike" dirty="0" smtClean="0">
                          <a:effectLst/>
                        </a:rPr>
                        <a:t>(3.293.110)</a:t>
                      </a:r>
                      <a:endParaRPr lang="de-D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97.6</a:t>
                      </a:r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  <a:p>
                      <a:pPr algn="ctr" fontAlgn="ctr"/>
                      <a:r>
                        <a:rPr lang="de-DE" sz="1600" b="1" u="none" strike="noStrike" dirty="0" smtClean="0">
                          <a:effectLst/>
                        </a:rPr>
                        <a:t>(3.303.546)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1" u="none" strike="noStrike" dirty="0">
                          <a:effectLst/>
                        </a:rPr>
                        <a:t>nicht zugeordnet zu KldB2010</a:t>
                      </a:r>
                      <a:endParaRPr lang="de-DE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 &lt;= 10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u="none" strike="noStrike" dirty="0">
                          <a:effectLst/>
                        </a:rPr>
                        <a:t>x =nicht </a:t>
                      </a:r>
                      <a:r>
                        <a:rPr lang="de-DE" sz="1600" u="none" strike="noStrike" dirty="0" err="1" smtClean="0">
                          <a:effectLst/>
                        </a:rPr>
                        <a:t>zuordbar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u="none" strike="noStrike" dirty="0">
                          <a:effectLst/>
                        </a:rPr>
                        <a:t>y = Branchenangabe </a:t>
                      </a:r>
                      <a:r>
                        <a:rPr lang="de-DE" sz="1600" u="none" strike="noStrike" dirty="0" err="1">
                          <a:effectLst/>
                        </a:rPr>
                        <a:t>erf</a:t>
                      </a:r>
                      <a:r>
                        <a:rPr lang="de-DE" sz="1600" u="none" strike="noStrike" dirty="0">
                          <a:effectLst/>
                        </a:rPr>
                        <a:t>.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261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u="none" strike="noStrike" dirty="0">
                          <a:effectLst/>
                        </a:rPr>
                        <a:t>HFR 97-99 = ohne/sonstige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184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b="1" u="none" strike="noStrike" dirty="0" smtClean="0">
                          <a:effectLst/>
                        </a:rPr>
                        <a:t>nicht zugeordnete Fälle insgesamt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184">
                <a:tc>
                  <a:txBody>
                    <a:bodyPr/>
                    <a:lstStyle/>
                    <a:p>
                      <a:pPr lvl="1" algn="l" fontAlgn="b"/>
                      <a:r>
                        <a:rPr lang="de-DE" sz="1600" b="1" u="none" strike="noStrike" dirty="0" smtClean="0">
                          <a:effectLst/>
                        </a:rPr>
                        <a:t>N (kumuliert MZ 2005 – 2012)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u="none" strike="noStrike" dirty="0" smtClean="0">
                          <a:effectLst/>
                        </a:rPr>
                        <a:t>3.386.483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u="none" strike="noStrike" dirty="0" smtClean="0">
                          <a:effectLst/>
                        </a:rPr>
                        <a:t>3.386.483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u="none" strike="noStrike" dirty="0" smtClean="0">
                          <a:effectLst/>
                        </a:rPr>
                        <a:t>3.386.483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6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Vergleich Mikrozensus vs. Erwerbstätigenbefragung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484784"/>
            <a:ext cx="9354244" cy="4641379"/>
          </a:xfrm>
        </p:spPr>
        <p:txBody>
          <a:bodyPr/>
          <a:lstStyle/>
          <a:p>
            <a:r>
              <a:rPr lang="de-DE" sz="2000" dirty="0" smtClean="0"/>
              <a:t>Validierung der Ergebnisse anhand offizieller Statistiken schwierig.</a:t>
            </a:r>
          </a:p>
          <a:p>
            <a:endParaRPr lang="de-DE" sz="2000" dirty="0" smtClean="0"/>
          </a:p>
          <a:p>
            <a:r>
              <a:rPr lang="de-DE" sz="2000" dirty="0" smtClean="0"/>
              <a:t>Vorteil </a:t>
            </a:r>
            <a:r>
              <a:rPr lang="de-DE" sz="2000" dirty="0"/>
              <a:t>der BIBB/</a:t>
            </a:r>
            <a:r>
              <a:rPr lang="de-DE" sz="2000" dirty="0" err="1"/>
              <a:t>BAuA</a:t>
            </a:r>
            <a:r>
              <a:rPr lang="de-DE" sz="2000" dirty="0"/>
              <a:t>- </a:t>
            </a:r>
            <a:r>
              <a:rPr lang="de-DE" sz="2000" dirty="0" smtClean="0"/>
              <a:t>Erwerbstätigenbefragung: Präzise Erfassung des erlernten Berufs</a:t>
            </a:r>
            <a:endParaRPr lang="de-DE" sz="1800" dirty="0" smtClean="0"/>
          </a:p>
          <a:p>
            <a:pPr lvl="1"/>
            <a:r>
              <a:rPr lang="de-DE" sz="1800" dirty="0" smtClean="0"/>
              <a:t>„Welchen </a:t>
            </a:r>
            <a:r>
              <a:rPr lang="de-DE" sz="1800" dirty="0"/>
              <a:t>A</a:t>
            </a:r>
            <a:r>
              <a:rPr lang="de-DE" sz="1800" dirty="0" smtClean="0"/>
              <a:t>bschluss haben Sie gemacht? Eine betriebliche Berufsausbildung oder Lehre, eine schulische Berufsausbildung z.B. an einer Berufsfachschule, einen Fachhochschulabschluss oder Universitätsabschluss, eine Beamtenausbildung oder einen anderen Abschluss?“</a:t>
            </a:r>
          </a:p>
          <a:p>
            <a:pPr lvl="2"/>
            <a:r>
              <a:rPr lang="de-DE" sz="1400" dirty="0" smtClean="0"/>
              <a:t>Bis zu fünf Schleifen zur Erfassung von Mehrfachausbildungen</a:t>
            </a:r>
          </a:p>
          <a:p>
            <a:pPr lvl="1"/>
            <a:r>
              <a:rPr lang="de-DE" sz="1800" dirty="0"/>
              <a:t>„Bitte nennen Sie mir die genaue Fach- oder Berufsbezeichnung dieser Ausbildung. Wenn möglich, bitte die Fach- oder Berufsbezeichnung, die im Ausbildungszeugnis oder –vertrag angegeben ist</a:t>
            </a:r>
            <a:r>
              <a:rPr lang="de-DE" sz="1800" dirty="0" smtClean="0"/>
              <a:t>.“</a:t>
            </a:r>
          </a:p>
          <a:p>
            <a:pPr lvl="1"/>
            <a:endParaRPr lang="de-DE" sz="1800" dirty="0"/>
          </a:p>
          <a:p>
            <a:r>
              <a:rPr lang="de-DE" sz="2000" dirty="0" smtClean="0"/>
              <a:t>Vergleich </a:t>
            </a:r>
            <a:r>
              <a:rPr lang="de-DE" sz="2000" dirty="0"/>
              <a:t>von Mikrozensus 2012 (</a:t>
            </a:r>
            <a:r>
              <a:rPr lang="de-DE" sz="2000" dirty="0" smtClean="0"/>
              <a:t>N=246.106) </a:t>
            </a:r>
            <a:r>
              <a:rPr lang="de-DE" sz="2000" dirty="0"/>
              <a:t>mit Erwerbstätigenbefragung 2011/12 </a:t>
            </a:r>
            <a:r>
              <a:rPr lang="de-DE" sz="2000" dirty="0" smtClean="0"/>
              <a:t>(N=17.298)</a:t>
            </a:r>
            <a:endParaRPr lang="de-DE" sz="2000" dirty="0"/>
          </a:p>
          <a:p>
            <a:pPr lvl="1"/>
            <a:r>
              <a:rPr lang="de-DE" sz="1800" dirty="0"/>
              <a:t>Nur Personen zwischen 15 und 65 Jahren, nicht in Ausbildung mit mehr als 10 Stunden Erwerbstätigkeit in der Woche.</a:t>
            </a:r>
          </a:p>
          <a:p>
            <a:pPr lvl="1"/>
            <a:r>
              <a:rPr lang="de-DE" sz="1800" dirty="0"/>
              <a:t>Jeweils nur höchster beruflicher Abschluss</a:t>
            </a:r>
          </a:p>
          <a:p>
            <a:pPr lvl="1"/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2779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1780</Words>
  <Application>Microsoft Office PowerPoint</Application>
  <PresentationFormat>A4-Papier (210 x 297 mm)</PresentationFormat>
  <Paragraphs>255</Paragraphs>
  <Slides>25</Slides>
  <Notes>25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Calibri</vt:lpstr>
      <vt:lpstr>Cambria Math</vt:lpstr>
      <vt:lpstr>Wingdings</vt:lpstr>
      <vt:lpstr>Larissa-Design</vt:lpstr>
      <vt:lpstr>Benutzerdefiniertes Design</vt:lpstr>
      <vt:lpstr>PowerPoint-Präsentation</vt:lpstr>
      <vt:lpstr>Aufbau</vt:lpstr>
      <vt:lpstr>Motivation</vt:lpstr>
      <vt:lpstr>Motivation</vt:lpstr>
      <vt:lpstr>Vorgehen I</vt:lpstr>
      <vt:lpstr>Vorgehen II</vt:lpstr>
      <vt:lpstr>Vorgehen III</vt:lpstr>
      <vt:lpstr>Übersichtsstatistiken</vt:lpstr>
      <vt:lpstr>Vergleich Mikrozensus vs. Erwerbstätigenbefragung</vt:lpstr>
      <vt:lpstr>Verteilung nach Dreisteller der KldB 2010</vt:lpstr>
      <vt:lpstr>Verteilung nach Dreisteller der KldB 2010</vt:lpstr>
      <vt:lpstr>Verteilung nach Dreisteller der KldB 2010</vt:lpstr>
      <vt:lpstr>Differenzen in der Verteilung nach Dreisteller der KldB 2010</vt:lpstr>
      <vt:lpstr>Verteilung nach 50 (vormals 54)  BIBB-Berufsfeldern</vt:lpstr>
      <vt:lpstr>Verteilung nach Anforderungsniveau der KldB 2010</vt:lpstr>
      <vt:lpstr>Verteilung nach Qualifikationsniveau</vt:lpstr>
      <vt:lpstr>Zwischenfazit </vt:lpstr>
      <vt:lpstr>Vergleich berufliche Flexibilität (Steher)</vt:lpstr>
      <vt:lpstr>Vergleich berufliche Flexibilität (HHI)</vt:lpstr>
      <vt:lpstr>Vergleich berufliche Flexibilität (HHI)</vt:lpstr>
      <vt:lpstr>Vergleich nach Qualifikation</vt:lpstr>
      <vt:lpstr>Fazit</vt:lpstr>
      <vt:lpstr>Ausblick</vt:lpstr>
      <vt:lpstr>PowerPoint-Präsentation</vt:lpstr>
      <vt:lpstr>Literatur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2023-03-24T10:49:50Z</dcterms:created>
  <dcterms:modified xsi:type="dcterms:W3CDTF">2023-03-24T10:50:12Z</dcterms:modified>
</cp:coreProperties>
</file>