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1" r:id="rId1"/>
  </p:sldMasterIdLst>
  <p:notesMasterIdLst>
    <p:notesMasterId r:id="rId20"/>
  </p:notesMasterIdLst>
  <p:handoutMasterIdLst>
    <p:handoutMasterId r:id="rId21"/>
  </p:handoutMasterIdLst>
  <p:sldIdLst>
    <p:sldId id="302" r:id="rId2"/>
    <p:sldId id="733" r:id="rId3"/>
    <p:sldId id="752" r:id="rId4"/>
    <p:sldId id="743" r:id="rId5"/>
    <p:sldId id="751" r:id="rId6"/>
    <p:sldId id="741" r:id="rId7"/>
    <p:sldId id="734" r:id="rId8"/>
    <p:sldId id="746" r:id="rId9"/>
    <p:sldId id="736" r:id="rId10"/>
    <p:sldId id="747" r:id="rId11"/>
    <p:sldId id="674" r:id="rId12"/>
    <p:sldId id="748" r:id="rId13"/>
    <p:sldId id="749" r:id="rId14"/>
    <p:sldId id="756" r:id="rId15"/>
    <p:sldId id="753" r:id="rId16"/>
    <p:sldId id="702" r:id="rId17"/>
    <p:sldId id="755" r:id="rId18"/>
    <p:sldId id="546" r:id="rId1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4201">
          <p15:clr>
            <a:srgbClr val="A4A3A4"/>
          </p15:clr>
        </p15:guide>
        <p15:guide id="5" orient="horz" pos="1253">
          <p15:clr>
            <a:srgbClr val="A4A3A4"/>
          </p15:clr>
        </p15:guide>
        <p15:guide id="6" orient="horz" pos="1071">
          <p15:clr>
            <a:srgbClr val="A4A3A4"/>
          </p15:clr>
        </p15:guide>
        <p15:guide id="7" pos="295">
          <p15:clr>
            <a:srgbClr val="A4A3A4"/>
          </p15:clr>
        </p15:guide>
        <p15:guide id="8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2">
          <p15:clr>
            <a:srgbClr val="A4A3A4"/>
          </p15:clr>
        </p15:guide>
        <p15:guide id="2" orient="horz" pos="469">
          <p15:clr>
            <a:srgbClr val="A4A3A4"/>
          </p15:clr>
        </p15:guide>
        <p15:guide id="3" pos="725">
          <p15:clr>
            <a:srgbClr val="A4A3A4"/>
          </p15:clr>
        </p15:guide>
        <p15:guide id="4" pos="35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0" autoAdjust="0"/>
    <p:restoredTop sz="83097" autoAdjust="0"/>
  </p:normalViewPr>
  <p:slideViewPr>
    <p:cSldViewPr showGuides="1">
      <p:cViewPr varScale="1">
        <p:scale>
          <a:sx n="64" d="100"/>
          <a:sy n="64" d="100"/>
        </p:scale>
        <p:origin x="1068" y="66"/>
      </p:cViewPr>
      <p:guideLst>
        <p:guide orient="horz" pos="754"/>
        <p:guide orient="horz" pos="3793"/>
        <p:guide orient="horz" pos="3974"/>
        <p:guide orient="horz" pos="4201"/>
        <p:guide orient="horz" pos="1253"/>
        <p:guide orient="horz" pos="1071"/>
        <p:guide pos="295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>
        <p:scale>
          <a:sx n="70" d="100"/>
          <a:sy n="70" d="100"/>
        </p:scale>
        <p:origin x="3498" y="354"/>
      </p:cViewPr>
      <p:guideLst>
        <p:guide orient="horz" pos="2832"/>
        <p:guide orient="horz" pos="469"/>
        <p:guide pos="725"/>
        <p:guide pos="35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cifs01\usr\ahammerm\Veranstaltungen%20und%20Vortr&#228;ge\06_Stuttgard_Vereinbarkeit%20Karriere%20und%20Familie\Vortrag_Grafiken%20zur%20Vereinbarkeit%20von%20Familie,%20Karriere%20und%20Beru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cifs01\usr\ahammerm\Veranstaltungen%20und%20Vortr&#228;ge\06_Stuttgard_Vereinbarkeit%20Karriere%20und%20Familie\2015-02-24-%20Trends%20Abbildung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cifs01\usr\ahammerm\Veranstaltungen%20und%20Vortr&#228;ge\06_Stuttgard_Vereinbarkeit%20Karriere%20und%20Familie\Vortrag_Grafiken%20zur%20Vereinbarkeit%20von%20Familie,%20Karriere%20und%20Beru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cifs01\usr\ahammerm\Veranstaltungen%20und%20Vortr&#228;ge\06_Stuttgard_Vereinbarkeit%20Karriere%20und%20Familie\Vortrag_Grafiken%20zur%20Vereinbarkeit%20von%20Familie,%20Karriere%20und%20Beru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cifs01\usr\ahammerm\Veranstaltungen%20und%20Vortr&#228;ge\14_Bonn_BIBB%20Nutzerkonferenz\Abbildung%20zum%20Vortrag%20Bon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cifs01\usr\ahammerm\Veranstaltungen%20und%20Vortr&#228;ge\06_Stuttgart_Vereinbarkeit%20Karriere%20und%20Familie\Vortrag_Grafiken%20zur%20Vereinbarkeit%20von%20Familie,%20Karriere%20und%20Beru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cifs01\usr\ahammerm\Veranstaltungen%20und%20Vortr&#228;ge\06_Stuttgard_Vereinbarkeit%20Karriere%20und%20Familie\2015-02-24-%20Trends%20Abbildu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cifs01\usr\ahammerm\Veranstaltungen%20und%20Vortr&#228;ge\06_Stuttgard_Vereinbarkeit%20Karriere%20und%20Familie\2015-02-24-%20Trends%20Abbildung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cifs01\usr\ahammerm\Veranstaltungen%20und%20Vortr&#228;ge\06_Stuttgard_Vereinbarkeit%20Karriere%20und%20Familie\2015-02-24-%20Trends%20Abbildun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cifs01\usr\ahammerm\Veranstaltungen%20und%20Vortr&#228;ge\06_Stuttgard_Vereinbarkeit%20Karriere%20und%20Familie\2015-02-24-%20Trends%20Abbildun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Eurostat!$A$11:$A$43</c:f>
              <c:strCache>
                <c:ptCount val="28"/>
                <c:pt idx="0">
                  <c:v>Griechenland</c:v>
                </c:pt>
                <c:pt idx="1">
                  <c:v>Italien</c:v>
                </c:pt>
                <c:pt idx="2">
                  <c:v>Malta</c:v>
                </c:pt>
                <c:pt idx="3">
                  <c:v>Kroatien</c:v>
                </c:pt>
                <c:pt idx="4">
                  <c:v>Spanien</c:v>
                </c:pt>
                <c:pt idx="5">
                  <c:v>Rumänien</c:v>
                </c:pt>
                <c:pt idx="6">
                  <c:v>Slowakei</c:v>
                </c:pt>
                <c:pt idx="7">
                  <c:v>Polen</c:v>
                </c:pt>
                <c:pt idx="8">
                  <c:v>Ungarn</c:v>
                </c:pt>
                <c:pt idx="9">
                  <c:v>Irland</c:v>
                </c:pt>
                <c:pt idx="10">
                  <c:v>Belgien</c:v>
                </c:pt>
                <c:pt idx="11">
                  <c:v>Bulgarien</c:v>
                </c:pt>
                <c:pt idx="12">
                  <c:v>Zypern</c:v>
                </c:pt>
                <c:pt idx="13">
                  <c:v>Portugal</c:v>
                </c:pt>
                <c:pt idx="14">
                  <c:v>Slowenien</c:v>
                </c:pt>
                <c:pt idx="15">
                  <c:v>Luxemburg</c:v>
                </c:pt>
                <c:pt idx="16">
                  <c:v>Tschechische Republik</c:v>
                </c:pt>
                <c:pt idx="17">
                  <c:v>Frankreich</c:v>
                </c:pt>
                <c:pt idx="18">
                  <c:v>Lettland</c:v>
                </c:pt>
                <c:pt idx="19">
                  <c:v>Litauen</c:v>
                </c:pt>
                <c:pt idx="20">
                  <c:v>Estland</c:v>
                </c:pt>
                <c:pt idx="21">
                  <c:v>Österreich</c:v>
                </c:pt>
                <c:pt idx="22">
                  <c:v>Vereinigtes Königreich</c:v>
                </c:pt>
                <c:pt idx="23">
                  <c:v>Finnland</c:v>
                </c:pt>
                <c:pt idx="24">
                  <c:v>Niederlande</c:v>
                </c:pt>
                <c:pt idx="25">
                  <c:v>Deutschland</c:v>
                </c:pt>
                <c:pt idx="26">
                  <c:v>Dänemark</c:v>
                </c:pt>
                <c:pt idx="27">
                  <c:v>Schweden</c:v>
                </c:pt>
              </c:strCache>
            </c:strRef>
          </c:cat>
          <c:val>
            <c:numRef>
              <c:f>Eurostat!$B$11:$B$43</c:f>
              <c:numCache>
                <c:formatCode>#,##0.0</c:formatCode>
                <c:ptCount val="28"/>
                <c:pt idx="0">
                  <c:v>41.1</c:v>
                </c:pt>
                <c:pt idx="1">
                  <c:v>46.8</c:v>
                </c:pt>
                <c:pt idx="2">
                  <c:v>49.3</c:v>
                </c:pt>
                <c:pt idx="3">
                  <c:v>50</c:v>
                </c:pt>
                <c:pt idx="4">
                  <c:v>51.2</c:v>
                </c:pt>
                <c:pt idx="5">
                  <c:v>53.3</c:v>
                </c:pt>
                <c:pt idx="6">
                  <c:v>54.3</c:v>
                </c:pt>
                <c:pt idx="7">
                  <c:v>55.2</c:v>
                </c:pt>
                <c:pt idx="8">
                  <c:v>55.9</c:v>
                </c:pt>
                <c:pt idx="9">
                  <c:v>56.7</c:v>
                </c:pt>
                <c:pt idx="10">
                  <c:v>57.9</c:v>
                </c:pt>
                <c:pt idx="11">
                  <c:v>58.2</c:v>
                </c:pt>
                <c:pt idx="12">
                  <c:v>58.6</c:v>
                </c:pt>
                <c:pt idx="13">
                  <c:v>59.6</c:v>
                </c:pt>
                <c:pt idx="14">
                  <c:v>60</c:v>
                </c:pt>
                <c:pt idx="15">
                  <c:v>60.5</c:v>
                </c:pt>
                <c:pt idx="16">
                  <c:v>60.7</c:v>
                </c:pt>
                <c:pt idx="17">
                  <c:v>60.9</c:v>
                </c:pt>
                <c:pt idx="18">
                  <c:v>64.3</c:v>
                </c:pt>
                <c:pt idx="19">
                  <c:v>64.900000000000006</c:v>
                </c:pt>
                <c:pt idx="20">
                  <c:v>66.3</c:v>
                </c:pt>
                <c:pt idx="21">
                  <c:v>66.900000000000006</c:v>
                </c:pt>
                <c:pt idx="22">
                  <c:v>67.099999999999994</c:v>
                </c:pt>
                <c:pt idx="23">
                  <c:v>68</c:v>
                </c:pt>
                <c:pt idx="24">
                  <c:v>69.099999999999994</c:v>
                </c:pt>
                <c:pt idx="25">
                  <c:v>69.5</c:v>
                </c:pt>
                <c:pt idx="26">
                  <c:v>69.8</c:v>
                </c:pt>
                <c:pt idx="27">
                  <c:v>73.099999999999994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2-4E83-9091-F7E53BA47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3642328"/>
        <c:axId val="193643896"/>
      </c:barChart>
      <c:catAx>
        <c:axId val="193642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3643896"/>
        <c:crosses val="autoZero"/>
        <c:auto val="1"/>
        <c:lblAlgn val="ctr"/>
        <c:lblOffset val="100"/>
        <c:tickLblSkip val="1"/>
        <c:noMultiLvlLbl val="0"/>
      </c:catAx>
      <c:valAx>
        <c:axId val="19364389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3642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'C:\Users\ahammerm\AppData\Local\Microsoft\Windows\Temporary Internet Files\Content.Outlook\ZUYHJ285\[2015-02-12- Trends Abbildung.xlsx]Abbildung 2'!$B$9</c:f>
              <c:strCache>
                <c:ptCount val="1"/>
                <c:pt idx="0">
                  <c:v>Männer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'[1]Abbildung 2'!$A$10:$A$13</c:f>
              <c:strCache>
                <c:ptCount val="4"/>
                <c:pt idx="0">
                  <c:v>30 Jahre und jünger</c:v>
                </c:pt>
                <c:pt idx="1">
                  <c:v>31-40 Jahre</c:v>
                </c:pt>
                <c:pt idx="2">
                  <c:v>41-50 Jahre</c:v>
                </c:pt>
                <c:pt idx="3">
                  <c:v>Älter als 50 Jahre</c:v>
                </c:pt>
              </c:strCache>
            </c:strRef>
          </c:cat>
          <c:val>
            <c:numRef>
              <c:f>'[1]Abbildung 2'!$B$10:$B$13</c:f>
              <c:numCache>
                <c:formatCode>General</c:formatCode>
                <c:ptCount val="4"/>
                <c:pt idx="0">
                  <c:v>27.9</c:v>
                </c:pt>
                <c:pt idx="1">
                  <c:v>35.9</c:v>
                </c:pt>
                <c:pt idx="2">
                  <c:v>40.6</c:v>
                </c:pt>
                <c:pt idx="3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91-411E-BD07-61C968FE8278}"/>
            </c:ext>
          </c:extLst>
        </c:ser>
        <c:ser>
          <c:idx val="1"/>
          <c:order val="1"/>
          <c:tx>
            <c:strRef>
              <c:f>'C:\Users\ahammerm\AppData\Local\Microsoft\Windows\Temporary Internet Files\Content.Outlook\ZUYHJ285\[2015-02-12- Trends Abbildung.xlsx]Abbildung 2'!$C$9</c:f>
              <c:strCache>
                <c:ptCount val="1"/>
                <c:pt idx="0">
                  <c:v>Karriereorientierte Männer</c:v>
                </c:pt>
              </c:strCache>
            </c:strRef>
          </c:tx>
          <c:spPr>
            <a:ln>
              <a:solidFill>
                <a:schemeClr val="tx2"/>
              </a:solidFill>
              <a:prstDash val="dashDot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'[1]Abbildung 2'!$A$10:$A$13</c:f>
              <c:strCache>
                <c:ptCount val="4"/>
                <c:pt idx="0">
                  <c:v>30 Jahre und jünger</c:v>
                </c:pt>
                <c:pt idx="1">
                  <c:v>31-40 Jahre</c:v>
                </c:pt>
                <c:pt idx="2">
                  <c:v>41-50 Jahre</c:v>
                </c:pt>
                <c:pt idx="3">
                  <c:v>Älter als 50 Jahre</c:v>
                </c:pt>
              </c:strCache>
            </c:strRef>
          </c:cat>
          <c:val>
            <c:numRef>
              <c:f>'[1]Abbildung 2'!$C$10:$C$13</c:f>
              <c:numCache>
                <c:formatCode>General</c:formatCode>
                <c:ptCount val="4"/>
                <c:pt idx="0">
                  <c:v>29.3</c:v>
                </c:pt>
                <c:pt idx="1">
                  <c:v>42.6</c:v>
                </c:pt>
                <c:pt idx="2">
                  <c:v>50.7</c:v>
                </c:pt>
                <c:pt idx="3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91-411E-BD07-61C968FE8278}"/>
            </c:ext>
          </c:extLst>
        </c:ser>
        <c:ser>
          <c:idx val="2"/>
          <c:order val="2"/>
          <c:tx>
            <c:strRef>
              <c:f>'C:\Users\ahammerm\AppData\Local\Microsoft\Windows\Temporary Internet Files\Content.Outlook\ZUYHJ285\[2015-02-12- Trends Abbildung.xlsx]Abbildung 2'!$D$9</c:f>
              <c:strCache>
                <c:ptCount val="1"/>
                <c:pt idx="0">
                  <c:v>Frauen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'[1]Abbildung 2'!$A$10:$A$13</c:f>
              <c:strCache>
                <c:ptCount val="4"/>
                <c:pt idx="0">
                  <c:v>30 Jahre und jünger</c:v>
                </c:pt>
                <c:pt idx="1">
                  <c:v>31-40 Jahre</c:v>
                </c:pt>
                <c:pt idx="2">
                  <c:v>41-50 Jahre</c:v>
                </c:pt>
                <c:pt idx="3">
                  <c:v>Älter als 50 Jahre</c:v>
                </c:pt>
              </c:strCache>
            </c:strRef>
          </c:cat>
          <c:val>
            <c:numRef>
              <c:f>'[1]Abbildung 2'!$D$10:$D$13</c:f>
              <c:numCache>
                <c:formatCode>General</c:formatCode>
                <c:ptCount val="4"/>
                <c:pt idx="0">
                  <c:v>25</c:v>
                </c:pt>
                <c:pt idx="1">
                  <c:v>27.8</c:v>
                </c:pt>
                <c:pt idx="2">
                  <c:v>26.4</c:v>
                </c:pt>
                <c:pt idx="3">
                  <c:v>23.7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91-411E-BD07-61C968FE8278}"/>
            </c:ext>
          </c:extLst>
        </c:ser>
        <c:ser>
          <c:idx val="3"/>
          <c:order val="3"/>
          <c:tx>
            <c:strRef>
              <c:f>'C:\Users\ahammerm\AppData\Local\Microsoft\Windows\Temporary Internet Files\Content.Outlook\ZUYHJ285\[2015-02-12- Trends Abbildung.xlsx]Abbildung 2'!$E$9</c:f>
              <c:strCache>
                <c:ptCount val="1"/>
                <c:pt idx="0">
                  <c:v>Karriereorientierte Frauen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  <a:prstDash val="sysDot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'[1]Abbildung 2'!$A$10:$A$13</c:f>
              <c:strCache>
                <c:ptCount val="4"/>
                <c:pt idx="0">
                  <c:v>30 Jahre und jünger</c:v>
                </c:pt>
                <c:pt idx="1">
                  <c:v>31-40 Jahre</c:v>
                </c:pt>
                <c:pt idx="2">
                  <c:v>41-50 Jahre</c:v>
                </c:pt>
                <c:pt idx="3">
                  <c:v>Älter als 50 Jahre</c:v>
                </c:pt>
              </c:strCache>
            </c:strRef>
          </c:cat>
          <c:val>
            <c:numRef>
              <c:f>'[1]Abbildung 2'!$E$10:$E$13</c:f>
              <c:numCache>
                <c:formatCode>General</c:formatCode>
                <c:ptCount val="4"/>
                <c:pt idx="0">
                  <c:v>26.7</c:v>
                </c:pt>
                <c:pt idx="1">
                  <c:v>36.9</c:v>
                </c:pt>
                <c:pt idx="2">
                  <c:v>36.1</c:v>
                </c:pt>
                <c:pt idx="3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091-411E-BD07-61C968FE8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096984"/>
        <c:axId val="325098552"/>
      </c:lineChart>
      <c:catAx>
        <c:axId val="325096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5098552"/>
        <c:crosses val="autoZero"/>
        <c:auto val="1"/>
        <c:lblAlgn val="ctr"/>
        <c:lblOffset val="100"/>
        <c:noMultiLvlLbl val="0"/>
      </c:catAx>
      <c:valAx>
        <c:axId val="325098552"/>
        <c:scaling>
          <c:orientation val="minMax"/>
          <c:max val="100"/>
        </c:scaling>
        <c:delete val="0"/>
        <c:axPos val="l"/>
        <c:numFmt formatCode="General" sourceLinked="0"/>
        <c:majorTickMark val="out"/>
        <c:minorTickMark val="none"/>
        <c:tickLblPos val="nextTo"/>
        <c:crossAx val="325096984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2578136321916811"/>
          <c:y val="0.14301019981771407"/>
          <c:w val="0.35119800975798277"/>
          <c:h val="0.1425464980795617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'stba,2014 Mütter und Väter'!$B$4:$B$5</c:f>
              <c:strCache>
                <c:ptCount val="2"/>
                <c:pt idx="0">
                  <c:v>Erwerbstätigenquoten</c:v>
                </c:pt>
                <c:pt idx="1">
                  <c:v>Mütter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'stba,2014 Mütter und Väter'!$A$6:$A$11</c:f>
              <c:strCache>
                <c:ptCount val="6"/>
                <c:pt idx="0">
                  <c:v>insgesamt</c:v>
                </c:pt>
                <c:pt idx="1">
                  <c:v>unter 3 Jahren</c:v>
                </c:pt>
                <c:pt idx="2">
                  <c:v>3 bis 5 Jahre</c:v>
                </c:pt>
                <c:pt idx="3">
                  <c:v>6 bis 9 Jahre</c:v>
                </c:pt>
                <c:pt idx="4">
                  <c:v>10 bis 14 Jahre</c:v>
                </c:pt>
                <c:pt idx="5">
                  <c:v>15 bis 17 Jahre</c:v>
                </c:pt>
              </c:strCache>
            </c:strRef>
          </c:cat>
          <c:val>
            <c:numRef>
              <c:f>'stba,2014 Mütter und Väter'!$B$6:$B$11</c:f>
              <c:numCache>
                <c:formatCode>General</c:formatCode>
                <c:ptCount val="6"/>
                <c:pt idx="0">
                  <c:v>60.5</c:v>
                </c:pt>
                <c:pt idx="1">
                  <c:v>31.4</c:v>
                </c:pt>
                <c:pt idx="2">
                  <c:v>62.9</c:v>
                </c:pt>
                <c:pt idx="3">
                  <c:v>68.2</c:v>
                </c:pt>
                <c:pt idx="4">
                  <c:v>71.7</c:v>
                </c:pt>
                <c:pt idx="5">
                  <c:v>73.7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F-48E1-A5B9-0C1FD6764FF5}"/>
            </c:ext>
          </c:extLst>
        </c:ser>
        <c:ser>
          <c:idx val="1"/>
          <c:order val="1"/>
          <c:tx>
            <c:strRef>
              <c:f>'stba,2014 Mütter und Väter'!$C$4:$C$5</c:f>
              <c:strCache>
                <c:ptCount val="2"/>
                <c:pt idx="0">
                  <c:v>Erwerbstätigenquoten</c:v>
                </c:pt>
                <c:pt idx="1">
                  <c:v>Väter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'stba,2014 Mütter und Väter'!$A$6:$A$11</c:f>
              <c:strCache>
                <c:ptCount val="6"/>
                <c:pt idx="0">
                  <c:v>insgesamt</c:v>
                </c:pt>
                <c:pt idx="1">
                  <c:v>unter 3 Jahren</c:v>
                </c:pt>
                <c:pt idx="2">
                  <c:v>3 bis 5 Jahre</c:v>
                </c:pt>
                <c:pt idx="3">
                  <c:v>6 bis 9 Jahre</c:v>
                </c:pt>
                <c:pt idx="4">
                  <c:v>10 bis 14 Jahre</c:v>
                </c:pt>
                <c:pt idx="5">
                  <c:v>15 bis 17 Jahre</c:v>
                </c:pt>
              </c:strCache>
            </c:strRef>
          </c:cat>
          <c:val>
            <c:numRef>
              <c:f>'stba,2014 Mütter und Väter'!$C$6:$C$11</c:f>
              <c:numCache>
                <c:formatCode>General</c:formatCode>
                <c:ptCount val="6"/>
                <c:pt idx="0">
                  <c:v>83.9</c:v>
                </c:pt>
                <c:pt idx="1">
                  <c:v>81.7</c:v>
                </c:pt>
                <c:pt idx="2">
                  <c:v>84.9</c:v>
                </c:pt>
                <c:pt idx="3">
                  <c:v>84.5</c:v>
                </c:pt>
                <c:pt idx="4">
                  <c:v>85.2</c:v>
                </c:pt>
                <c:pt idx="5">
                  <c:v>83.2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AF-48E1-A5B9-0C1FD6764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113640"/>
        <c:axId val="326112856"/>
      </c:barChart>
      <c:catAx>
        <c:axId val="326113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6112856"/>
        <c:crosses val="autoZero"/>
        <c:auto val="1"/>
        <c:lblAlgn val="ctr"/>
        <c:lblOffset val="100"/>
        <c:noMultiLvlLbl val="0"/>
      </c:catAx>
      <c:valAx>
        <c:axId val="3261128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6113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514854354862086"/>
          <c:y val="3.234105482769533E-2"/>
          <c:w val="0.60261992174291101"/>
          <c:h val="0.8574835973902135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sehr große Bedeutung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02453987730062E-3"/>
                  <c:y val="-2.940095893426956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3B2-4075-B188-2764EEDEAF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Tabelle1!$A$2:$A$8</c:f>
              <c:strCache>
                <c:ptCount val="7"/>
                <c:pt idx="0">
                  <c:v>Auslandserfahrung</c:v>
                </c:pt>
                <c:pt idx="1">
                  <c:v>Fremdsprachenkenntnisse</c:v>
                </c:pt>
                <c:pt idx="2">
                  <c:v>Geografische Mobilität</c:v>
                </c:pt>
                <c:pt idx="3">
                  <c:v>Studium</c:v>
                </c:pt>
                <c:pt idx="4">
                  <c:v>Bereitschaft zu regelmäßigen Überstunden</c:v>
                </c:pt>
                <c:pt idx="5">
                  <c:v>Berufserfahrung</c:v>
                </c:pt>
                <c:pt idx="6">
                  <c:v>Spezielle Fachkenntnisse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1.8</c:v>
                </c:pt>
                <c:pt idx="1">
                  <c:v>8.3000000000000007</c:v>
                </c:pt>
                <c:pt idx="2">
                  <c:v>10</c:v>
                </c:pt>
                <c:pt idx="3">
                  <c:v>18.100000000000001</c:v>
                </c:pt>
                <c:pt idx="4">
                  <c:v>23.9</c:v>
                </c:pt>
                <c:pt idx="5">
                  <c:v>39.6</c:v>
                </c:pt>
                <c:pt idx="6">
                  <c:v>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B2-4075-B188-2764EEDEAFA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große Bedeutung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2.5787401574803151E-2"/>
                  <c:y val="5.87996028324004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3B2-4075-B188-2764EEDEAF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Tabelle1!$A$2:$A$8</c:f>
              <c:strCache>
                <c:ptCount val="7"/>
                <c:pt idx="0">
                  <c:v>Auslandserfahrung</c:v>
                </c:pt>
                <c:pt idx="1">
                  <c:v>Fremdsprachenkenntnisse</c:v>
                </c:pt>
                <c:pt idx="2">
                  <c:v>Geografische Mobilität</c:v>
                </c:pt>
                <c:pt idx="3">
                  <c:v>Studium</c:v>
                </c:pt>
                <c:pt idx="4">
                  <c:v>Bereitschaft zu regelmäßigen Überstunden</c:v>
                </c:pt>
                <c:pt idx="5">
                  <c:v>Berufserfahrung</c:v>
                </c:pt>
                <c:pt idx="6">
                  <c:v>Spezielle Fachkenntnisse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7.8</c:v>
                </c:pt>
                <c:pt idx="1">
                  <c:v>23.1</c:v>
                </c:pt>
                <c:pt idx="2">
                  <c:v>21.3</c:v>
                </c:pt>
                <c:pt idx="3">
                  <c:v>22.5</c:v>
                </c:pt>
                <c:pt idx="4">
                  <c:v>45.9</c:v>
                </c:pt>
                <c:pt idx="5">
                  <c:v>35.700000000000003</c:v>
                </c:pt>
                <c:pt idx="6">
                  <c:v>32.799999999999997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B2-4075-B188-2764EEDEA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352560920"/>
        <c:axId val="352559352"/>
      </c:barChart>
      <c:catAx>
        <c:axId val="352560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52559352"/>
        <c:crosses val="autoZero"/>
        <c:auto val="1"/>
        <c:lblAlgn val="ctr"/>
        <c:lblOffset val="100"/>
        <c:noMultiLvlLbl val="0"/>
      </c:catAx>
      <c:valAx>
        <c:axId val="352559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560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96701305307754"/>
          <c:y val="0.65609281628081573"/>
          <c:w val="0.2444425390077774"/>
          <c:h val="0.20865050293002549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'stba, Frauen und Männer'!$C$5</c:f>
              <c:strCache>
                <c:ptCount val="1"/>
                <c:pt idx="0">
                  <c:v>2005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'stba, Frauen und Männer'!$B$6:$B$25</c:f>
              <c:strCache>
                <c:ptCount val="10"/>
                <c:pt idx="0">
                  <c:v>15 bis 19</c:v>
                </c:pt>
                <c:pt idx="1">
                  <c:v>20 bis 24</c:v>
                </c:pt>
                <c:pt idx="2">
                  <c:v>25 bis 29</c:v>
                </c:pt>
                <c:pt idx="3">
                  <c:v>30 bis 34</c:v>
                </c:pt>
                <c:pt idx="4">
                  <c:v>35 bis 39</c:v>
                </c:pt>
                <c:pt idx="5">
                  <c:v>40 bis 44</c:v>
                </c:pt>
                <c:pt idx="6">
                  <c:v>45 bis 49</c:v>
                </c:pt>
                <c:pt idx="7">
                  <c:v>50 bis 54</c:v>
                </c:pt>
                <c:pt idx="8">
                  <c:v>55 bis 59</c:v>
                </c:pt>
                <c:pt idx="9">
                  <c:v>60 bis 64</c:v>
                </c:pt>
              </c:strCache>
            </c:strRef>
          </c:cat>
          <c:val>
            <c:numRef>
              <c:f>'stba, Frauen und Männer'!$C$6:$C$25</c:f>
            </c:numRef>
          </c:val>
          <c:smooth val="0"/>
          <c:extLst>
            <c:ext xmlns:c16="http://schemas.microsoft.com/office/drawing/2014/chart" uri="{C3380CC4-5D6E-409C-BE32-E72D297353CC}">
              <c16:uniqueId val="{00000000-FE10-432B-BE93-60690D10F773}"/>
            </c:ext>
          </c:extLst>
        </c:ser>
        <c:ser>
          <c:idx val="1"/>
          <c:order val="1"/>
          <c:tx>
            <c:strRef>
              <c:f>'stba, Frauen und Männer'!$D$5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'stba, Frauen und Männer'!$B$6:$B$25</c:f>
              <c:strCache>
                <c:ptCount val="10"/>
                <c:pt idx="0">
                  <c:v>15 bis 19</c:v>
                </c:pt>
                <c:pt idx="1">
                  <c:v>20 bis 24</c:v>
                </c:pt>
                <c:pt idx="2">
                  <c:v>25 bis 29</c:v>
                </c:pt>
                <c:pt idx="3">
                  <c:v>30 bis 34</c:v>
                </c:pt>
                <c:pt idx="4">
                  <c:v>35 bis 39</c:v>
                </c:pt>
                <c:pt idx="5">
                  <c:v>40 bis 44</c:v>
                </c:pt>
                <c:pt idx="6">
                  <c:v>45 bis 49</c:v>
                </c:pt>
                <c:pt idx="7">
                  <c:v>50 bis 54</c:v>
                </c:pt>
                <c:pt idx="8">
                  <c:v>55 bis 59</c:v>
                </c:pt>
                <c:pt idx="9">
                  <c:v>60 bis 64</c:v>
                </c:pt>
              </c:strCache>
            </c:strRef>
          </c:cat>
          <c:val>
            <c:numRef>
              <c:f>'stba, Frauen und Männer'!$D$6:$D$25</c:f>
            </c:numRef>
          </c:val>
          <c:smooth val="0"/>
          <c:extLst>
            <c:ext xmlns:c16="http://schemas.microsoft.com/office/drawing/2014/chart" uri="{C3380CC4-5D6E-409C-BE32-E72D297353CC}">
              <c16:uniqueId val="{00000001-FE10-432B-BE93-60690D10F773}"/>
            </c:ext>
          </c:extLst>
        </c:ser>
        <c:ser>
          <c:idx val="3"/>
          <c:order val="2"/>
          <c:tx>
            <c:strRef>
              <c:f>'stba, Frauen und Männer'!$E$5</c:f>
              <c:strCache>
                <c:ptCount val="1"/>
                <c:pt idx="0">
                  <c:v>Männer 2005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'stba, Frauen und Männer'!$B$6:$B$25</c:f>
              <c:strCache>
                <c:ptCount val="10"/>
                <c:pt idx="0">
                  <c:v>15 bis 19</c:v>
                </c:pt>
                <c:pt idx="1">
                  <c:v>20 bis 24</c:v>
                </c:pt>
                <c:pt idx="2">
                  <c:v>25 bis 29</c:v>
                </c:pt>
                <c:pt idx="3">
                  <c:v>30 bis 34</c:v>
                </c:pt>
                <c:pt idx="4">
                  <c:v>35 bis 39</c:v>
                </c:pt>
                <c:pt idx="5">
                  <c:v>40 bis 44</c:v>
                </c:pt>
                <c:pt idx="6">
                  <c:v>45 bis 49</c:v>
                </c:pt>
                <c:pt idx="7">
                  <c:v>50 bis 54</c:v>
                </c:pt>
                <c:pt idx="8">
                  <c:v>55 bis 59</c:v>
                </c:pt>
                <c:pt idx="9">
                  <c:v>60 bis 64</c:v>
                </c:pt>
              </c:strCache>
            </c:strRef>
          </c:cat>
          <c:val>
            <c:numRef>
              <c:f>'stba, Frauen und Männer'!$E$6:$E$25</c:f>
              <c:numCache>
                <c:formatCode>General</c:formatCode>
                <c:ptCount val="10"/>
                <c:pt idx="0">
                  <c:v>28.6</c:v>
                </c:pt>
                <c:pt idx="1">
                  <c:v>61.2</c:v>
                </c:pt>
                <c:pt idx="2">
                  <c:v>74</c:v>
                </c:pt>
                <c:pt idx="3">
                  <c:v>84.6</c:v>
                </c:pt>
                <c:pt idx="4">
                  <c:v>87.2</c:v>
                </c:pt>
                <c:pt idx="5">
                  <c:v>86.5</c:v>
                </c:pt>
                <c:pt idx="6">
                  <c:v>84.7</c:v>
                </c:pt>
                <c:pt idx="7">
                  <c:v>80.8</c:v>
                </c:pt>
                <c:pt idx="8">
                  <c:v>71.3</c:v>
                </c:pt>
                <c:pt idx="9">
                  <c:v>35.799999999999997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10-432B-BE93-60690D10F773}"/>
            </c:ext>
          </c:extLst>
        </c:ser>
        <c:ser>
          <c:idx val="4"/>
          <c:order val="3"/>
          <c:tx>
            <c:strRef>
              <c:f>'stba, Frauen und Männer'!$F$5</c:f>
              <c:strCache>
                <c:ptCount val="1"/>
                <c:pt idx="0">
                  <c:v>Männer 2013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'stba, Frauen und Männer'!$B$6:$B$25</c:f>
              <c:strCache>
                <c:ptCount val="10"/>
                <c:pt idx="0">
                  <c:v>15 bis 19</c:v>
                </c:pt>
                <c:pt idx="1">
                  <c:v>20 bis 24</c:v>
                </c:pt>
                <c:pt idx="2">
                  <c:v>25 bis 29</c:v>
                </c:pt>
                <c:pt idx="3">
                  <c:v>30 bis 34</c:v>
                </c:pt>
                <c:pt idx="4">
                  <c:v>35 bis 39</c:v>
                </c:pt>
                <c:pt idx="5">
                  <c:v>40 bis 44</c:v>
                </c:pt>
                <c:pt idx="6">
                  <c:v>45 bis 49</c:v>
                </c:pt>
                <c:pt idx="7">
                  <c:v>50 bis 54</c:v>
                </c:pt>
                <c:pt idx="8">
                  <c:v>55 bis 59</c:v>
                </c:pt>
                <c:pt idx="9">
                  <c:v>60 bis 64</c:v>
                </c:pt>
              </c:strCache>
            </c:strRef>
          </c:cat>
          <c:val>
            <c:numRef>
              <c:f>'stba, Frauen und Männer'!$F$6:$F$25</c:f>
              <c:numCache>
                <c:formatCode>General</c:formatCode>
                <c:ptCount val="10"/>
                <c:pt idx="0">
                  <c:v>28.3</c:v>
                </c:pt>
                <c:pt idx="1">
                  <c:v>65.599999999999994</c:v>
                </c:pt>
                <c:pt idx="2">
                  <c:v>80.400000000000006</c:v>
                </c:pt>
                <c:pt idx="3">
                  <c:v>88.1</c:v>
                </c:pt>
                <c:pt idx="4">
                  <c:v>90.2</c:v>
                </c:pt>
                <c:pt idx="5">
                  <c:v>90.8</c:v>
                </c:pt>
                <c:pt idx="6">
                  <c:v>89.9</c:v>
                </c:pt>
                <c:pt idx="7">
                  <c:v>86.8</c:v>
                </c:pt>
                <c:pt idx="8">
                  <c:v>80.599999999999994</c:v>
                </c:pt>
                <c:pt idx="9">
                  <c:v>57.4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10-432B-BE93-60690D10F773}"/>
            </c:ext>
          </c:extLst>
        </c:ser>
        <c:ser>
          <c:idx val="5"/>
          <c:order val="4"/>
          <c:tx>
            <c:strRef>
              <c:f>'stba, Frauen und Männer'!$G$5</c:f>
              <c:strCache>
                <c:ptCount val="1"/>
                <c:pt idx="0">
                  <c:v>Frauen 2005</c:v>
                </c:pt>
              </c:strCache>
            </c:strRef>
          </c:tx>
          <c:spPr>
            <a:ln w="28575" cap="rnd">
              <a:solidFill>
                <a:schemeClr val="accent5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'stba, Frauen und Männer'!$B$6:$B$25</c:f>
              <c:strCache>
                <c:ptCount val="10"/>
                <c:pt idx="0">
                  <c:v>15 bis 19</c:v>
                </c:pt>
                <c:pt idx="1">
                  <c:v>20 bis 24</c:v>
                </c:pt>
                <c:pt idx="2">
                  <c:v>25 bis 29</c:v>
                </c:pt>
                <c:pt idx="3">
                  <c:v>30 bis 34</c:v>
                </c:pt>
                <c:pt idx="4">
                  <c:v>35 bis 39</c:v>
                </c:pt>
                <c:pt idx="5">
                  <c:v>40 bis 44</c:v>
                </c:pt>
                <c:pt idx="6">
                  <c:v>45 bis 49</c:v>
                </c:pt>
                <c:pt idx="7">
                  <c:v>50 bis 54</c:v>
                </c:pt>
                <c:pt idx="8">
                  <c:v>55 bis 59</c:v>
                </c:pt>
                <c:pt idx="9">
                  <c:v>60 bis 64</c:v>
                </c:pt>
              </c:strCache>
            </c:strRef>
          </c:cat>
          <c:val>
            <c:numRef>
              <c:f>'stba, Frauen und Männer'!$G$6:$G$25</c:f>
              <c:numCache>
                <c:formatCode>General</c:formatCode>
                <c:ptCount val="10"/>
                <c:pt idx="0">
                  <c:v>22.7</c:v>
                </c:pt>
                <c:pt idx="1">
                  <c:v>57.4</c:v>
                </c:pt>
                <c:pt idx="2">
                  <c:v>65.2</c:v>
                </c:pt>
                <c:pt idx="3">
                  <c:v>66.400000000000006</c:v>
                </c:pt>
                <c:pt idx="4">
                  <c:v>71.2</c:v>
                </c:pt>
                <c:pt idx="5">
                  <c:v>75.099999999999994</c:v>
                </c:pt>
                <c:pt idx="6">
                  <c:v>74.8</c:v>
                </c:pt>
                <c:pt idx="7">
                  <c:v>69.7</c:v>
                </c:pt>
                <c:pt idx="8">
                  <c:v>55.3</c:v>
                </c:pt>
                <c:pt idx="9">
                  <c:v>20.7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10-432B-BE93-60690D10F773}"/>
            </c:ext>
          </c:extLst>
        </c:ser>
        <c:ser>
          <c:idx val="2"/>
          <c:order val="5"/>
          <c:tx>
            <c:strRef>
              <c:f>'stba, Frauen und Männer'!$H$5</c:f>
              <c:strCache>
                <c:ptCount val="1"/>
                <c:pt idx="0">
                  <c:v>Frauen 2013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'stba, Frauen und Männer'!$B$6:$B$25</c:f>
              <c:strCache>
                <c:ptCount val="10"/>
                <c:pt idx="0">
                  <c:v>15 bis 19</c:v>
                </c:pt>
                <c:pt idx="1">
                  <c:v>20 bis 24</c:v>
                </c:pt>
                <c:pt idx="2">
                  <c:v>25 bis 29</c:v>
                </c:pt>
                <c:pt idx="3">
                  <c:v>30 bis 34</c:v>
                </c:pt>
                <c:pt idx="4">
                  <c:v>35 bis 39</c:v>
                </c:pt>
                <c:pt idx="5">
                  <c:v>40 bis 44</c:v>
                </c:pt>
                <c:pt idx="6">
                  <c:v>45 bis 49</c:v>
                </c:pt>
                <c:pt idx="7">
                  <c:v>50 bis 54</c:v>
                </c:pt>
                <c:pt idx="8">
                  <c:v>55 bis 59</c:v>
                </c:pt>
                <c:pt idx="9">
                  <c:v>60 bis 64</c:v>
                </c:pt>
              </c:strCache>
            </c:strRef>
          </c:cat>
          <c:val>
            <c:numRef>
              <c:f>'stba, Frauen und Männer'!$H$6:$H$25</c:f>
              <c:numCache>
                <c:formatCode>General</c:formatCode>
                <c:ptCount val="10"/>
                <c:pt idx="0">
                  <c:v>24.6</c:v>
                </c:pt>
                <c:pt idx="1">
                  <c:v>62.7</c:v>
                </c:pt>
                <c:pt idx="2">
                  <c:v>74.3</c:v>
                </c:pt>
                <c:pt idx="3">
                  <c:v>75.8</c:v>
                </c:pt>
                <c:pt idx="4">
                  <c:v>76.8</c:v>
                </c:pt>
                <c:pt idx="5">
                  <c:v>81.2</c:v>
                </c:pt>
                <c:pt idx="6">
                  <c:v>82.1</c:v>
                </c:pt>
                <c:pt idx="7">
                  <c:v>78.8</c:v>
                </c:pt>
                <c:pt idx="8">
                  <c:v>71.2</c:v>
                </c:pt>
                <c:pt idx="9">
                  <c:v>42.6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10-432B-BE93-60690D10F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644680"/>
        <c:axId val="193642720"/>
      </c:lineChart>
      <c:catAx>
        <c:axId val="19364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2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3642720"/>
        <c:crosses val="autoZero"/>
        <c:auto val="1"/>
        <c:lblAlgn val="ctr"/>
        <c:lblOffset val="100"/>
        <c:noMultiLvlLbl val="0"/>
      </c:catAx>
      <c:valAx>
        <c:axId val="19364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3644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Tabelle1!$B$6:$B$10</c:f>
              <c:strCache>
                <c:ptCount val="5"/>
                <c:pt idx="0">
                  <c:v>bis 24 Jahre</c:v>
                </c:pt>
                <c:pt idx="1">
                  <c:v>25 bis 34 Jahre</c:v>
                </c:pt>
                <c:pt idx="2">
                  <c:v>35 bis 44 Jahre</c:v>
                </c:pt>
                <c:pt idx="3">
                  <c:v>45 bis 54 Jahre</c:v>
                </c:pt>
                <c:pt idx="4">
                  <c:v>55 Jahre und älter</c:v>
                </c:pt>
              </c:strCache>
            </c:strRef>
          </c:cat>
          <c:val>
            <c:numRef>
              <c:f>Tabelle1!$C$6:$C$10</c:f>
              <c:numCache>
                <c:formatCode>General</c:formatCode>
                <c:ptCount val="5"/>
                <c:pt idx="0">
                  <c:v>80.5</c:v>
                </c:pt>
                <c:pt idx="1">
                  <c:v>70.2</c:v>
                </c:pt>
                <c:pt idx="2">
                  <c:v>37.4</c:v>
                </c:pt>
                <c:pt idx="3">
                  <c:v>40.700000000000003</c:v>
                </c:pt>
                <c:pt idx="4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5-4139-91F3-A559B4D35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239504"/>
        <c:axId val="323241856"/>
      </c:barChart>
      <c:catAx>
        <c:axId val="32323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3241856"/>
        <c:crosses val="autoZero"/>
        <c:auto val="1"/>
        <c:lblAlgn val="ctr"/>
        <c:lblOffset val="100"/>
        <c:noMultiLvlLbl val="0"/>
      </c:catAx>
      <c:valAx>
        <c:axId val="3232418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323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'IAB, '!$B$4</c:f>
              <c:strCache>
                <c:ptCount val="1"/>
                <c:pt idx="0">
                  <c:v>Führungsebene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'IAB, '!$A$5:$A$19</c:f>
              <c:strCache>
                <c:ptCount val="6"/>
                <c:pt idx="0">
                  <c:v>Baugewerbe</c:v>
                </c:pt>
                <c:pt idx="1">
                  <c:v>Bergbau, Energie, Wasser, Abfall</c:v>
                </c:pt>
                <c:pt idx="2">
                  <c:v>Öffentliche Verwaltung</c:v>
                </c:pt>
                <c:pt idx="3">
                  <c:v>Finanz- und Versicherungsdienstleistungen</c:v>
                </c:pt>
                <c:pt idx="4">
                  <c:v>Erziehung und Unterricht</c:v>
                </c:pt>
                <c:pt idx="5">
                  <c:v>Gesundheits- und Sozialwesen</c:v>
                </c:pt>
              </c:strCache>
            </c:strRef>
          </c:cat>
          <c:val>
            <c:numRef>
              <c:f>'IAB, '!$B$5:$B$19</c:f>
              <c:numCache>
                <c:formatCode>General</c:formatCode>
                <c:ptCount val="6"/>
                <c:pt idx="0">
                  <c:v>10</c:v>
                </c:pt>
                <c:pt idx="1">
                  <c:v>13</c:v>
                </c:pt>
                <c:pt idx="2">
                  <c:v>22</c:v>
                </c:pt>
                <c:pt idx="3">
                  <c:v>12</c:v>
                </c:pt>
                <c:pt idx="4">
                  <c:v>53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6-463D-A123-13CBEBA1697A}"/>
            </c:ext>
          </c:extLst>
        </c:ser>
        <c:ser>
          <c:idx val="1"/>
          <c:order val="1"/>
          <c:tx>
            <c:strRef>
              <c:f>'IAB, '!$C$4</c:f>
              <c:strCache>
                <c:ptCount val="1"/>
                <c:pt idx="0">
                  <c:v>Führungsebene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'IAB, '!$A$5:$A$19</c:f>
              <c:strCache>
                <c:ptCount val="6"/>
                <c:pt idx="0">
                  <c:v>Baugewerbe</c:v>
                </c:pt>
                <c:pt idx="1">
                  <c:v>Bergbau, Energie, Wasser, Abfall</c:v>
                </c:pt>
                <c:pt idx="2">
                  <c:v>Öffentliche Verwaltung</c:v>
                </c:pt>
                <c:pt idx="3">
                  <c:v>Finanz- und Versicherungsdienstleistungen</c:v>
                </c:pt>
                <c:pt idx="4">
                  <c:v>Erziehung und Unterricht</c:v>
                </c:pt>
                <c:pt idx="5">
                  <c:v>Gesundheits- und Sozialwesen</c:v>
                </c:pt>
              </c:strCache>
            </c:strRef>
          </c:cat>
          <c:val>
            <c:numRef>
              <c:f>'IAB, '!$C$5:$C$19</c:f>
              <c:numCache>
                <c:formatCode>General</c:formatCode>
                <c:ptCount val="6"/>
                <c:pt idx="0">
                  <c:v>12</c:v>
                </c:pt>
                <c:pt idx="1">
                  <c:v>20</c:v>
                </c:pt>
                <c:pt idx="2">
                  <c:v>35</c:v>
                </c:pt>
                <c:pt idx="3">
                  <c:v>26</c:v>
                </c:pt>
                <c:pt idx="4">
                  <c:v>70</c:v>
                </c:pt>
                <c:pt idx="5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36-463D-A123-13CBEBA1697A}"/>
            </c:ext>
          </c:extLst>
        </c:ser>
        <c:ser>
          <c:idx val="2"/>
          <c:order val="2"/>
          <c:tx>
            <c:strRef>
              <c:f>'IAB, '!$D$4</c:f>
              <c:strCache>
                <c:ptCount val="1"/>
                <c:pt idx="0">
                  <c:v>Frauenanteil an Beschäftigten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'IAB, '!$A$5:$A$19</c:f>
              <c:strCache>
                <c:ptCount val="6"/>
                <c:pt idx="0">
                  <c:v>Baugewerbe</c:v>
                </c:pt>
                <c:pt idx="1">
                  <c:v>Bergbau, Energie, Wasser, Abfall</c:v>
                </c:pt>
                <c:pt idx="2">
                  <c:v>Öffentliche Verwaltung</c:v>
                </c:pt>
                <c:pt idx="3">
                  <c:v>Finanz- und Versicherungsdienstleistungen</c:v>
                </c:pt>
                <c:pt idx="4">
                  <c:v>Erziehung und Unterricht</c:v>
                </c:pt>
                <c:pt idx="5">
                  <c:v>Gesundheits- und Sozialwesen</c:v>
                </c:pt>
              </c:strCache>
            </c:strRef>
          </c:cat>
          <c:val>
            <c:numRef>
              <c:f>'IAB, '!$D$5:$D$19</c:f>
              <c:numCache>
                <c:formatCode>General</c:formatCode>
                <c:ptCount val="6"/>
                <c:pt idx="0">
                  <c:v>15</c:v>
                </c:pt>
                <c:pt idx="1">
                  <c:v>20</c:v>
                </c:pt>
                <c:pt idx="2">
                  <c:v>57</c:v>
                </c:pt>
                <c:pt idx="3">
                  <c:v>57</c:v>
                </c:pt>
                <c:pt idx="4">
                  <c:v>68</c:v>
                </c:pt>
                <c:pt idx="5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36-463D-A123-13CBEBA16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5100512"/>
        <c:axId val="325096200"/>
      </c:barChart>
      <c:catAx>
        <c:axId val="325100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5096200"/>
        <c:crosses val="autoZero"/>
        <c:auto val="1"/>
        <c:lblAlgn val="ctr"/>
        <c:lblOffset val="100"/>
        <c:noMultiLvlLbl val="0"/>
      </c:catAx>
      <c:valAx>
        <c:axId val="32509620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510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'Tabelle 1'!$B$8</c:f>
              <c:strCache>
                <c:ptCount val="1"/>
                <c:pt idx="0">
                  <c:v>stark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'Tabelle 1'!$C$7:$E$7</c:f>
              <c:strCache>
                <c:ptCount val="2"/>
                <c:pt idx="0">
                  <c:v>Männer</c:v>
                </c:pt>
                <c:pt idx="1">
                  <c:v>Frauen</c:v>
                </c:pt>
              </c:strCache>
            </c:strRef>
          </c:cat>
          <c:val>
            <c:numRef>
              <c:f>'Tabelle 1'!$C$8:$E$8</c:f>
              <c:numCache>
                <c:formatCode>0.0</c:formatCode>
                <c:ptCount val="2"/>
                <c:pt idx="0">
                  <c:v>38.619999999999997</c:v>
                </c:pt>
                <c:pt idx="1">
                  <c:v>30.85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A-4308-B960-8C5F5E8C6968}"/>
            </c:ext>
          </c:extLst>
        </c:ser>
        <c:ser>
          <c:idx val="1"/>
          <c:order val="1"/>
          <c:tx>
            <c:strRef>
              <c:f>'Tabelle 1'!$B$9</c:f>
              <c:strCache>
                <c:ptCount val="1"/>
                <c:pt idx="0">
                  <c:v>sehr stark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D2A-4308-B960-8C5F5E8C696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D2A-4308-B960-8C5F5E8C69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'Tabelle 1'!$C$7:$E$7</c:f>
              <c:strCache>
                <c:ptCount val="2"/>
                <c:pt idx="0">
                  <c:v>Männer</c:v>
                </c:pt>
                <c:pt idx="1">
                  <c:v>Frauen</c:v>
                </c:pt>
              </c:strCache>
            </c:strRef>
          </c:cat>
          <c:val>
            <c:numRef>
              <c:f>'Tabelle 1'!$C$9:$E$9</c:f>
              <c:numCache>
                <c:formatCode>0.0</c:formatCode>
                <c:ptCount val="2"/>
                <c:pt idx="0">
                  <c:v>8.9700000000000006</c:v>
                </c:pt>
                <c:pt idx="1">
                  <c:v>6.06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2A-4308-B960-8C5F5E8C6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5102080"/>
        <c:axId val="325103256"/>
      </c:barChart>
      <c:catAx>
        <c:axId val="32510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5103256"/>
        <c:crosses val="autoZero"/>
        <c:auto val="1"/>
        <c:lblAlgn val="ctr"/>
        <c:lblOffset val="100"/>
        <c:noMultiLvlLbl val="0"/>
      </c:catAx>
      <c:valAx>
        <c:axId val="3251032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25102080"/>
        <c:crosses val="autoZero"/>
        <c:crossBetween val="between"/>
        <c:majorUnit val="100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'C:\Users\ahammerm\AppData\Local\Microsoft\Windows\Temporary Internet Files\Content.Outlook\ZUYHJ285\[2015-02-12- Trends Abbildung.xlsx]Abbildung 2'!$B$9</c:f>
              <c:strCache>
                <c:ptCount val="1"/>
                <c:pt idx="0">
                  <c:v>Männer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'[1]Abbildung 2'!$A$10:$A$13</c:f>
              <c:strCache>
                <c:ptCount val="4"/>
                <c:pt idx="0">
                  <c:v>30 Jahre und jünger</c:v>
                </c:pt>
                <c:pt idx="1">
                  <c:v>31-40 Jahre</c:v>
                </c:pt>
                <c:pt idx="2">
                  <c:v>41-50 Jahre</c:v>
                </c:pt>
                <c:pt idx="3">
                  <c:v>Älter als 50 Jahre</c:v>
                </c:pt>
              </c:strCache>
            </c:strRef>
          </c:cat>
          <c:val>
            <c:numRef>
              <c:f>'[1]Abbildung 2'!$B$10:$B$13</c:f>
              <c:numCache>
                <c:formatCode>General</c:formatCode>
                <c:ptCount val="4"/>
                <c:pt idx="0">
                  <c:v>27.9</c:v>
                </c:pt>
                <c:pt idx="1">
                  <c:v>35.9</c:v>
                </c:pt>
                <c:pt idx="2">
                  <c:v>40.6</c:v>
                </c:pt>
                <c:pt idx="3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41-449D-8F81-1A07CB18A3D1}"/>
            </c:ext>
          </c:extLst>
        </c:ser>
        <c:ser>
          <c:idx val="2"/>
          <c:order val="1"/>
          <c:tx>
            <c:strRef>
              <c:f>'C:\Users\ahammerm\AppData\Local\Microsoft\Windows\Temporary Internet Files\Content.Outlook\ZUYHJ285\[2015-02-12- Trends Abbildung.xlsx]Abbildung 2'!$D$9</c:f>
              <c:strCache>
                <c:ptCount val="1"/>
                <c:pt idx="0">
                  <c:v>Frauen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  <a:prstDash val="solid"/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'[1]Abbildung 2'!$A$10:$A$13</c:f>
              <c:strCache>
                <c:ptCount val="4"/>
                <c:pt idx="0">
                  <c:v>30 Jahre und jünger</c:v>
                </c:pt>
                <c:pt idx="1">
                  <c:v>31-40 Jahre</c:v>
                </c:pt>
                <c:pt idx="2">
                  <c:v>41-50 Jahre</c:v>
                </c:pt>
                <c:pt idx="3">
                  <c:v>Älter als 50 Jahre</c:v>
                </c:pt>
              </c:strCache>
            </c:strRef>
          </c:cat>
          <c:val>
            <c:numRef>
              <c:f>'[1]Abbildung 2'!$D$10:$D$13</c:f>
              <c:numCache>
                <c:formatCode>General</c:formatCode>
                <c:ptCount val="4"/>
                <c:pt idx="0">
                  <c:v>25</c:v>
                </c:pt>
                <c:pt idx="1">
                  <c:v>27.8</c:v>
                </c:pt>
                <c:pt idx="2">
                  <c:v>26.4</c:v>
                </c:pt>
                <c:pt idx="3">
                  <c:v>23.7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41-449D-8F81-1A07CB18A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096592"/>
        <c:axId val="325100904"/>
      </c:lineChart>
      <c:catAx>
        <c:axId val="325096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5100904"/>
        <c:crosses val="autoZero"/>
        <c:auto val="1"/>
        <c:lblAlgn val="ctr"/>
        <c:lblOffset val="100"/>
        <c:noMultiLvlLbl val="0"/>
      </c:catAx>
      <c:valAx>
        <c:axId val="325100904"/>
        <c:scaling>
          <c:orientation val="minMax"/>
          <c:max val="100"/>
        </c:scaling>
        <c:delete val="0"/>
        <c:axPos val="l"/>
        <c:numFmt formatCode="General" sourceLinked="0"/>
        <c:majorTickMark val="out"/>
        <c:minorTickMark val="none"/>
        <c:tickLblPos val="nextTo"/>
        <c:crossAx val="325096592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'Tabelle 1'!$B$8</c:f>
              <c:strCache>
                <c:ptCount val="1"/>
                <c:pt idx="0">
                  <c:v>stark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'Tabelle 1'!$C$7:$E$7</c:f>
              <c:strCache>
                <c:ptCount val="2"/>
                <c:pt idx="0">
                  <c:v>Männer</c:v>
                </c:pt>
                <c:pt idx="1">
                  <c:v>Frauen</c:v>
                </c:pt>
              </c:strCache>
            </c:strRef>
          </c:cat>
          <c:val>
            <c:numRef>
              <c:f>'Tabelle 1'!$C$8:$E$8</c:f>
              <c:numCache>
                <c:formatCode>0.0</c:formatCode>
                <c:ptCount val="2"/>
                <c:pt idx="0">
                  <c:v>38.619999999999997</c:v>
                </c:pt>
                <c:pt idx="1">
                  <c:v>30.85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5-4BEF-8FE5-3F56510D4624}"/>
            </c:ext>
          </c:extLst>
        </c:ser>
        <c:ser>
          <c:idx val="1"/>
          <c:order val="1"/>
          <c:tx>
            <c:strRef>
              <c:f>'Tabelle 1'!$B$9</c:f>
              <c:strCache>
                <c:ptCount val="1"/>
                <c:pt idx="0">
                  <c:v>sehr stark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AC5-4BEF-8FE5-3F56510D46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AC5-4BEF-8FE5-3F56510D46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'Tabelle 1'!$C$7:$E$7</c:f>
              <c:strCache>
                <c:ptCount val="2"/>
                <c:pt idx="0">
                  <c:v>Männer</c:v>
                </c:pt>
                <c:pt idx="1">
                  <c:v>Frauen</c:v>
                </c:pt>
              </c:strCache>
            </c:strRef>
          </c:cat>
          <c:val>
            <c:numRef>
              <c:f>'Tabelle 1'!$C$9:$E$9</c:f>
              <c:numCache>
                <c:formatCode>0.0</c:formatCode>
                <c:ptCount val="2"/>
                <c:pt idx="0">
                  <c:v>8.9700000000000006</c:v>
                </c:pt>
                <c:pt idx="1">
                  <c:v>6.06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C5-4BEF-8FE5-3F56510D4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5101296"/>
        <c:axId val="325097768"/>
      </c:barChart>
      <c:catAx>
        <c:axId val="32510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5097768"/>
        <c:crosses val="autoZero"/>
        <c:auto val="1"/>
        <c:lblAlgn val="ctr"/>
        <c:lblOffset val="100"/>
        <c:noMultiLvlLbl val="0"/>
      </c:catAx>
      <c:valAx>
        <c:axId val="3250977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25101296"/>
        <c:crosses val="autoZero"/>
        <c:crossBetween val="between"/>
        <c:majorUnit val="100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'Tabelle 1'!$B$11</c:f>
              <c:strCache>
                <c:ptCount val="1"/>
                <c:pt idx="0">
                  <c:v>stark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'Tabelle 1'!$C$7:$D$7</c:f>
              <c:strCache>
                <c:ptCount val="2"/>
                <c:pt idx="0">
                  <c:v>Männer</c:v>
                </c:pt>
                <c:pt idx="1">
                  <c:v>Frauen</c:v>
                </c:pt>
              </c:strCache>
            </c:strRef>
          </c:cat>
          <c:val>
            <c:numRef>
              <c:f>'Tabelle 1'!$C$11:$D$11</c:f>
              <c:numCache>
                <c:formatCode>0.0</c:formatCode>
                <c:ptCount val="2"/>
                <c:pt idx="0">
                  <c:v>51.68</c:v>
                </c:pt>
                <c:pt idx="1">
                  <c:v>49.22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FD-4821-B47A-100709F0C2B1}"/>
            </c:ext>
          </c:extLst>
        </c:ser>
        <c:ser>
          <c:idx val="1"/>
          <c:order val="1"/>
          <c:tx>
            <c:strRef>
              <c:f>'Tabelle 1'!$B$12</c:f>
              <c:strCache>
                <c:ptCount val="1"/>
                <c:pt idx="0">
                  <c:v>sehr stark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DFD-4821-B47A-100709F0C2B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DFD-4821-B47A-100709F0C2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'Tabelle 1'!$C$7:$D$7</c:f>
              <c:strCache>
                <c:ptCount val="2"/>
                <c:pt idx="0">
                  <c:v>Männer</c:v>
                </c:pt>
                <c:pt idx="1">
                  <c:v>Frauen</c:v>
                </c:pt>
              </c:strCache>
            </c:strRef>
          </c:cat>
          <c:val>
            <c:numRef>
              <c:f>'Tabelle 1'!$C$12:$D$12</c:f>
              <c:numCache>
                <c:formatCode>0.0</c:formatCode>
                <c:ptCount val="2"/>
                <c:pt idx="0">
                  <c:v>37.96</c:v>
                </c:pt>
                <c:pt idx="1">
                  <c:v>43.429000000000002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FD-4821-B47A-100709F0C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5098160"/>
        <c:axId val="325102864"/>
      </c:barChart>
      <c:dateAx>
        <c:axId val="32509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5102864"/>
        <c:crosses val="autoZero"/>
        <c:auto val="0"/>
        <c:lblOffset val="100"/>
        <c:baseTimeUnit val="days"/>
      </c:dateAx>
      <c:valAx>
        <c:axId val="32510286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2509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'C:\Users\ahammerm\AppData\Local\Microsoft\Windows\Temporary Internet Files\Content.Outlook\ZUYHJ285\[2015-02-12- Trends Abbildung.xlsx]Abbildung 1'!$B$10</c:f>
              <c:strCache>
                <c:ptCount val="1"/>
                <c:pt idx="0">
                  <c:v>Insgesamt</c:v>
                </c:pt>
              </c:strCache>
            </c:strRef>
          </c:tx>
          <c:dLbls>
            <c:dLbl>
              <c:idx val="0"/>
              <c:layout>
                <c:manualLayout>
                  <c:x val="-5.3655264922870555E-3"/>
                  <c:y val="-2.527645710316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F0-4486-AA12-42E4621CCC3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F0-4486-AA12-42E4621CCC36}"/>
                </c:ext>
              </c:extLst>
            </c:dLbl>
            <c:dLbl>
              <c:idx val="2"/>
              <c:layout>
                <c:manualLayout>
                  <c:x val="-8.0482897384305842E-3"/>
                  <c:y val="8.425485701055142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F0-4486-AA12-42E4621CCC36}"/>
                </c:ext>
              </c:extLst>
            </c:dLbl>
            <c:dLbl>
              <c:idx val="3"/>
              <c:layout>
                <c:manualLayout>
                  <c:x val="9.83668493496917E-17"/>
                  <c:y val="-8.4254857010551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F0-4486-AA12-42E4621CCC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'[1]Abbildung 1'!$A$11:$A$14</c:f>
              <c:strCache>
                <c:ptCount val="4"/>
                <c:pt idx="0">
                  <c:v>30 Jahre und jünger</c:v>
                </c:pt>
                <c:pt idx="1">
                  <c:v>31 - 40 Jahre</c:v>
                </c:pt>
                <c:pt idx="2">
                  <c:v>41 - 50 Jahre</c:v>
                </c:pt>
                <c:pt idx="3">
                  <c:v>Älter als 50 Jahre</c:v>
                </c:pt>
              </c:strCache>
            </c:strRef>
          </c:cat>
          <c:val>
            <c:numRef>
              <c:f>'[1]Abbildung 1'!$B$11:$B$14</c:f>
              <c:numCache>
                <c:formatCode>General</c:formatCode>
                <c:ptCount val="4"/>
                <c:pt idx="0">
                  <c:v>-4.2000000000000003E-2</c:v>
                </c:pt>
                <c:pt idx="1">
                  <c:v>-9.9000000000000005E-2</c:v>
                </c:pt>
                <c:pt idx="2">
                  <c:v>-3.5999999999999997E-2</c:v>
                </c:pt>
                <c:pt idx="3">
                  <c:v>-1.4E-2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F0-4486-AA12-42E4621CCC36}"/>
            </c:ext>
          </c:extLst>
        </c:ser>
        <c:ser>
          <c:idx val="1"/>
          <c:order val="1"/>
          <c:tx>
            <c:strRef>
              <c:f>'C:\Users\ahammerm\AppData\Local\Microsoft\Windows\Temporary Internet Files\Content.Outlook\ZUYHJ285\[2015-02-12- Trends Abbildung.xlsx]Abbildung 1'!$C$10</c:f>
              <c:strCache>
                <c:ptCount val="1"/>
                <c:pt idx="0">
                  <c:v>Frauen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  <a:prstDash val="sysDot"/>
            </a:ln>
          </c:spPr>
          <c:dLbls>
            <c:delete val="1"/>
          </c:dLbls>
          <c:cat>
            <c:strRef>
              <c:f>'[1]Abbildung 1'!$A$11:$A$14</c:f>
              <c:strCache>
                <c:ptCount val="4"/>
                <c:pt idx="0">
                  <c:v>30 Jahre und jünger</c:v>
                </c:pt>
                <c:pt idx="1">
                  <c:v>31 - 40 Jahre</c:v>
                </c:pt>
                <c:pt idx="2">
                  <c:v>41 - 50 Jahre</c:v>
                </c:pt>
                <c:pt idx="3">
                  <c:v>Älter als 50 Jahre</c:v>
                </c:pt>
              </c:strCache>
            </c:strRef>
          </c:cat>
          <c:val>
            <c:numRef>
              <c:f>'[1]Abbildung 1'!$C$11:$C$14</c:f>
              <c:numCache>
                <c:formatCode>General</c:formatCode>
                <c:ptCount val="4"/>
                <c:pt idx="0">
                  <c:v>-0.06</c:v>
                </c:pt>
                <c:pt idx="1">
                  <c:v>-0.1</c:v>
                </c:pt>
                <c:pt idx="2">
                  <c:v>-7.3999999999999996E-2</c:v>
                </c:pt>
                <c:pt idx="3">
                  <c:v>-1.2E-2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F0-4486-AA12-42E4621CCC36}"/>
            </c:ext>
          </c:extLst>
        </c:ser>
        <c:ser>
          <c:idx val="2"/>
          <c:order val="2"/>
          <c:tx>
            <c:strRef>
              <c:f>'C:\Users\ahammerm\AppData\Local\Microsoft\Windows\Temporary Internet Files\Content.Outlook\ZUYHJ285\[2015-02-12- Trends Abbildung.xlsx]Abbildung 1'!$D$10</c:f>
              <c:strCache>
                <c:ptCount val="1"/>
                <c:pt idx="0">
                  <c:v>Männer</c:v>
                </c:pt>
              </c:strCache>
            </c:strRef>
          </c:tx>
          <c:spPr>
            <a:ln>
              <a:solidFill>
                <a:schemeClr val="tx2"/>
              </a:solidFill>
              <a:prstDash val="dash"/>
            </a:ln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6-FDF0-4486-AA12-42E4621CCC36}"/>
              </c:ext>
            </c:extLst>
          </c:dPt>
          <c:dLbls>
            <c:delete val="1"/>
          </c:dLbls>
          <c:cat>
            <c:strRef>
              <c:f>'[1]Abbildung 1'!$A$11:$A$14</c:f>
              <c:strCache>
                <c:ptCount val="4"/>
                <c:pt idx="0">
                  <c:v>30 Jahre und jünger</c:v>
                </c:pt>
                <c:pt idx="1">
                  <c:v>31 - 40 Jahre</c:v>
                </c:pt>
                <c:pt idx="2">
                  <c:v>41 - 50 Jahre</c:v>
                </c:pt>
                <c:pt idx="3">
                  <c:v>Älter als 50 Jahre</c:v>
                </c:pt>
              </c:strCache>
            </c:strRef>
          </c:cat>
          <c:val>
            <c:numRef>
              <c:f>'[1]Abbildung 1'!$D$11:$D$14</c:f>
              <c:numCache>
                <c:formatCode>General</c:formatCode>
                <c:ptCount val="4"/>
                <c:pt idx="0">
                  <c:v>-1E-3</c:v>
                </c:pt>
                <c:pt idx="1">
                  <c:v>-6.0999999999999999E-2</c:v>
                </c:pt>
                <c:pt idx="2">
                  <c:v>2.3E-2</c:v>
                </c:pt>
                <c:pt idx="3">
                  <c:v>-8.0000000000000002E-3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DF0-4486-AA12-42E4621CC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2560136"/>
        <c:axId val="352563272"/>
      </c:lineChart>
      <c:catAx>
        <c:axId val="352560136"/>
        <c:scaling>
          <c:orientation val="minMax"/>
        </c:scaling>
        <c:delete val="0"/>
        <c:axPos val="b"/>
        <c:numFmt formatCode="General" sourceLinked="0"/>
        <c:majorTickMark val="none"/>
        <c:minorTickMark val="in"/>
        <c:tickLblPos val="high"/>
        <c:crossAx val="352563272"/>
        <c:crosses val="autoZero"/>
        <c:auto val="1"/>
        <c:lblAlgn val="ctr"/>
        <c:lblOffset val="100"/>
        <c:noMultiLvlLbl val="0"/>
      </c:catAx>
      <c:valAx>
        <c:axId val="352563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25601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18BA0-772F-46F7-85BE-FC8CAD46C75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C067410-D513-4A81-8691-283FA0DC0AA2}">
      <dgm:prSet custT="1"/>
      <dgm:spPr/>
      <dgm:t>
        <a:bodyPr/>
        <a:lstStyle/>
        <a:p>
          <a:pPr algn="l" rtl="0"/>
          <a:r>
            <a:rPr lang="de-DE" sz="1600" dirty="0" smtClean="0"/>
            <a:t>(Angehende) Führungskräfte weisen sich durch hohen zeitlichen Einsatz und Karriereambitionen aus</a:t>
          </a:r>
          <a:endParaRPr lang="de-DE" sz="1600" dirty="0"/>
        </a:p>
      </dgm:t>
    </dgm:pt>
    <dgm:pt modelId="{E99750F4-2A67-42A6-9668-71D996D77AEC}" type="parTrans" cxnId="{B021DBEA-FEC4-4F22-9B01-010CCB767594}">
      <dgm:prSet/>
      <dgm:spPr/>
      <dgm:t>
        <a:bodyPr/>
        <a:lstStyle/>
        <a:p>
          <a:endParaRPr lang="de-DE"/>
        </a:p>
      </dgm:t>
    </dgm:pt>
    <dgm:pt modelId="{CA5C44AE-CAB8-433F-96A3-6B8D7091F2D1}" type="sibTrans" cxnId="{B021DBEA-FEC4-4F22-9B01-010CCB767594}">
      <dgm:prSet/>
      <dgm:spPr/>
      <dgm:t>
        <a:bodyPr/>
        <a:lstStyle/>
        <a:p>
          <a:endParaRPr lang="de-DE"/>
        </a:p>
      </dgm:t>
    </dgm:pt>
    <dgm:pt modelId="{AB73E8D8-80A1-4549-8F46-5767E614B6BC}">
      <dgm:prSet custT="1"/>
      <dgm:spPr/>
      <dgm:t>
        <a:bodyPr/>
        <a:lstStyle/>
        <a:p>
          <a:pPr algn="l" rtl="0"/>
          <a:r>
            <a:rPr lang="de-DE" sz="1600" dirty="0" smtClean="0"/>
            <a:t>Beschäftigte mit und ohne Karriereambitionen sind gleichermaßen zufrieden</a:t>
          </a:r>
          <a:endParaRPr lang="de-DE" sz="1600" dirty="0"/>
        </a:p>
      </dgm:t>
    </dgm:pt>
    <dgm:pt modelId="{833698B6-DAC5-4808-B920-C41A6AB18F4D}" type="parTrans" cxnId="{AEF9D584-DAD8-484B-9EA5-7D65C2C9F554}">
      <dgm:prSet/>
      <dgm:spPr/>
      <dgm:t>
        <a:bodyPr/>
        <a:lstStyle/>
        <a:p>
          <a:endParaRPr lang="de-DE"/>
        </a:p>
      </dgm:t>
    </dgm:pt>
    <dgm:pt modelId="{A47874DF-3AD8-4B1A-A2E9-9BF13E0C4D64}" type="sibTrans" cxnId="{AEF9D584-DAD8-484B-9EA5-7D65C2C9F554}">
      <dgm:prSet/>
      <dgm:spPr/>
      <dgm:t>
        <a:bodyPr/>
        <a:lstStyle/>
        <a:p>
          <a:endParaRPr lang="de-DE"/>
        </a:p>
      </dgm:t>
    </dgm:pt>
    <dgm:pt modelId="{9187C1D8-6445-4FD5-A756-B8AD4CEA7B0D}">
      <dgm:prSet custT="1"/>
      <dgm:spPr/>
      <dgm:t>
        <a:bodyPr/>
        <a:lstStyle/>
        <a:p>
          <a:pPr algn="l" rtl="0"/>
          <a:r>
            <a:rPr lang="de-DE" sz="1600" dirty="0" smtClean="0"/>
            <a:t>Vereinbarkeit von Karriere und Familie ist nicht gleichbedeutend mit der Vereinbarkeit von Beruf und Familie</a:t>
          </a:r>
          <a:endParaRPr lang="de-DE" sz="1600" dirty="0"/>
        </a:p>
      </dgm:t>
    </dgm:pt>
    <dgm:pt modelId="{AF366D17-7E2F-4F71-B5EF-691E64FF956B}" type="parTrans" cxnId="{F5C8EF3F-30C9-4DE6-AB51-A736D3839F68}">
      <dgm:prSet/>
      <dgm:spPr/>
      <dgm:t>
        <a:bodyPr/>
        <a:lstStyle/>
        <a:p>
          <a:endParaRPr lang="de-DE"/>
        </a:p>
      </dgm:t>
    </dgm:pt>
    <dgm:pt modelId="{17563843-3389-49F8-B3AB-3C146EF756DA}" type="sibTrans" cxnId="{F5C8EF3F-30C9-4DE6-AB51-A736D3839F68}">
      <dgm:prSet/>
      <dgm:spPr/>
      <dgm:t>
        <a:bodyPr/>
        <a:lstStyle/>
        <a:p>
          <a:endParaRPr lang="de-DE"/>
        </a:p>
      </dgm:t>
    </dgm:pt>
    <dgm:pt modelId="{A44ADE90-2426-4C39-8404-A657CA349C21}">
      <dgm:prSet custT="1"/>
      <dgm:spPr/>
      <dgm:t>
        <a:bodyPr/>
        <a:lstStyle/>
        <a:p>
          <a:pPr algn="l" rtl="0"/>
          <a:r>
            <a:rPr lang="de-DE" sz="1600" dirty="0" smtClean="0"/>
            <a:t>Der (zeitliche) Zielkonflikt zwischen Karriere und Familie trifft besonders Frauen im Alter zwischen 30 und 50 Jahren</a:t>
          </a:r>
          <a:endParaRPr lang="de-DE" sz="1600" dirty="0"/>
        </a:p>
      </dgm:t>
    </dgm:pt>
    <dgm:pt modelId="{64CE532A-627F-4448-94F2-13103C7F8C52}" type="parTrans" cxnId="{E242FF17-582C-4DB7-A939-118B1A2F8A02}">
      <dgm:prSet/>
      <dgm:spPr/>
      <dgm:t>
        <a:bodyPr/>
        <a:lstStyle/>
        <a:p>
          <a:endParaRPr lang="de-DE"/>
        </a:p>
      </dgm:t>
    </dgm:pt>
    <dgm:pt modelId="{8D5D28EE-7174-4800-97A9-0378B539D1AC}" type="sibTrans" cxnId="{E242FF17-582C-4DB7-A939-118B1A2F8A02}">
      <dgm:prSet/>
      <dgm:spPr/>
      <dgm:t>
        <a:bodyPr/>
        <a:lstStyle/>
        <a:p>
          <a:endParaRPr lang="de-DE"/>
        </a:p>
      </dgm:t>
    </dgm:pt>
    <dgm:pt modelId="{9959A51E-013F-47BF-B7D9-DB4093133AD7}">
      <dgm:prSet custT="1"/>
      <dgm:spPr/>
      <dgm:t>
        <a:bodyPr/>
        <a:lstStyle/>
        <a:p>
          <a:pPr algn="l" rtl="0"/>
          <a:r>
            <a:rPr lang="de-DE" altLang="de-DE" sz="1600" dirty="0" smtClean="0"/>
            <a:t>Beschäftigte wählen Arbeitsplatz und Arbeitspensum nach Abwägung ihrer Präferenzen (je nach Karriereambition und Familienorientierung)</a:t>
          </a:r>
          <a:endParaRPr lang="de-DE" sz="1600" dirty="0"/>
        </a:p>
      </dgm:t>
    </dgm:pt>
    <dgm:pt modelId="{9361C03B-88AE-4BC7-AC47-EEBD5C435948}" type="parTrans" cxnId="{B220C2C9-B8D7-4BF4-AAEE-0A0F6E7E5B89}">
      <dgm:prSet/>
      <dgm:spPr/>
      <dgm:t>
        <a:bodyPr/>
        <a:lstStyle/>
        <a:p>
          <a:endParaRPr lang="de-DE"/>
        </a:p>
      </dgm:t>
    </dgm:pt>
    <dgm:pt modelId="{A6193120-6F29-4FE6-8E80-40715C1EFE9A}" type="sibTrans" cxnId="{B220C2C9-B8D7-4BF4-AAEE-0A0F6E7E5B89}">
      <dgm:prSet/>
      <dgm:spPr/>
      <dgm:t>
        <a:bodyPr/>
        <a:lstStyle/>
        <a:p>
          <a:endParaRPr lang="de-DE"/>
        </a:p>
      </dgm:t>
    </dgm:pt>
    <dgm:pt modelId="{AD175128-D91A-4FF3-A5BC-1939AB2A8E7F}" type="pres">
      <dgm:prSet presAssocID="{C1A18BA0-772F-46F7-85BE-FC8CAD46C7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B987B628-953D-4928-91EB-4A408F4E70D3}" type="pres">
      <dgm:prSet presAssocID="{C1A18BA0-772F-46F7-85BE-FC8CAD46C754}" presName="Name1" presStyleCnt="0"/>
      <dgm:spPr/>
    </dgm:pt>
    <dgm:pt modelId="{05595CA5-DA81-4F93-8869-D382EF962784}" type="pres">
      <dgm:prSet presAssocID="{C1A18BA0-772F-46F7-85BE-FC8CAD46C754}" presName="cycle" presStyleCnt="0"/>
      <dgm:spPr/>
    </dgm:pt>
    <dgm:pt modelId="{89CBDC20-E943-4A17-815D-7E5F025E064D}" type="pres">
      <dgm:prSet presAssocID="{C1A18BA0-772F-46F7-85BE-FC8CAD46C754}" presName="srcNode" presStyleLbl="node1" presStyleIdx="0" presStyleCnt="5"/>
      <dgm:spPr/>
    </dgm:pt>
    <dgm:pt modelId="{95E094F4-5580-4BE0-80FD-7738C6FE56F3}" type="pres">
      <dgm:prSet presAssocID="{C1A18BA0-772F-46F7-85BE-FC8CAD46C754}" presName="conn" presStyleLbl="parChTrans1D2" presStyleIdx="0" presStyleCnt="1"/>
      <dgm:spPr/>
      <dgm:t>
        <a:bodyPr/>
        <a:lstStyle/>
        <a:p>
          <a:endParaRPr lang="de-DE"/>
        </a:p>
      </dgm:t>
    </dgm:pt>
    <dgm:pt modelId="{177E2083-9BB7-4C12-BBE8-38E8418FF567}" type="pres">
      <dgm:prSet presAssocID="{C1A18BA0-772F-46F7-85BE-FC8CAD46C754}" presName="extraNode" presStyleLbl="node1" presStyleIdx="0" presStyleCnt="5"/>
      <dgm:spPr/>
    </dgm:pt>
    <dgm:pt modelId="{8DC156D8-8E90-4AB9-A40D-CDB7570381A8}" type="pres">
      <dgm:prSet presAssocID="{C1A18BA0-772F-46F7-85BE-FC8CAD46C754}" presName="dstNode" presStyleLbl="node1" presStyleIdx="0" presStyleCnt="5"/>
      <dgm:spPr/>
    </dgm:pt>
    <dgm:pt modelId="{24A31817-2D4A-4EB4-95E5-DBA27775CA5C}" type="pres">
      <dgm:prSet presAssocID="{9187C1D8-6445-4FD5-A756-B8AD4CEA7B0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2FFD55-7CD3-4362-B466-DF35B520F1C6}" type="pres">
      <dgm:prSet presAssocID="{9187C1D8-6445-4FD5-A756-B8AD4CEA7B0D}" presName="accent_1" presStyleCnt="0"/>
      <dgm:spPr/>
    </dgm:pt>
    <dgm:pt modelId="{E4308807-14F5-44C3-9B1E-AFA503C29326}" type="pres">
      <dgm:prSet presAssocID="{9187C1D8-6445-4FD5-A756-B8AD4CEA7B0D}" presName="accentRepeatNode" presStyleLbl="solidFgAcc1" presStyleIdx="0" presStyleCnt="5"/>
      <dgm:spPr/>
    </dgm:pt>
    <dgm:pt modelId="{9348AF5B-5D70-4782-BF53-B31870C59C3D}" type="pres">
      <dgm:prSet presAssocID="{DC067410-D513-4A81-8691-283FA0DC0AA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8D04B6-4D49-4FAC-A608-B0438C1AC4EC}" type="pres">
      <dgm:prSet presAssocID="{DC067410-D513-4A81-8691-283FA0DC0AA2}" presName="accent_2" presStyleCnt="0"/>
      <dgm:spPr/>
    </dgm:pt>
    <dgm:pt modelId="{D3FF8AF0-0CF5-4F7E-9BC0-151DD0865607}" type="pres">
      <dgm:prSet presAssocID="{DC067410-D513-4A81-8691-283FA0DC0AA2}" presName="accentRepeatNode" presStyleLbl="solidFgAcc1" presStyleIdx="1" presStyleCnt="5"/>
      <dgm:spPr/>
    </dgm:pt>
    <dgm:pt modelId="{9F4BA57F-5FCC-42E4-8E25-03D9F5ED017B}" type="pres">
      <dgm:prSet presAssocID="{A44ADE90-2426-4C39-8404-A657CA349C2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52393C-AA29-4D56-B764-F27B89567655}" type="pres">
      <dgm:prSet presAssocID="{A44ADE90-2426-4C39-8404-A657CA349C21}" presName="accent_3" presStyleCnt="0"/>
      <dgm:spPr/>
    </dgm:pt>
    <dgm:pt modelId="{85C5FFFB-9CF2-40CE-AA64-60604F1DCF8B}" type="pres">
      <dgm:prSet presAssocID="{A44ADE90-2426-4C39-8404-A657CA349C21}" presName="accentRepeatNode" presStyleLbl="solidFgAcc1" presStyleIdx="2" presStyleCnt="5"/>
      <dgm:spPr/>
    </dgm:pt>
    <dgm:pt modelId="{7D30A42F-FA46-4687-9EEF-9A8C8158717E}" type="pres">
      <dgm:prSet presAssocID="{AB73E8D8-80A1-4549-8F46-5767E614B6B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2398F3-59A7-44C5-B242-F6D202F248CC}" type="pres">
      <dgm:prSet presAssocID="{AB73E8D8-80A1-4549-8F46-5767E614B6BC}" presName="accent_4" presStyleCnt="0"/>
      <dgm:spPr/>
    </dgm:pt>
    <dgm:pt modelId="{9F23AA43-129B-4060-81FE-456DC6D0E81F}" type="pres">
      <dgm:prSet presAssocID="{AB73E8D8-80A1-4549-8F46-5767E614B6BC}" presName="accentRepeatNode" presStyleLbl="solidFgAcc1" presStyleIdx="3" presStyleCnt="5"/>
      <dgm:spPr/>
    </dgm:pt>
    <dgm:pt modelId="{4C4C8FD0-6815-4429-BF51-A00D30551B63}" type="pres">
      <dgm:prSet presAssocID="{9959A51E-013F-47BF-B7D9-DB4093133AD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8CB085-A995-4FED-9FEB-42509F05B141}" type="pres">
      <dgm:prSet presAssocID="{9959A51E-013F-47BF-B7D9-DB4093133AD7}" presName="accent_5" presStyleCnt="0"/>
      <dgm:spPr/>
    </dgm:pt>
    <dgm:pt modelId="{054EE804-DC03-4FB8-A38E-6D26EDF3AC0D}" type="pres">
      <dgm:prSet presAssocID="{9959A51E-013F-47BF-B7D9-DB4093133AD7}" presName="accentRepeatNode" presStyleLbl="solidFgAcc1" presStyleIdx="4" presStyleCnt="5"/>
      <dgm:spPr/>
    </dgm:pt>
  </dgm:ptLst>
  <dgm:cxnLst>
    <dgm:cxn modelId="{55A2E5EB-33C7-434F-98B3-049BF73C59E3}" type="presOf" srcId="{C1A18BA0-772F-46F7-85BE-FC8CAD46C754}" destId="{AD175128-D91A-4FF3-A5BC-1939AB2A8E7F}" srcOrd="0" destOrd="0" presId="urn:microsoft.com/office/officeart/2008/layout/VerticalCurvedList"/>
    <dgm:cxn modelId="{DE0CDB6C-6565-4338-AD30-7A5F19BD5D5B}" type="presOf" srcId="{DC067410-D513-4A81-8691-283FA0DC0AA2}" destId="{9348AF5B-5D70-4782-BF53-B31870C59C3D}" srcOrd="0" destOrd="0" presId="urn:microsoft.com/office/officeart/2008/layout/VerticalCurvedList"/>
    <dgm:cxn modelId="{4A1437F3-A0E6-424D-BD9F-2E3773BE9A64}" type="presOf" srcId="{9187C1D8-6445-4FD5-A756-B8AD4CEA7B0D}" destId="{24A31817-2D4A-4EB4-95E5-DBA27775CA5C}" srcOrd="0" destOrd="0" presId="urn:microsoft.com/office/officeart/2008/layout/VerticalCurvedList"/>
    <dgm:cxn modelId="{7524DDAC-B337-4022-A0E7-93D2144A4928}" type="presOf" srcId="{AB73E8D8-80A1-4549-8F46-5767E614B6BC}" destId="{7D30A42F-FA46-4687-9EEF-9A8C8158717E}" srcOrd="0" destOrd="0" presId="urn:microsoft.com/office/officeart/2008/layout/VerticalCurvedList"/>
    <dgm:cxn modelId="{F5C8EF3F-30C9-4DE6-AB51-A736D3839F68}" srcId="{C1A18BA0-772F-46F7-85BE-FC8CAD46C754}" destId="{9187C1D8-6445-4FD5-A756-B8AD4CEA7B0D}" srcOrd="0" destOrd="0" parTransId="{AF366D17-7E2F-4F71-B5EF-691E64FF956B}" sibTransId="{17563843-3389-49F8-B3AB-3C146EF756DA}"/>
    <dgm:cxn modelId="{049EF4F8-EE2D-423C-874C-B722E512F3B3}" type="presOf" srcId="{A44ADE90-2426-4C39-8404-A657CA349C21}" destId="{9F4BA57F-5FCC-42E4-8E25-03D9F5ED017B}" srcOrd="0" destOrd="0" presId="urn:microsoft.com/office/officeart/2008/layout/VerticalCurvedList"/>
    <dgm:cxn modelId="{B220C2C9-B8D7-4BF4-AAEE-0A0F6E7E5B89}" srcId="{C1A18BA0-772F-46F7-85BE-FC8CAD46C754}" destId="{9959A51E-013F-47BF-B7D9-DB4093133AD7}" srcOrd="4" destOrd="0" parTransId="{9361C03B-88AE-4BC7-AC47-EEBD5C435948}" sibTransId="{A6193120-6F29-4FE6-8E80-40715C1EFE9A}"/>
    <dgm:cxn modelId="{B021DBEA-FEC4-4F22-9B01-010CCB767594}" srcId="{C1A18BA0-772F-46F7-85BE-FC8CAD46C754}" destId="{DC067410-D513-4A81-8691-283FA0DC0AA2}" srcOrd="1" destOrd="0" parTransId="{E99750F4-2A67-42A6-9668-71D996D77AEC}" sibTransId="{CA5C44AE-CAB8-433F-96A3-6B8D7091F2D1}"/>
    <dgm:cxn modelId="{E242FF17-582C-4DB7-A939-118B1A2F8A02}" srcId="{C1A18BA0-772F-46F7-85BE-FC8CAD46C754}" destId="{A44ADE90-2426-4C39-8404-A657CA349C21}" srcOrd="2" destOrd="0" parTransId="{64CE532A-627F-4448-94F2-13103C7F8C52}" sibTransId="{8D5D28EE-7174-4800-97A9-0378B539D1AC}"/>
    <dgm:cxn modelId="{914EFB8B-AD18-43D9-B2D4-3FA1C4306A9C}" type="presOf" srcId="{17563843-3389-49F8-B3AB-3C146EF756DA}" destId="{95E094F4-5580-4BE0-80FD-7738C6FE56F3}" srcOrd="0" destOrd="0" presId="urn:microsoft.com/office/officeart/2008/layout/VerticalCurvedList"/>
    <dgm:cxn modelId="{4EEAA53A-AF83-498A-9E49-DC68DEC917B0}" type="presOf" srcId="{9959A51E-013F-47BF-B7D9-DB4093133AD7}" destId="{4C4C8FD0-6815-4429-BF51-A00D30551B63}" srcOrd="0" destOrd="0" presId="urn:microsoft.com/office/officeart/2008/layout/VerticalCurvedList"/>
    <dgm:cxn modelId="{AEF9D584-DAD8-484B-9EA5-7D65C2C9F554}" srcId="{C1A18BA0-772F-46F7-85BE-FC8CAD46C754}" destId="{AB73E8D8-80A1-4549-8F46-5767E614B6BC}" srcOrd="3" destOrd="0" parTransId="{833698B6-DAC5-4808-B920-C41A6AB18F4D}" sibTransId="{A47874DF-3AD8-4B1A-A2E9-9BF13E0C4D64}"/>
    <dgm:cxn modelId="{1A97AEE8-F9E4-4786-BCEA-3C9113C6746D}" type="presParOf" srcId="{AD175128-D91A-4FF3-A5BC-1939AB2A8E7F}" destId="{B987B628-953D-4928-91EB-4A408F4E70D3}" srcOrd="0" destOrd="0" presId="urn:microsoft.com/office/officeart/2008/layout/VerticalCurvedList"/>
    <dgm:cxn modelId="{FEA36FAE-1A8C-4320-903E-B481B57717EA}" type="presParOf" srcId="{B987B628-953D-4928-91EB-4A408F4E70D3}" destId="{05595CA5-DA81-4F93-8869-D382EF962784}" srcOrd="0" destOrd="0" presId="urn:microsoft.com/office/officeart/2008/layout/VerticalCurvedList"/>
    <dgm:cxn modelId="{2BB8EDAE-06E4-47FB-9455-55D7E24F144F}" type="presParOf" srcId="{05595CA5-DA81-4F93-8869-D382EF962784}" destId="{89CBDC20-E943-4A17-815D-7E5F025E064D}" srcOrd="0" destOrd="0" presId="urn:microsoft.com/office/officeart/2008/layout/VerticalCurvedList"/>
    <dgm:cxn modelId="{8CDE8B25-8A00-4045-B9F1-079C52D7CEB4}" type="presParOf" srcId="{05595CA5-DA81-4F93-8869-D382EF962784}" destId="{95E094F4-5580-4BE0-80FD-7738C6FE56F3}" srcOrd="1" destOrd="0" presId="urn:microsoft.com/office/officeart/2008/layout/VerticalCurvedList"/>
    <dgm:cxn modelId="{CB2D099D-FBE1-40BA-BA56-479E4BBD697A}" type="presParOf" srcId="{05595CA5-DA81-4F93-8869-D382EF962784}" destId="{177E2083-9BB7-4C12-BBE8-38E8418FF567}" srcOrd="2" destOrd="0" presId="urn:microsoft.com/office/officeart/2008/layout/VerticalCurvedList"/>
    <dgm:cxn modelId="{61B02C6A-0BF5-4E82-BC05-E1C98A095786}" type="presParOf" srcId="{05595CA5-DA81-4F93-8869-D382EF962784}" destId="{8DC156D8-8E90-4AB9-A40D-CDB7570381A8}" srcOrd="3" destOrd="0" presId="urn:microsoft.com/office/officeart/2008/layout/VerticalCurvedList"/>
    <dgm:cxn modelId="{60014972-DB9D-4647-866C-2A168F2617AA}" type="presParOf" srcId="{B987B628-953D-4928-91EB-4A408F4E70D3}" destId="{24A31817-2D4A-4EB4-95E5-DBA27775CA5C}" srcOrd="1" destOrd="0" presId="urn:microsoft.com/office/officeart/2008/layout/VerticalCurvedList"/>
    <dgm:cxn modelId="{35D72730-63DD-438C-ABAC-AC512A14BB9F}" type="presParOf" srcId="{B987B628-953D-4928-91EB-4A408F4E70D3}" destId="{E52FFD55-7CD3-4362-B466-DF35B520F1C6}" srcOrd="2" destOrd="0" presId="urn:microsoft.com/office/officeart/2008/layout/VerticalCurvedList"/>
    <dgm:cxn modelId="{68AE80C1-16A5-494A-B51C-4F673C4326EE}" type="presParOf" srcId="{E52FFD55-7CD3-4362-B466-DF35B520F1C6}" destId="{E4308807-14F5-44C3-9B1E-AFA503C29326}" srcOrd="0" destOrd="0" presId="urn:microsoft.com/office/officeart/2008/layout/VerticalCurvedList"/>
    <dgm:cxn modelId="{CC43C5C6-3637-49F3-9D2B-9D41606346D2}" type="presParOf" srcId="{B987B628-953D-4928-91EB-4A408F4E70D3}" destId="{9348AF5B-5D70-4782-BF53-B31870C59C3D}" srcOrd="3" destOrd="0" presId="urn:microsoft.com/office/officeart/2008/layout/VerticalCurvedList"/>
    <dgm:cxn modelId="{CE169F96-1038-4714-9D4D-0036A08F25B9}" type="presParOf" srcId="{B987B628-953D-4928-91EB-4A408F4E70D3}" destId="{AB8D04B6-4D49-4FAC-A608-B0438C1AC4EC}" srcOrd="4" destOrd="0" presId="urn:microsoft.com/office/officeart/2008/layout/VerticalCurvedList"/>
    <dgm:cxn modelId="{2EBE06B7-99F5-46AE-A338-10C1570B5C2E}" type="presParOf" srcId="{AB8D04B6-4D49-4FAC-A608-B0438C1AC4EC}" destId="{D3FF8AF0-0CF5-4F7E-9BC0-151DD0865607}" srcOrd="0" destOrd="0" presId="urn:microsoft.com/office/officeart/2008/layout/VerticalCurvedList"/>
    <dgm:cxn modelId="{156448D3-EFFD-4592-9333-B9504ADD0A38}" type="presParOf" srcId="{B987B628-953D-4928-91EB-4A408F4E70D3}" destId="{9F4BA57F-5FCC-42E4-8E25-03D9F5ED017B}" srcOrd="5" destOrd="0" presId="urn:microsoft.com/office/officeart/2008/layout/VerticalCurvedList"/>
    <dgm:cxn modelId="{472EA5E8-EE0B-445A-AE00-47BBD0E382B5}" type="presParOf" srcId="{B987B628-953D-4928-91EB-4A408F4E70D3}" destId="{9C52393C-AA29-4D56-B764-F27B89567655}" srcOrd="6" destOrd="0" presId="urn:microsoft.com/office/officeart/2008/layout/VerticalCurvedList"/>
    <dgm:cxn modelId="{317F6F0B-916F-44DB-AC9C-E05D247F1B41}" type="presParOf" srcId="{9C52393C-AA29-4D56-B764-F27B89567655}" destId="{85C5FFFB-9CF2-40CE-AA64-60604F1DCF8B}" srcOrd="0" destOrd="0" presId="urn:microsoft.com/office/officeart/2008/layout/VerticalCurvedList"/>
    <dgm:cxn modelId="{5418E78A-6A1B-47C7-9356-BD6607CEFCFB}" type="presParOf" srcId="{B987B628-953D-4928-91EB-4A408F4E70D3}" destId="{7D30A42F-FA46-4687-9EEF-9A8C8158717E}" srcOrd="7" destOrd="0" presId="urn:microsoft.com/office/officeart/2008/layout/VerticalCurvedList"/>
    <dgm:cxn modelId="{4D07F0A0-1757-4C44-94B8-A4D2D3FB5021}" type="presParOf" srcId="{B987B628-953D-4928-91EB-4A408F4E70D3}" destId="{422398F3-59A7-44C5-B242-F6D202F248CC}" srcOrd="8" destOrd="0" presId="urn:microsoft.com/office/officeart/2008/layout/VerticalCurvedList"/>
    <dgm:cxn modelId="{F8FC1325-59F8-4FA6-A638-188CCDF6AA11}" type="presParOf" srcId="{422398F3-59A7-44C5-B242-F6D202F248CC}" destId="{9F23AA43-129B-4060-81FE-456DC6D0E81F}" srcOrd="0" destOrd="0" presId="urn:microsoft.com/office/officeart/2008/layout/VerticalCurvedList"/>
    <dgm:cxn modelId="{7C0404BE-5FE7-4EE2-98A3-B43D8D8FDF0F}" type="presParOf" srcId="{B987B628-953D-4928-91EB-4A408F4E70D3}" destId="{4C4C8FD0-6815-4429-BF51-A00D30551B63}" srcOrd="9" destOrd="0" presId="urn:microsoft.com/office/officeart/2008/layout/VerticalCurvedList"/>
    <dgm:cxn modelId="{32F991CD-5C01-4817-BDF3-79E896083000}" type="presParOf" srcId="{B987B628-953D-4928-91EB-4A408F4E70D3}" destId="{398CB085-A995-4FED-9FEB-42509F05B141}" srcOrd="10" destOrd="0" presId="urn:microsoft.com/office/officeart/2008/layout/VerticalCurvedList"/>
    <dgm:cxn modelId="{F4FBA5CE-9153-4DF8-867F-CAE4C5DCE0A6}" type="presParOf" srcId="{398CB085-A995-4FED-9FEB-42509F05B141}" destId="{054EE804-DC03-4FB8-A38E-6D26EDF3AC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094F4-5580-4BE0-80FD-7738C6FE56F3}">
      <dsp:nvSpPr>
        <dsp:cNvPr id="0" name=""/>
        <dsp:cNvSpPr/>
      </dsp:nvSpPr>
      <dsp:spPr>
        <a:xfrm>
          <a:off x="-4800884" y="-735808"/>
          <a:ext cx="5718180" cy="5718180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31817-2D4A-4EB4-95E5-DBA27775CA5C}">
      <dsp:nvSpPr>
        <dsp:cNvPr id="0" name=""/>
        <dsp:cNvSpPr/>
      </dsp:nvSpPr>
      <dsp:spPr>
        <a:xfrm>
          <a:off x="401408" y="265325"/>
          <a:ext cx="7820921" cy="530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47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Vereinbarkeit von Karriere und Familie ist nicht gleichbedeutend mit der Vereinbarkeit von Beruf und Familie</a:t>
          </a:r>
          <a:endParaRPr lang="de-DE" sz="1600" kern="1200" dirty="0"/>
        </a:p>
      </dsp:txBody>
      <dsp:txXfrm>
        <a:off x="401408" y="265325"/>
        <a:ext cx="7820921" cy="530990"/>
      </dsp:txXfrm>
    </dsp:sp>
    <dsp:sp modelId="{E4308807-14F5-44C3-9B1E-AFA503C29326}">
      <dsp:nvSpPr>
        <dsp:cNvPr id="0" name=""/>
        <dsp:cNvSpPr/>
      </dsp:nvSpPr>
      <dsp:spPr>
        <a:xfrm>
          <a:off x="69539" y="198951"/>
          <a:ext cx="663737" cy="663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8AF5B-5D70-4782-BF53-B31870C59C3D}">
      <dsp:nvSpPr>
        <dsp:cNvPr id="0" name=""/>
        <dsp:cNvSpPr/>
      </dsp:nvSpPr>
      <dsp:spPr>
        <a:xfrm>
          <a:off x="781900" y="1061555"/>
          <a:ext cx="7440429" cy="530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47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(Angehende) Führungskräfte weisen sich durch hohen zeitlichen Einsatz und Karriereambitionen aus</a:t>
          </a:r>
          <a:endParaRPr lang="de-DE" sz="1600" kern="1200" dirty="0"/>
        </a:p>
      </dsp:txBody>
      <dsp:txXfrm>
        <a:off x="781900" y="1061555"/>
        <a:ext cx="7440429" cy="530990"/>
      </dsp:txXfrm>
    </dsp:sp>
    <dsp:sp modelId="{D3FF8AF0-0CF5-4F7E-9BC0-151DD0865607}">
      <dsp:nvSpPr>
        <dsp:cNvPr id="0" name=""/>
        <dsp:cNvSpPr/>
      </dsp:nvSpPr>
      <dsp:spPr>
        <a:xfrm>
          <a:off x="450031" y="995182"/>
          <a:ext cx="663737" cy="663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BA57F-5FCC-42E4-8E25-03D9F5ED017B}">
      <dsp:nvSpPr>
        <dsp:cNvPr id="0" name=""/>
        <dsp:cNvSpPr/>
      </dsp:nvSpPr>
      <dsp:spPr>
        <a:xfrm>
          <a:off x="898680" y="1857786"/>
          <a:ext cx="7323649" cy="530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47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Der (zeitliche) Zielkonflikt zwischen Karriere und Familie trifft besonders Frauen im Alter zwischen 30 und 50 Jahren</a:t>
          </a:r>
          <a:endParaRPr lang="de-DE" sz="1600" kern="1200" dirty="0"/>
        </a:p>
      </dsp:txBody>
      <dsp:txXfrm>
        <a:off x="898680" y="1857786"/>
        <a:ext cx="7323649" cy="530990"/>
      </dsp:txXfrm>
    </dsp:sp>
    <dsp:sp modelId="{85C5FFFB-9CF2-40CE-AA64-60604F1DCF8B}">
      <dsp:nvSpPr>
        <dsp:cNvPr id="0" name=""/>
        <dsp:cNvSpPr/>
      </dsp:nvSpPr>
      <dsp:spPr>
        <a:xfrm>
          <a:off x="566811" y="1791412"/>
          <a:ext cx="663737" cy="663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0A42F-FA46-4687-9EEF-9A8C8158717E}">
      <dsp:nvSpPr>
        <dsp:cNvPr id="0" name=""/>
        <dsp:cNvSpPr/>
      </dsp:nvSpPr>
      <dsp:spPr>
        <a:xfrm>
          <a:off x="781900" y="2654016"/>
          <a:ext cx="7440429" cy="530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47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Beschäftigte mit und ohne Karriereambitionen sind gleichermaßen zufrieden</a:t>
          </a:r>
          <a:endParaRPr lang="de-DE" sz="1600" kern="1200" dirty="0"/>
        </a:p>
      </dsp:txBody>
      <dsp:txXfrm>
        <a:off x="781900" y="2654016"/>
        <a:ext cx="7440429" cy="530990"/>
      </dsp:txXfrm>
    </dsp:sp>
    <dsp:sp modelId="{9F23AA43-129B-4060-81FE-456DC6D0E81F}">
      <dsp:nvSpPr>
        <dsp:cNvPr id="0" name=""/>
        <dsp:cNvSpPr/>
      </dsp:nvSpPr>
      <dsp:spPr>
        <a:xfrm>
          <a:off x="450031" y="2587643"/>
          <a:ext cx="663737" cy="663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C8FD0-6815-4429-BF51-A00D30551B63}">
      <dsp:nvSpPr>
        <dsp:cNvPr id="0" name=""/>
        <dsp:cNvSpPr/>
      </dsp:nvSpPr>
      <dsp:spPr>
        <a:xfrm>
          <a:off x="401408" y="3450247"/>
          <a:ext cx="7820921" cy="530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47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1600" kern="1200" dirty="0" smtClean="0"/>
            <a:t>Beschäftigte wählen Arbeitsplatz und Arbeitspensum nach Abwägung ihrer Präferenzen (je nach Karriereambition und Familienorientierung)</a:t>
          </a:r>
          <a:endParaRPr lang="de-DE" sz="1600" kern="1200" dirty="0"/>
        </a:p>
      </dsp:txBody>
      <dsp:txXfrm>
        <a:off x="401408" y="3450247"/>
        <a:ext cx="7820921" cy="530990"/>
      </dsp:txXfrm>
    </dsp:sp>
    <dsp:sp modelId="{054EE804-DC03-4FB8-A38E-6D26EDF3AC0D}">
      <dsp:nvSpPr>
        <dsp:cNvPr id="0" name=""/>
        <dsp:cNvSpPr/>
      </dsp:nvSpPr>
      <dsp:spPr>
        <a:xfrm>
          <a:off x="69539" y="3383873"/>
          <a:ext cx="663737" cy="6637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8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8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060A392F-DFD5-4E28-A794-90C487EF8FDE}" type="datetime1">
              <a:rPr lang="de-DE" smtClean="0"/>
              <a:t>24.03.2023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28586"/>
            <a:ext cx="2945658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8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756E5FB-BE08-412C-9418-7AB1290325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09102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8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8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C6E0E380-F0AA-4DD3-8523-56CD0FD76B46}" type="datetime1">
              <a:rPr lang="de-DE" smtClean="0"/>
              <a:t>24.03.2023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8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8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8FC89644-EFAE-4708-9E7D-A1472AF5341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99760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644-EFAE-4708-9E7D-A1472AF53419}" type="slidenum">
              <a:rPr lang="de-DE" smtClean="0"/>
              <a:t>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79D099-6F38-47C6-B960-E3B4179CC785}" type="datetime1">
              <a:rPr lang="de-DE" smtClean="0"/>
              <a:t>24.03.2023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977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69C5946-5C87-46C5-AC45-ED1761CFAB4B}" type="datetime1">
              <a:rPr lang="de-DE" smtClean="0"/>
              <a:t>24.03.2023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89644-EFAE-4708-9E7D-A1472AF5341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460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652D7D4-2916-40E1-AF68-3C4871AA50BD}" type="datetime1">
              <a:rPr lang="de-DE" smtClean="0"/>
              <a:t>24.03.2023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89644-EFAE-4708-9E7D-A1472AF53419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481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 b="0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179BABB-3026-4795-9EC6-16EF35A6A6B2}" type="datetime1">
              <a:rPr lang="de-DE" smtClean="0"/>
              <a:t>24.03.2023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89644-EFAE-4708-9E7D-A1472AF53419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131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748396-DFEC-41B5-8BD0-EAD408941490}" type="datetime1">
              <a:rPr lang="de-DE" smtClean="0"/>
              <a:t>24.03.2023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89644-EFAE-4708-9E7D-A1472AF53419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953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D643F15-D455-44AA-BE77-CC4BF6D5EC87}" type="datetime1">
              <a:rPr lang="de-DE" smtClean="0"/>
              <a:t>24.03.2023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89644-EFAE-4708-9E7D-A1472AF53419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130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02612D-6CA9-4291-99FD-FA8AE28FC9DF}" type="datetime1">
              <a:rPr lang="de-DE" smtClean="0"/>
              <a:t>24.03.2023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89644-EFAE-4708-9E7D-A1472AF53419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8901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F4F27E-08C7-41D7-A1C9-383DC80990C6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1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97CE3ED-D08D-4388-A5BB-349DB1AAC4AB}" type="datetime1">
              <a:rPr lang="de-DE" smtClean="0"/>
              <a:t>24.03.2023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89644-EFAE-4708-9E7D-A1472AF53419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032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196BD7E-6D83-4BC2-85C7-57430F1002DB}" type="datetime1">
              <a:rPr lang="de-DE" smtClean="0"/>
              <a:t>24.03.2023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89644-EFAE-4708-9E7D-A1472AF5341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54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91C67F-5513-42D8-85B2-2A12387B689F}" type="datetime1">
              <a:rPr lang="de-DE" smtClean="0"/>
              <a:t>24.03.2023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89644-EFAE-4708-9E7D-A1472AF5341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02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93D08F-6CB4-47E1-A186-B46A2BE99EAF}" type="datetime1">
              <a:rPr lang="de-DE" smtClean="0"/>
              <a:t>24.03.2023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89644-EFAE-4708-9E7D-A1472AF5341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64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A6F9657-CB34-45A2-ACC0-166CA5603DEA}" type="datetime1">
              <a:rPr lang="de-DE" smtClean="0"/>
              <a:t>24.03.2023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89644-EFAE-4708-9E7D-A1472AF5341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662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11FD94-F2A4-4CBF-8530-B14F6F39C5EC}" type="datetime1">
              <a:rPr lang="de-DE" smtClean="0"/>
              <a:t>24.03.2023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89644-EFAE-4708-9E7D-A1472AF5341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764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8756A83-1E70-46E7-AB01-87520CE516C8}" type="datetime1">
              <a:rPr lang="de-DE" smtClean="0"/>
              <a:t>24.03.2023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89644-EFAE-4708-9E7D-A1472AF5341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075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0DC8D7-F95A-4F14-BB10-F1294C3A0692}" type="datetime1">
              <a:rPr lang="de-DE" smtClean="0"/>
              <a:t>24.03.2023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89644-EFAE-4708-9E7D-A1472AF5341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33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86" name="Picture 38" descr="IW-Gebäude02-254x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55838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4" y="2677120"/>
            <a:ext cx="7107239" cy="923330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4" y="3716339"/>
            <a:ext cx="7107239" cy="17287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27698" name="Picture 50" descr="IW Koeln-Logo_Cla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5713414"/>
            <a:ext cx="1860551" cy="274637"/>
          </a:xfrm>
          <a:prstGeom prst="rect">
            <a:avLst/>
          </a:prstGeom>
          <a:noFill/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" y="190800"/>
            <a:ext cx="2797200" cy="734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Bild 56x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6121400" cy="432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386363" y="6524626"/>
            <a:ext cx="360363" cy="196850"/>
          </a:xfrm>
        </p:spPr>
        <p:txBody>
          <a:bodyPr/>
          <a:lstStyle>
            <a:lvl1pPr>
              <a:defRPr/>
            </a:lvl1pPr>
          </a:lstStyle>
          <a:p>
            <a:fld id="{289CEE35-B3D3-4B42-96DE-AD02C583DF6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6729013" y="1773238"/>
            <a:ext cx="2017712" cy="4320000"/>
          </a:xfr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lang="de-DE" sz="1400" b="1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Bild 56x120mm</a:t>
            </a:r>
            <a:endParaRPr lang="de-DE" dirty="0"/>
          </a:p>
        </p:txBody>
      </p:sp>
      <p:sp>
        <p:nvSpPr>
          <p:cNvPr id="9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3 klein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725" y="828001"/>
            <a:ext cx="8280000" cy="461665"/>
          </a:xfrm>
        </p:spPr>
        <p:txBody>
          <a:bodyPr/>
          <a:lstStyle/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6121400" cy="432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386363" y="6524626"/>
            <a:ext cx="360363" cy="196850"/>
          </a:xfrm>
        </p:spPr>
        <p:txBody>
          <a:bodyPr/>
          <a:lstStyle>
            <a:lvl1pPr>
              <a:defRPr/>
            </a:lvl1pPr>
          </a:lstStyle>
          <a:p>
            <a:fld id="{289CEE35-B3D3-4B42-96DE-AD02C583DF6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6729013" y="1772816"/>
            <a:ext cx="2017712" cy="1260000"/>
          </a:xfr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lang="de-DE" sz="1400" b="1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729013" y="3267056"/>
            <a:ext cx="2017712" cy="1260000"/>
          </a:xfr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lang="de-DE" sz="1400" b="1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729013" y="4761296"/>
            <a:ext cx="2017712" cy="1260000"/>
          </a:xfr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lang="de-DE" sz="1400" b="1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15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033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CEE35-B3D3-4B42-96DE-AD02C583DF6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10"/>
          <p:cNvSpPr>
            <a:spLocks noGrp="1"/>
          </p:cNvSpPr>
          <p:nvPr>
            <p:ph sz="quarter" idx="12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CEE35-B3D3-4B42-96DE-AD02C583DF6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10"/>
          <p:cNvSpPr>
            <a:spLocks noGrp="1"/>
          </p:cNvSpPr>
          <p:nvPr>
            <p:ph sz="quarter" idx="12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folie ohn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CEE35-B3D3-4B42-96DE-AD02C583DF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4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Film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CEE35-B3D3-4B42-96DE-AD02C583DF6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Medienplatzhalter 5"/>
          <p:cNvSpPr>
            <a:spLocks noGrp="1"/>
          </p:cNvSpPr>
          <p:nvPr>
            <p:ph type="media" sz="quarter" idx="12" hasCustomPrompt="1"/>
          </p:nvPr>
        </p:nvSpPr>
        <p:spPr>
          <a:xfrm>
            <a:off x="466725" y="1773239"/>
            <a:ext cx="6238800" cy="4679950"/>
          </a:xfr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lang="de-DE" sz="1400" b="1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Film 4:3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Film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CEE35-B3D3-4B42-96DE-AD02C583DF6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Medienplatzhalter 5"/>
          <p:cNvSpPr>
            <a:spLocks noGrp="1"/>
          </p:cNvSpPr>
          <p:nvPr>
            <p:ph type="media" sz="quarter" idx="12" hasCustomPrompt="1"/>
          </p:nvPr>
        </p:nvSpPr>
        <p:spPr>
          <a:xfrm>
            <a:off x="466726" y="1773239"/>
            <a:ext cx="8210551" cy="4679950"/>
          </a:xfr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lang="de-DE" sz="1400" b="1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Film 16:9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726" y="828001"/>
            <a:ext cx="8210551" cy="46166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CEE35-B3D3-4B42-96DE-AD02C583DF6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6726" y="1700213"/>
            <a:ext cx="8210551" cy="720000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lIns="360000" anchor="ctr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THEMA 1 EINGEBEN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6" y="2756529"/>
            <a:ext cx="8210551" cy="720000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THEMA 2 EINGEBEN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6" y="3812845"/>
            <a:ext cx="8210551" cy="720000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THEMA 3 EINGEBEN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6726" y="4869160"/>
            <a:ext cx="8210551" cy="720000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THEMA 4 EINGEBEN</a:t>
            </a:r>
          </a:p>
        </p:txBody>
      </p:sp>
    </p:spTree>
    <p:extLst>
      <p:ext uri="{BB962C8B-B14F-4D97-AF65-F5344CB8AC3E}">
        <p14:creationId xmlns:p14="http://schemas.microsoft.com/office/powerpoint/2010/main" val="28685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725" y="828001"/>
            <a:ext cx="8280000" cy="4616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700213"/>
            <a:ext cx="8280000" cy="432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CEE35-B3D3-4B42-96DE-AD02C583DF6C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92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kurze Aufzählungs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725" y="828001"/>
            <a:ext cx="8280000" cy="4616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CEE35-B3D3-4B42-96DE-AD02C583DF6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1700212"/>
            <a:ext cx="8280000" cy="4680000"/>
          </a:xfrm>
        </p:spPr>
        <p:txBody>
          <a:bodyPr/>
          <a:lstStyle>
            <a:lvl1pPr marL="457200" indent="-457200">
              <a:buClr>
                <a:schemeClr val="tx2"/>
              </a:buClr>
              <a:buFont typeface="Wingdings 3" pitchFamily="18" charset="2"/>
              <a:buChar char=""/>
              <a:defRPr sz="3000" baseline="0"/>
            </a:lvl1pPr>
          </a:lstStyle>
          <a:p>
            <a:pPr lvl="0"/>
            <a:r>
              <a:rPr lang="de-DE" dirty="0" smtClean="0"/>
              <a:t>Folie für kurze max. 5 Aufzählungen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ild 228x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CEE35-B3D3-4B42-96DE-AD02C583DF6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466724" y="1773238"/>
            <a:ext cx="8280000" cy="4320000"/>
          </a:xfr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lang="de-DE" sz="1400" b="1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Bild 228x120mm</a:t>
            </a:r>
            <a:endParaRPr lang="de-DE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, Inhalt und Bild 170x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725" y="828001"/>
            <a:ext cx="8280000" cy="461665"/>
          </a:xfrm>
        </p:spPr>
        <p:txBody>
          <a:bodyPr/>
          <a:lstStyle/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7" y="1700213"/>
            <a:ext cx="2017712" cy="432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CEE35-B3D3-4B42-96DE-AD02C583DF6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2625325" y="1773238"/>
            <a:ext cx="6121400" cy="4320000"/>
          </a:xfr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lang="de-DE" sz="1400" b="1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Bild 170x120mm</a:t>
            </a:r>
            <a:endParaRPr lang="de-DE" dirty="0"/>
          </a:p>
        </p:txBody>
      </p:sp>
      <p:sp>
        <p:nvSpPr>
          <p:cNvPr id="9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Bild 114x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725" y="828001"/>
            <a:ext cx="8280000" cy="461665"/>
          </a:xfrm>
        </p:spPr>
        <p:txBody>
          <a:bodyPr/>
          <a:lstStyle/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6" y="1700213"/>
            <a:ext cx="4033839" cy="432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CEE35-B3D3-4B42-96DE-AD02C583DF6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4641451" y="1773238"/>
            <a:ext cx="4105275" cy="4320000"/>
          </a:xfr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lang="de-DE" sz="1400" b="1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Bild 114x120mm</a:t>
            </a:r>
            <a:endParaRPr lang="de-DE" dirty="0"/>
          </a:p>
        </p:txBody>
      </p:sp>
      <p:sp>
        <p:nvSpPr>
          <p:cNvPr id="9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9853" y="828001"/>
            <a:ext cx="8280000" cy="461665"/>
          </a:xfrm>
        </p:spPr>
        <p:txBody>
          <a:bodyPr/>
          <a:lstStyle/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6" y="1700213"/>
            <a:ext cx="4033839" cy="432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CEE35-B3D3-4B42-96DE-AD02C583DF6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716017" y="1700213"/>
            <a:ext cx="4033839" cy="432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401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x Inhalt unt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725" y="828001"/>
            <a:ext cx="8280000" cy="4616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700212"/>
            <a:ext cx="8280000" cy="21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CEE35-B3D3-4B42-96DE-AD02C583DF6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466725" y="3861288"/>
            <a:ext cx="8280000" cy="21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7516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Picture 41" descr="IW-02-254x2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-1154"/>
            <a:ext cx="9144000" cy="7556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828001"/>
            <a:ext cx="828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Überschrift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0213"/>
            <a:ext cx="828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Erste Textebene ohne Aufzählungszeichen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524626"/>
            <a:ext cx="77771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6363" y="6524626"/>
            <a:ext cx="3603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289CEE35-B3D3-4B42-96DE-AD02C583DF6C}" type="slidenum">
              <a:rPr lang="de-DE" smtClean="0"/>
              <a:t>‹Nr.›</a:t>
            </a:fld>
            <a:endParaRPr lang="de-DE"/>
          </a:p>
        </p:txBody>
      </p:sp>
      <p:pic>
        <p:nvPicPr>
          <p:cNvPr id="1070" name="Picture 46" descr="IW Koeln-Logo-0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1489" y="115889"/>
            <a:ext cx="18002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ts val="1400"/>
        </a:spcBef>
        <a:spcAft>
          <a:spcPct val="0"/>
        </a:spcAft>
        <a:defRPr sz="2000" b="1" baseline="0">
          <a:solidFill>
            <a:schemeClr val="bg2"/>
          </a:solidFill>
          <a:latin typeface="+mn-lt"/>
          <a:ea typeface="+mn-ea"/>
          <a:cs typeface="+mn-cs"/>
        </a:defRPr>
      </a:lvl1pPr>
      <a:lvl2pPr marL="179388" indent="-177800" algn="l" rtl="0" eaLnBrk="1" fontAlgn="base" hangingPunct="1">
        <a:lnSpc>
          <a:spcPct val="100000"/>
        </a:lnSpc>
        <a:spcBef>
          <a:spcPts val="1400"/>
        </a:spcBef>
        <a:spcAft>
          <a:spcPct val="0"/>
        </a:spcAft>
        <a:buClr>
          <a:schemeClr val="tx2"/>
        </a:buClr>
        <a:buFont typeface="Wingdings 3" pitchFamily="18" charset="2"/>
        <a:buChar char="}"/>
        <a:defRPr sz="2000">
          <a:solidFill>
            <a:schemeClr val="bg2"/>
          </a:solidFill>
          <a:latin typeface="+mn-lt"/>
        </a:defRPr>
      </a:lvl2pPr>
      <a:lvl3pPr marL="358775" indent="-17780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2"/>
        </a:buClr>
        <a:buFont typeface="Wingdings 3" pitchFamily="18" charset="2"/>
        <a:buChar char="}"/>
        <a:defRPr sz="1600">
          <a:solidFill>
            <a:schemeClr val="bg2"/>
          </a:solidFill>
          <a:latin typeface="+mn-lt"/>
        </a:defRPr>
      </a:lvl3pPr>
      <a:lvl4pPr marL="538163" indent="-17780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2"/>
        </a:buClr>
        <a:buFont typeface="Wingdings 3" pitchFamily="18" charset="2"/>
        <a:buChar char="}"/>
        <a:defRPr sz="1400">
          <a:solidFill>
            <a:schemeClr val="bg2"/>
          </a:solidFill>
          <a:latin typeface="+mn-lt"/>
        </a:defRPr>
      </a:lvl4pPr>
      <a:lvl5pPr marL="717550" indent="-177800" algn="l" rtl="0" eaLnBrk="1" fontAlgn="base" hangingPunct="1">
        <a:lnSpc>
          <a:spcPct val="100000"/>
        </a:lnSpc>
        <a:spcBef>
          <a:spcPts val="100"/>
        </a:spcBef>
        <a:spcAft>
          <a:spcPct val="0"/>
        </a:spcAft>
        <a:buClr>
          <a:schemeClr val="bg2"/>
        </a:buClr>
        <a:buFont typeface="Wingdings 3" pitchFamily="18" charset="2"/>
        <a:buChar char="}"/>
        <a:defRPr sz="1400">
          <a:solidFill>
            <a:schemeClr val="bg2"/>
          </a:solidFill>
          <a:latin typeface="+mn-lt"/>
        </a:defRPr>
      </a:lvl5pPr>
      <a:lvl6pPr marL="1174750" indent="-177800" algn="l" rtl="0" eaLnBrk="1" fontAlgn="base" hangingPunct="1">
        <a:lnSpc>
          <a:spcPct val="120000"/>
        </a:lnSpc>
        <a:spcBef>
          <a:spcPct val="60000"/>
        </a:spcBef>
        <a:spcAft>
          <a:spcPct val="0"/>
        </a:spcAft>
        <a:buClr>
          <a:schemeClr val="bg2"/>
        </a:buClr>
        <a:buFont typeface="Wingdings 3" pitchFamily="18" charset="2"/>
        <a:buChar char="}"/>
        <a:defRPr sz="1400">
          <a:solidFill>
            <a:schemeClr val="bg2"/>
          </a:solidFill>
          <a:latin typeface="+mn-lt"/>
        </a:defRPr>
      </a:lvl6pPr>
      <a:lvl7pPr marL="1631950" indent="-177800" algn="l" rtl="0" eaLnBrk="1" fontAlgn="base" hangingPunct="1">
        <a:lnSpc>
          <a:spcPct val="120000"/>
        </a:lnSpc>
        <a:spcBef>
          <a:spcPct val="60000"/>
        </a:spcBef>
        <a:spcAft>
          <a:spcPct val="0"/>
        </a:spcAft>
        <a:buClr>
          <a:schemeClr val="bg2"/>
        </a:buClr>
        <a:buFont typeface="Wingdings 3" pitchFamily="18" charset="2"/>
        <a:buChar char="}"/>
        <a:defRPr sz="1400">
          <a:solidFill>
            <a:schemeClr val="bg2"/>
          </a:solidFill>
          <a:latin typeface="+mn-lt"/>
        </a:defRPr>
      </a:lvl7pPr>
      <a:lvl8pPr marL="2089150" indent="-177800" algn="l" rtl="0" eaLnBrk="1" fontAlgn="base" hangingPunct="1">
        <a:lnSpc>
          <a:spcPct val="120000"/>
        </a:lnSpc>
        <a:spcBef>
          <a:spcPct val="60000"/>
        </a:spcBef>
        <a:spcAft>
          <a:spcPct val="0"/>
        </a:spcAft>
        <a:buClr>
          <a:schemeClr val="bg2"/>
        </a:buClr>
        <a:buFont typeface="Wingdings 3" pitchFamily="18" charset="2"/>
        <a:buChar char="}"/>
        <a:defRPr sz="1400">
          <a:solidFill>
            <a:schemeClr val="bg2"/>
          </a:solidFill>
          <a:latin typeface="+mn-lt"/>
        </a:defRPr>
      </a:lvl8pPr>
      <a:lvl9pPr marL="2546350" indent="-177800" algn="l" rtl="0" eaLnBrk="1" fontAlgn="base" hangingPunct="1">
        <a:lnSpc>
          <a:spcPct val="120000"/>
        </a:lnSpc>
        <a:spcBef>
          <a:spcPct val="60000"/>
        </a:spcBef>
        <a:spcAft>
          <a:spcPct val="0"/>
        </a:spcAft>
        <a:buClr>
          <a:schemeClr val="bg2"/>
        </a:buClr>
        <a:buFont typeface="Wingdings 3" pitchFamily="18" charset="2"/>
        <a:buChar char="}"/>
        <a:defRPr sz="1400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6724" y="2944689"/>
            <a:ext cx="7993708" cy="1077218"/>
          </a:xfrm>
        </p:spPr>
        <p:txBody>
          <a:bodyPr/>
          <a:lstStyle/>
          <a:p>
            <a:r>
              <a:rPr lang="de-DE" dirty="0" smtClean="0"/>
              <a:t>Vereinbarkeit von Karriere und Familie</a:t>
            </a:r>
            <a:br>
              <a:rPr lang="de-DE" dirty="0" smtClean="0"/>
            </a:br>
            <a:r>
              <a:rPr lang="de-DE" sz="2000" dirty="0" smtClean="0"/>
              <a:t>Beschäftigte zwischen Karriereambitionen und Familienorientierung 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6724" y="4365104"/>
            <a:ext cx="7107239" cy="1080022"/>
          </a:xfrm>
        </p:spPr>
        <p:txBody>
          <a:bodyPr/>
          <a:lstStyle/>
          <a:p>
            <a:r>
              <a:rPr lang="de-DE" dirty="0" smtClean="0"/>
              <a:t>Dr. Andrea Hammermann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Kompetenzfeld Arbeitsmarkt </a:t>
            </a:r>
            <a:r>
              <a:rPr lang="de-DE" dirty="0"/>
              <a:t>und </a:t>
            </a:r>
            <a:r>
              <a:rPr lang="de-DE" dirty="0" smtClean="0"/>
              <a:t>Arbeitswelt</a:t>
            </a:r>
          </a:p>
          <a:p>
            <a:r>
              <a:rPr lang="de-DE" dirty="0" smtClean="0"/>
              <a:t>Bonn, 4. November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65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69853" y="828001"/>
            <a:ext cx="8280000" cy="769441"/>
          </a:xfrm>
        </p:spPr>
        <p:txBody>
          <a:bodyPr/>
          <a:lstStyle/>
          <a:p>
            <a:r>
              <a:rPr lang="de-DE" dirty="0" smtClean="0"/>
              <a:t>Berufsbezogene Lebensziele</a:t>
            </a:r>
            <a:br>
              <a:rPr lang="de-DE" dirty="0" smtClean="0"/>
            </a:br>
            <a:r>
              <a:rPr lang="de-DE" sz="2000" dirty="0" smtClean="0"/>
              <a:t>jeder Zweite will beruflich Karriere machen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468313" y="5949280"/>
            <a:ext cx="8280400" cy="180000"/>
          </a:xfrm>
        </p:spPr>
        <p:txBody>
          <a:bodyPr/>
          <a:lstStyle/>
          <a:p>
            <a:r>
              <a:rPr lang="de-DE" dirty="0"/>
              <a:t>Quelle: BIBB/</a:t>
            </a:r>
            <a:r>
              <a:rPr lang="de-DE" dirty="0" err="1"/>
              <a:t>BAuA</a:t>
            </a:r>
            <a:r>
              <a:rPr lang="de-DE" dirty="0"/>
              <a:t> </a:t>
            </a:r>
            <a:r>
              <a:rPr lang="de-DE" dirty="0" smtClean="0"/>
              <a:t>Erwerbstätigenbefragung 2012, </a:t>
            </a:r>
            <a:r>
              <a:rPr lang="de-DE" dirty="0"/>
              <a:t>Eigene Darstellung, Stichprobe 16.233 (Arbeiter und Angestellte), Frauen und Männer, die das jeweilige Ziel stark oder sehr stark verfolgen, Anteile in </a:t>
            </a:r>
            <a:r>
              <a:rPr lang="de-DE" dirty="0" smtClean="0"/>
              <a:t>Prozent; (1) ohne Personen, die keine Familie, Partner oder Kinder haben</a:t>
            </a:r>
            <a:endParaRPr lang="de-DE" dirty="0"/>
          </a:p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331640" y="1619508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Beruflich Karriere machen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407080" y="1630541"/>
            <a:ext cx="3736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Genügend Zeit für Familie, Partner</a:t>
            </a:r>
            <a:br>
              <a:rPr lang="de-DE" dirty="0" smtClean="0"/>
            </a:br>
            <a:r>
              <a:rPr lang="de-DE" dirty="0" smtClean="0"/>
              <a:t>und Kinder haben (1)</a:t>
            </a:r>
            <a:endParaRPr lang="de-DE" dirty="0"/>
          </a:p>
        </p:txBody>
      </p:sp>
      <p:graphicFrame>
        <p:nvGraphicFramePr>
          <p:cNvPr id="18" name="Inhaltsplatzhalter 17"/>
          <p:cNvGraphicFramePr>
            <a:graphicFrameLocks noGrp="1"/>
          </p:cNvGraphicFramePr>
          <p:nvPr>
            <p:ph idx="1"/>
            <p:extLst/>
          </p:nvPr>
        </p:nvGraphicFramePr>
        <p:xfrm>
          <a:off x="466725" y="1700213"/>
          <a:ext cx="4033838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Inhaltsplatzhalter 18"/>
          <p:cNvGraphicFramePr>
            <a:graphicFrameLocks noGrp="1"/>
          </p:cNvGraphicFramePr>
          <p:nvPr>
            <p:ph idx="12"/>
            <p:extLst/>
          </p:nvPr>
        </p:nvGraphicFramePr>
        <p:xfrm>
          <a:off x="4716463" y="1700213"/>
          <a:ext cx="4033837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2555776" y="256490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36,9%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758837" y="44602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47,6%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8329367" y="44818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93,9%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8329367" y="249491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94,2%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19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828001"/>
            <a:ext cx="8280000" cy="769441"/>
          </a:xfrm>
        </p:spPr>
        <p:txBody>
          <a:bodyPr/>
          <a:lstStyle/>
          <a:p>
            <a:r>
              <a:rPr lang="de-DE" dirty="0" smtClean="0"/>
              <a:t>Zielkonflikt</a:t>
            </a:r>
            <a:br>
              <a:rPr lang="de-DE" dirty="0" smtClean="0"/>
            </a:br>
            <a:r>
              <a:rPr lang="de-DE" sz="2000" dirty="0" smtClean="0"/>
              <a:t>insbesondere in der „Rush-Hour“ des Lebens</a:t>
            </a:r>
            <a:endParaRPr lang="de-DE" sz="200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077265"/>
              </p:ext>
            </p:extLst>
          </p:nvPr>
        </p:nvGraphicFramePr>
        <p:xfrm>
          <a:off x="466725" y="1700213"/>
          <a:ext cx="8280400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Quelle</a:t>
            </a:r>
            <a:r>
              <a:rPr lang="de-DE" dirty="0"/>
              <a:t>: BIBB/</a:t>
            </a:r>
            <a:r>
              <a:rPr lang="de-DE" dirty="0" err="1"/>
              <a:t>BAuA</a:t>
            </a:r>
            <a:r>
              <a:rPr lang="de-DE" dirty="0"/>
              <a:t> Erwerbstätigenbefragung 2012, Eigene Darstellung, Stichprobe 16.233 (Arbeiter und </a:t>
            </a:r>
            <a:r>
              <a:rPr lang="de-DE" dirty="0" smtClean="0"/>
              <a:t>Angestellte), Spearman </a:t>
            </a:r>
            <a:r>
              <a:rPr lang="de-DE" dirty="0" err="1"/>
              <a:t>K</a:t>
            </a:r>
            <a:r>
              <a:rPr lang="de-DE" dirty="0" err="1" smtClean="0"/>
              <a:t>orrelationskoffizient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19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Inhaltsplatzhalt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371919"/>
              </p:ext>
            </p:extLst>
          </p:nvPr>
        </p:nvGraphicFramePr>
        <p:xfrm>
          <a:off x="466725" y="1700213"/>
          <a:ext cx="8280400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828001"/>
            <a:ext cx="8280000" cy="769441"/>
          </a:xfrm>
        </p:spPr>
        <p:txBody>
          <a:bodyPr/>
          <a:lstStyle/>
          <a:p>
            <a:r>
              <a:rPr lang="de-DE" dirty="0" smtClean="0"/>
              <a:t>Führungsverantwortung</a:t>
            </a:r>
            <a:br>
              <a:rPr lang="de-DE" dirty="0" smtClean="0"/>
            </a:br>
            <a:r>
              <a:rPr lang="de-DE" sz="2000" dirty="0" smtClean="0"/>
              <a:t>Anteil der Beschäftigten nach Geschlecht und Karriereambitionen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Quelle: BIBB/</a:t>
            </a:r>
            <a:r>
              <a:rPr lang="de-DE" dirty="0" err="1"/>
              <a:t>BAuA</a:t>
            </a:r>
            <a:r>
              <a:rPr lang="de-DE" dirty="0"/>
              <a:t> Erwerbstätigenbefragung 2012, Eigene Darstellung, Stichprobe 16.233 (Arbeiter und Angestellte), Anteil der Frauen und Männern mit Mitarbeitern für die sie der/die direkte Vorgesetzte sind</a:t>
            </a:r>
          </a:p>
        </p:txBody>
      </p:sp>
      <p:sp>
        <p:nvSpPr>
          <p:cNvPr id="10" name="Rechteck 9"/>
          <p:cNvSpPr/>
          <p:nvPr/>
        </p:nvSpPr>
        <p:spPr>
          <a:xfrm>
            <a:off x="7688736" y="3735964"/>
            <a:ext cx="697627" cy="906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e-DE" sz="4000" dirty="0" smtClean="0"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  <a:sym typeface="Webdings" panose="05030102010509060703" pitchFamily="18" charset="2"/>
              </a:rPr>
              <a:t></a:t>
            </a:r>
            <a:endParaRPr lang="de-DE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546261" y="3030157"/>
            <a:ext cx="697627" cy="906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000" dirty="0" smtClean="0"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  <a:sym typeface="Webdings" panose="05030102010509060703" pitchFamily="18" charset="2"/>
              </a:rPr>
              <a:t></a:t>
            </a:r>
            <a:endParaRPr lang="de-DE" sz="4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74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Erwerbstätigkeit von Müttern und Vätern</a:t>
            </a:r>
            <a:br>
              <a:rPr lang="de-DE" dirty="0" smtClean="0"/>
            </a:br>
            <a:r>
              <a:rPr lang="de-DE" sz="2000" dirty="0" smtClean="0"/>
              <a:t>nach Alter des jüngsten Kindes, Angaben in Prozent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/>
          </p:nvPr>
        </p:nvGraphicFramePr>
        <p:xfrm>
          <a:off x="466725" y="1700213"/>
          <a:ext cx="8280400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Quelle: Statistisches Bundesamt, 2014, Vereinbarkeit von Familie und Beruf, Ergebnisse des Mikrozensus 2013; </a:t>
            </a:r>
            <a:r>
              <a:rPr lang="de-DE" dirty="0" smtClean="0"/>
              <a:t>Elternteil </a:t>
            </a:r>
            <a:r>
              <a:rPr lang="de-DE" dirty="0"/>
              <a:t>im erwerbsfähigen </a:t>
            </a:r>
            <a:r>
              <a:rPr lang="de-DE" dirty="0" smtClean="0"/>
              <a:t>Alter </a:t>
            </a:r>
            <a:r>
              <a:rPr lang="de-DE" dirty="0"/>
              <a:t>mit im Haushalt lebendem jüngstem Kind unter 18 </a:t>
            </a:r>
            <a:r>
              <a:rPr lang="de-DE" dirty="0" smtClean="0"/>
              <a:t>Jahren (auch </a:t>
            </a:r>
            <a:r>
              <a:rPr lang="de-DE" dirty="0"/>
              <a:t>Stief-, Pflege- oder </a:t>
            </a:r>
            <a:r>
              <a:rPr lang="de-DE" dirty="0" smtClean="0"/>
              <a:t>Adoptivkind)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58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750520"/>
            <a:ext cx="3915563" cy="42696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9853" y="828001"/>
            <a:ext cx="8280000" cy="769441"/>
          </a:xfrm>
        </p:spPr>
        <p:txBody>
          <a:bodyPr/>
          <a:lstStyle/>
          <a:p>
            <a:r>
              <a:rPr lang="de-DE" dirty="0"/>
              <a:t>Karriereambition &amp; Führungsverantwortung</a:t>
            </a:r>
            <a:br>
              <a:rPr lang="de-DE" dirty="0"/>
            </a:br>
            <a:r>
              <a:rPr lang="de-DE" sz="2000" dirty="0"/>
              <a:t>Zeitliche Arbeitsumfang spielt eine wichtige Rolle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6725" y="1983317"/>
            <a:ext cx="4033838" cy="3753378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2"/>
          </p:nvPr>
        </p:nvSpPr>
        <p:spPr>
          <a:xfrm>
            <a:off x="4716017" y="1700213"/>
            <a:ext cx="4033839" cy="4320000"/>
          </a:xfrm>
          <a:solidFill>
            <a:schemeClr val="bg1">
              <a:alpha val="68000"/>
            </a:schemeClr>
          </a:solidFill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Führungsverantwortung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Karriereambition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Überstunden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Vollzeit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Betriebszugehörigkeitsdauer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Länge der Erwerbsunterbrechung</a:t>
            </a:r>
          </a:p>
          <a:p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Ergebnisse einer </a:t>
            </a:r>
            <a:r>
              <a:rPr lang="de-DE" dirty="0" err="1"/>
              <a:t>Logit</a:t>
            </a:r>
            <a:r>
              <a:rPr lang="de-DE" dirty="0"/>
              <a:t> auf die binäre Variable Mitarbeiter ist direkter Vorgesetzter, Bildquelle: </a:t>
            </a:r>
            <a:r>
              <a:rPr lang="de-DE" dirty="0" err="1"/>
              <a:t>daniel.schoenen</a:t>
            </a:r>
            <a:r>
              <a:rPr lang="de-DE" dirty="0"/>
              <a:t> </a:t>
            </a:r>
            <a:r>
              <a:rPr lang="de-DE" dirty="0" err="1"/>
              <a:t>Photocase</a:t>
            </a:r>
            <a:r>
              <a:rPr lang="de-DE" dirty="0"/>
              <a:t> - </a:t>
            </a:r>
            <a:r>
              <a:rPr lang="de-DE" dirty="0" err="1"/>
              <a:t>Fotolia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33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6725" y="828001"/>
            <a:ext cx="8280000" cy="738664"/>
          </a:xfrm>
        </p:spPr>
        <p:txBody>
          <a:bodyPr/>
          <a:lstStyle/>
          <a:p>
            <a:r>
              <a:rPr lang="de-DE" sz="2800" dirty="0" smtClean="0">
                <a:solidFill>
                  <a:srgbClr val="006AB3"/>
                </a:solidFill>
              </a:rPr>
              <a:t>Anforderungen </a:t>
            </a:r>
            <a:r>
              <a:rPr lang="de-DE" sz="2800" dirty="0">
                <a:solidFill>
                  <a:srgbClr val="006AB3"/>
                </a:solidFill>
              </a:rPr>
              <a:t>an </a:t>
            </a:r>
            <a:r>
              <a:rPr lang="de-DE" sz="2800" dirty="0" smtClean="0">
                <a:solidFill>
                  <a:srgbClr val="006AB3"/>
                </a:solidFill>
              </a:rPr>
              <a:t>Führungskräfte</a:t>
            </a:r>
            <a:r>
              <a:rPr lang="de-DE" sz="2000" dirty="0">
                <a:solidFill>
                  <a:srgbClr val="006AB3"/>
                </a:solidFill>
              </a:rPr>
              <a:t/>
            </a:r>
            <a:br>
              <a:rPr lang="de-DE" sz="2000" dirty="0">
                <a:solidFill>
                  <a:srgbClr val="006AB3"/>
                </a:solidFill>
              </a:rPr>
            </a:br>
            <a:r>
              <a:rPr lang="de-DE" sz="2000" dirty="0" smtClean="0">
                <a:solidFill>
                  <a:srgbClr val="006AB3"/>
                </a:solidFill>
              </a:rPr>
              <a:t>Verfügbarkeit auch außerhalb der Regelarbeitszeit</a:t>
            </a:r>
            <a:endParaRPr lang="de-DE" sz="200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Quelle: </a:t>
            </a:r>
            <a:r>
              <a:rPr lang="de-DE" dirty="0" err="1"/>
              <a:t>IfM</a:t>
            </a:r>
            <a:r>
              <a:rPr lang="de-DE" dirty="0"/>
              <a:t> Bonn, </a:t>
            </a:r>
            <a:r>
              <a:rPr lang="de-DE" dirty="0" smtClean="0"/>
              <a:t>2007 (</a:t>
            </a:r>
            <a:r>
              <a:rPr lang="de-DE" dirty="0"/>
              <a:t>links</a:t>
            </a:r>
            <a:r>
              <a:rPr lang="de-DE" dirty="0" smtClean="0"/>
              <a:t>)</a:t>
            </a:r>
            <a:r>
              <a:rPr lang="de-DE" dirty="0"/>
              <a:t> Anteil der Unternehmen (mit 50 und mehr Beschäftigten) in %, </a:t>
            </a:r>
            <a:r>
              <a:rPr lang="de-DE" dirty="0" smtClean="0"/>
              <a:t>2007, </a:t>
            </a:r>
            <a:r>
              <a:rPr lang="de-DE" dirty="0"/>
              <a:t>Quelle: INQA, </a:t>
            </a:r>
            <a:r>
              <a:rPr lang="de-DE" dirty="0" smtClean="0"/>
              <a:t>2015 (rechts) Anteil der Beschäftigten in %, 2013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10" name="Inhaltsplatzhalter 5"/>
          <p:cNvGraphicFramePr>
            <a:graphicFrameLocks noGrp="1"/>
          </p:cNvGraphicFramePr>
          <p:nvPr>
            <p:ph idx="1"/>
            <p:extLst/>
          </p:nvPr>
        </p:nvGraphicFramePr>
        <p:xfrm>
          <a:off x="466725" y="1700213"/>
          <a:ext cx="4033838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6250458" y="5878176"/>
            <a:ext cx="24753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Bildquelle: </a:t>
            </a:r>
            <a:r>
              <a:rPr lang="de-DE" sz="800" dirty="0" smtClean="0"/>
              <a:t>Franz </a:t>
            </a:r>
            <a:r>
              <a:rPr lang="de-DE" sz="800" dirty="0" err="1"/>
              <a:t>Pfluegl</a:t>
            </a:r>
            <a:r>
              <a:rPr lang="de-DE" sz="800" dirty="0"/>
              <a:t> 2006 - Fotostudio </a:t>
            </a:r>
            <a:r>
              <a:rPr lang="de-DE" sz="800" dirty="0" err="1" smtClean="0"/>
              <a:t>Pfluegl</a:t>
            </a:r>
            <a:endParaRPr lang="de-DE" sz="8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/>
          <a:srcRect t="35795" r="50600"/>
          <a:stretch/>
        </p:blipFill>
        <p:spPr>
          <a:xfrm>
            <a:off x="4983257" y="2602597"/>
            <a:ext cx="3583287" cy="338330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983257" y="1892496"/>
            <a:ext cx="35832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MA mit Führungsposition: 	  29%</a:t>
            </a:r>
          </a:p>
          <a:p>
            <a:r>
              <a:rPr lang="de-DE" dirty="0" smtClean="0"/>
              <a:t>MA ohne Führungsposition: 13%</a:t>
            </a:r>
            <a:endParaRPr lang="de-DE" dirty="0"/>
          </a:p>
        </p:txBody>
      </p:sp>
      <p:sp>
        <p:nvSpPr>
          <p:cNvPr id="19" name="Geschweifte Klammer links 18"/>
          <p:cNvSpPr/>
          <p:nvPr/>
        </p:nvSpPr>
        <p:spPr>
          <a:xfrm rot="16200000">
            <a:off x="6667948" y="808207"/>
            <a:ext cx="213908" cy="3583288"/>
          </a:xfrm>
          <a:prstGeom prst="leftBrace">
            <a:avLst>
              <a:gd name="adj1" fmla="val 23315"/>
              <a:gd name="adj2" fmla="val 1832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46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91" y="3488795"/>
            <a:ext cx="3255896" cy="2165477"/>
          </a:xfrm>
          <a:ln>
            <a:noFill/>
          </a:ln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3" y="3599618"/>
            <a:ext cx="3077132" cy="2054654"/>
          </a:xfrm>
          <a:prstGeom prst="rect">
            <a:avLst/>
          </a:prstGeom>
        </p:spPr>
      </p:pic>
      <p:sp>
        <p:nvSpPr>
          <p:cNvPr id="25" name="Abgerundetes Rechteck 24"/>
          <p:cNvSpPr/>
          <p:nvPr/>
        </p:nvSpPr>
        <p:spPr>
          <a:xfrm>
            <a:off x="235711" y="1700808"/>
            <a:ext cx="8908289" cy="4320480"/>
          </a:xfrm>
          <a:prstGeom prst="round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853" y="828001"/>
            <a:ext cx="8280000" cy="1077218"/>
          </a:xfrm>
        </p:spPr>
        <p:txBody>
          <a:bodyPr/>
          <a:lstStyle/>
          <a:p>
            <a:r>
              <a:rPr lang="de-DE" dirty="0" smtClean="0"/>
              <a:t>Arbeitszufriedenheit</a:t>
            </a:r>
            <a:br>
              <a:rPr lang="de-DE" dirty="0" smtClean="0"/>
            </a:br>
            <a:r>
              <a:rPr lang="de-DE" sz="2000" dirty="0" smtClean="0"/>
              <a:t>Rund 9 von 10 der Beschäftigten mit und ohne Karriereambition sind zufrieden</a:t>
            </a:r>
            <a:endParaRPr lang="de-DE" sz="200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Bildquelle: J. Kirchmaier-</a:t>
            </a:r>
            <a:r>
              <a:rPr lang="de-DE" dirty="0" err="1"/>
              <a:t>Gilg</a:t>
            </a:r>
            <a:r>
              <a:rPr lang="de-DE" dirty="0"/>
              <a:t> - </a:t>
            </a:r>
            <a:r>
              <a:rPr lang="de-DE" dirty="0" err="1"/>
              <a:t>Fotolia</a:t>
            </a:r>
            <a:r>
              <a:rPr lang="de-DE" dirty="0"/>
              <a:t>; Tatjana </a:t>
            </a:r>
            <a:r>
              <a:rPr lang="de-DE" dirty="0" smtClean="0"/>
              <a:t>Balzer- </a:t>
            </a:r>
            <a:r>
              <a:rPr lang="de-DE" dirty="0" err="1" smtClean="0"/>
              <a:t>Fotolia</a:t>
            </a:r>
            <a:r>
              <a:rPr lang="de-DE" dirty="0"/>
              <a:t>, </a:t>
            </a:r>
            <a:r>
              <a:rPr lang="de-DE" dirty="0" err="1"/>
              <a:t>creative</a:t>
            </a:r>
            <a:r>
              <a:rPr lang="de-DE" dirty="0"/>
              <a:t> </a:t>
            </a:r>
            <a:r>
              <a:rPr lang="de-DE" dirty="0" err="1"/>
              <a:t>soul</a:t>
            </a:r>
            <a:r>
              <a:rPr lang="de-DE" dirty="0"/>
              <a:t> - </a:t>
            </a:r>
            <a:r>
              <a:rPr lang="de-DE" dirty="0" err="1"/>
              <a:t>Fotolia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15" name="Picture 2" descr="N:\FOTOLIA DOWNLOAD SAMMLUNG\Michalski_Diedrich\Fotolia_41636346_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81" y="1933071"/>
            <a:ext cx="1944216" cy="233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746939" y="4249738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Zeitliche Souveränität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522035" y="377080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Einkommen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6039747" y="4213826"/>
            <a:ext cx="23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Vorgesetztenfunktion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496989" y="4668426"/>
            <a:ext cx="311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Fachliche Weisungsbefugnis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6053925" y="4667542"/>
            <a:ext cx="272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Selbstständiges Arbeiten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098842" y="2769895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</a:t>
            </a:r>
            <a:r>
              <a:rPr lang="de-DE" dirty="0" smtClean="0"/>
              <a:t>it Karriereambition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840465" y="2492896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Familienorientiert</a:t>
            </a:r>
          </a:p>
          <a:p>
            <a:r>
              <a:rPr lang="de-DE" dirty="0" smtClean="0"/>
              <a:t>ohne Karriereambition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Nutzertagung Bonn, 4. November, Vortrag Beschäftigte zwischen Karriereambitionen und Familienorientierung, Andrea Hammermann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1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828001"/>
            <a:ext cx="8280000" cy="769441"/>
          </a:xfrm>
        </p:spPr>
        <p:txBody>
          <a:bodyPr/>
          <a:lstStyle/>
          <a:p>
            <a:r>
              <a:rPr lang="de-DE" dirty="0" smtClean="0"/>
              <a:t>Fazit</a:t>
            </a:r>
            <a:br>
              <a:rPr lang="de-DE" dirty="0" smtClean="0"/>
            </a:br>
            <a:endParaRPr lang="en-GB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84815"/>
            <a:ext cx="8280000" cy="432000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66725" y="1700213"/>
            <a:ext cx="828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defRPr sz="2000" b="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Wingdings 3" pitchFamily="18" charset="2"/>
              <a:buChar char="}"/>
              <a:defRPr sz="2000">
                <a:solidFill>
                  <a:schemeClr val="bg2"/>
                </a:solidFill>
                <a:latin typeface="+mn-lt"/>
              </a:defRPr>
            </a:lvl2pPr>
            <a:lvl3pPr marL="358775" indent="-1778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600">
                <a:solidFill>
                  <a:schemeClr val="bg2"/>
                </a:solidFill>
                <a:latin typeface="+mn-lt"/>
              </a:defRPr>
            </a:lvl3pPr>
            <a:lvl4pPr marL="538163" indent="-1778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4pPr>
            <a:lvl5pPr marL="717550" indent="-1778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5pPr>
            <a:lvl6pPr marL="11747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6pPr>
            <a:lvl7pPr marL="16319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7pPr>
            <a:lvl8pPr marL="20891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8pPr>
            <a:lvl9pPr marL="25463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endParaRPr lang="de-DE" dirty="0" smtClean="0"/>
          </a:p>
        </p:txBody>
      </p:sp>
      <p:graphicFrame>
        <p:nvGraphicFramePr>
          <p:cNvPr id="8" name="Inhaltsplatzhalt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18623"/>
              </p:ext>
            </p:extLst>
          </p:nvPr>
        </p:nvGraphicFramePr>
        <p:xfrm>
          <a:off x="466725" y="1773238"/>
          <a:ext cx="8280400" cy="424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6AB3"/>
                </a:solidFill>
              </a:rPr>
              <a:t>Nutzertagung Bonn, 4. November, Vortrag Beschäftigte zwischen Karriereambitionen und Familienorientierung, Andrea Hammermann</a:t>
            </a:r>
            <a:endParaRPr lang="de-DE" dirty="0">
              <a:solidFill>
                <a:srgbClr val="006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2708920"/>
            <a:ext cx="7107238" cy="461665"/>
          </a:xfrm>
        </p:spPr>
        <p:txBody>
          <a:bodyPr/>
          <a:lstStyle/>
          <a:p>
            <a:r>
              <a:rPr lang="de-DE" dirty="0"/>
              <a:t>Vielen Dank für Ihre Aufmerksamkeit</a:t>
            </a:r>
            <a:endParaRPr lang="de-DE" sz="2000" dirty="0" smtClean="0">
              <a:solidFill>
                <a:schemeClr val="bg2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7544" y="3284984"/>
            <a:ext cx="5904656" cy="219605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55776" y="3482898"/>
            <a:ext cx="3672408" cy="181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0" fontAlgn="base" hangingPunct="0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tx2"/>
              </a:buClr>
              <a:buFont typeface="Wingdings 3" pitchFamily="18" charset="2"/>
              <a:buChar char="}"/>
              <a:defRPr sz="2000">
                <a:solidFill>
                  <a:schemeClr val="bg2"/>
                </a:solidFill>
                <a:latin typeface="+mn-lt"/>
              </a:defRPr>
            </a:lvl2pPr>
            <a:lvl3pPr marL="358775" indent="-177800" algn="l" rtl="0" eaLnBrk="0" fontAlgn="base" hangingPunct="0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600">
                <a:solidFill>
                  <a:schemeClr val="bg2"/>
                </a:solidFill>
                <a:latin typeface="+mn-lt"/>
              </a:defRPr>
            </a:lvl3pPr>
            <a:lvl4pPr marL="538163" indent="-177800" algn="l" rtl="0" eaLnBrk="0" fontAlgn="base" hangingPunct="0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4pPr>
            <a:lvl5pPr marL="717550" indent="-177800" algn="l" rtl="0" eaLnBrk="0" fontAlgn="base" hangingPunct="0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5pPr>
            <a:lvl6pPr marL="11747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6pPr>
            <a:lvl7pPr marL="16319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7pPr>
            <a:lvl8pPr marL="20891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8pPr>
            <a:lvl9pPr marL="25463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/>
            <a:r>
              <a:rPr lang="de-DE" sz="1800" b="0" dirty="0">
                <a:solidFill>
                  <a:schemeClr val="tx2"/>
                </a:solidFill>
              </a:rPr>
              <a:t>Dr. Andrea Hammermann</a:t>
            </a:r>
            <a:br>
              <a:rPr lang="de-DE" sz="1800" b="0" dirty="0">
                <a:solidFill>
                  <a:schemeClr val="tx2"/>
                </a:solidFill>
              </a:rPr>
            </a:br>
            <a:r>
              <a:rPr lang="de-DE" sz="1400" dirty="0"/>
              <a:t>Economist</a:t>
            </a:r>
            <a:br>
              <a:rPr lang="de-DE" sz="1400" dirty="0"/>
            </a:br>
            <a:r>
              <a:rPr lang="de-DE" sz="1400" dirty="0" smtClean="0"/>
              <a:t>Kompetenzfeld Arbeitsmarkt und Arbeitswelt</a:t>
            </a:r>
            <a:r>
              <a:rPr lang="de-DE" sz="1400" dirty="0"/>
              <a:t/>
            </a:r>
            <a:br>
              <a:rPr lang="de-DE" sz="1400" dirty="0"/>
            </a:br>
            <a:endParaRPr lang="de-DE" sz="1100" b="0" dirty="0" smtClean="0"/>
          </a:p>
          <a:p>
            <a:pPr>
              <a:spcBef>
                <a:spcPts val="0"/>
              </a:spcBef>
              <a:buFont typeface="Wingdings"/>
              <a:buChar char="("/>
            </a:pPr>
            <a:r>
              <a:rPr lang="de-DE" sz="1400" b="0" dirty="0" smtClean="0"/>
              <a:t>0221 4981-314</a:t>
            </a:r>
          </a:p>
          <a:p>
            <a:pPr marL="0" indent="0">
              <a:spcBef>
                <a:spcPts val="0"/>
              </a:spcBef>
            </a:pPr>
            <a:r>
              <a:rPr lang="de-DE" sz="1400" b="0" dirty="0" smtClean="0">
                <a:sym typeface="Wingdings"/>
              </a:rPr>
              <a:t>   </a:t>
            </a:r>
            <a:r>
              <a:rPr lang="de-DE" sz="1400" b="0" dirty="0">
                <a:sym typeface="Wingdings"/>
              </a:rPr>
              <a:t>hammermann@iwkoeln.de</a:t>
            </a:r>
            <a:endParaRPr lang="de-DE" sz="1400" b="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3482898"/>
            <a:ext cx="1571249" cy="169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62" y="1770354"/>
            <a:ext cx="4392488" cy="41932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828001"/>
            <a:ext cx="8353748" cy="769441"/>
          </a:xfrm>
        </p:spPr>
        <p:txBody>
          <a:bodyPr/>
          <a:lstStyle/>
          <a:p>
            <a:r>
              <a:rPr lang="de-DE" dirty="0" smtClean="0"/>
              <a:t>Demografischer &amp; gesellschaftlicher Wandel</a:t>
            </a:r>
            <a:br>
              <a:rPr lang="de-DE" dirty="0" smtClean="0"/>
            </a:br>
            <a:r>
              <a:rPr lang="de-DE" sz="2000" spc="-60" dirty="0" smtClean="0"/>
              <a:t>Verzahnung von Beruf- und Privatleben</a:t>
            </a:r>
            <a:endParaRPr lang="en-GB" spc="-6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Quelle: Blazek et al., 2011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3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6725" y="828001"/>
            <a:ext cx="8280000" cy="769441"/>
          </a:xfrm>
        </p:spPr>
        <p:txBody>
          <a:bodyPr/>
          <a:lstStyle/>
          <a:p>
            <a:r>
              <a:rPr lang="de-DE" dirty="0" smtClean="0"/>
              <a:t>Internationaler Vergleich</a:t>
            </a:r>
            <a:br>
              <a:rPr lang="de-DE" dirty="0" smtClean="0"/>
            </a:br>
            <a:r>
              <a:rPr lang="de-DE" sz="2000" dirty="0" smtClean="0"/>
              <a:t>hohe Erwerbsbeteiligung von Frauen in Deutschland, 2014</a:t>
            </a:r>
            <a:endParaRPr lang="de-DE" sz="200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Quelle</a:t>
            </a:r>
            <a:r>
              <a:rPr lang="de-DE" dirty="0" smtClean="0"/>
              <a:t>: </a:t>
            </a:r>
            <a:r>
              <a:rPr lang="de-DE" dirty="0" err="1" smtClean="0"/>
              <a:t>Eurostat</a:t>
            </a:r>
            <a:r>
              <a:rPr lang="de-DE" dirty="0" smtClean="0"/>
              <a:t> 2015, Jahresdurchschnitt für 2014 der </a:t>
            </a:r>
            <a:r>
              <a:rPr lang="de-DE" dirty="0"/>
              <a:t>Beschäftigtenquote (15 bis 64 Jahre</a:t>
            </a:r>
            <a:r>
              <a:rPr lang="de-DE" dirty="0" smtClean="0"/>
              <a:t>), EU 28 Mitgliedsstaaten</a:t>
            </a:r>
            <a:endParaRPr lang="de-DE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/>
          </p:nvPr>
        </p:nvGraphicFramePr>
        <p:xfrm>
          <a:off x="466725" y="1700213"/>
          <a:ext cx="8280400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vale Legende 10"/>
          <p:cNvSpPr/>
          <p:nvPr/>
        </p:nvSpPr>
        <p:spPr>
          <a:xfrm>
            <a:off x="7884368" y="1421723"/>
            <a:ext cx="1115616" cy="576064"/>
          </a:xfrm>
          <a:prstGeom prst="wedgeEllipseCallout">
            <a:avLst>
              <a:gd name="adj1" fmla="val -41824"/>
              <a:gd name="adj2" fmla="val 760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Platz 3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578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828001"/>
            <a:ext cx="8280000" cy="769441"/>
          </a:xfrm>
        </p:spPr>
        <p:txBody>
          <a:bodyPr/>
          <a:lstStyle/>
          <a:p>
            <a:r>
              <a:rPr lang="de-DE" dirty="0" smtClean="0"/>
              <a:t>Erwerbstätigkeit von Frauen und Männern</a:t>
            </a:r>
            <a:br>
              <a:rPr lang="de-DE" dirty="0" smtClean="0"/>
            </a:br>
            <a:r>
              <a:rPr lang="de-DE" sz="2000" dirty="0"/>
              <a:t>G</a:t>
            </a:r>
            <a:r>
              <a:rPr lang="de-DE" sz="2000" dirty="0" smtClean="0"/>
              <a:t>estiegene Erwerbsbeteiligung</a:t>
            </a:r>
            <a:endParaRPr lang="de-DE" sz="200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Quelle: Mikrozensus</a:t>
            </a:r>
            <a:r>
              <a:rPr lang="de-DE" dirty="0"/>
              <a:t>, </a:t>
            </a:r>
            <a:r>
              <a:rPr lang="de-DE" dirty="0" smtClean="0"/>
              <a:t>Jahresdurchschnitt, </a:t>
            </a:r>
            <a:r>
              <a:rPr lang="de-DE" dirty="0"/>
              <a:t>Erwerbstätigenquote </a:t>
            </a:r>
            <a:r>
              <a:rPr lang="de-DE" dirty="0" smtClean="0"/>
              <a:t>nach </a:t>
            </a:r>
            <a:r>
              <a:rPr lang="de-DE" dirty="0"/>
              <a:t>Geschlecht und </a:t>
            </a:r>
            <a:r>
              <a:rPr lang="de-DE" dirty="0" smtClean="0"/>
              <a:t>Alter (</a:t>
            </a:r>
            <a:r>
              <a:rPr lang="de-DE" dirty="0" err="1" smtClean="0"/>
              <a:t>Insgesamtquote</a:t>
            </a:r>
            <a:r>
              <a:rPr lang="de-DE" dirty="0" smtClean="0"/>
              <a:t> </a:t>
            </a:r>
            <a:r>
              <a:rPr lang="de-DE" dirty="0"/>
              <a:t>an der Bevölkerung </a:t>
            </a:r>
            <a:r>
              <a:rPr lang="de-DE" dirty="0" smtClean="0"/>
              <a:t>15-64 </a:t>
            </a:r>
            <a:r>
              <a:rPr lang="de-DE" dirty="0"/>
              <a:t>Jahre) </a:t>
            </a:r>
            <a:r>
              <a:rPr lang="de-DE" dirty="0" smtClean="0"/>
              <a:t>, </a:t>
            </a:r>
            <a:r>
              <a:rPr lang="de-DE" dirty="0"/>
              <a:t>Ergebnis des </a:t>
            </a:r>
            <a:r>
              <a:rPr lang="de-DE" dirty="0" smtClean="0"/>
              <a:t>Mikrozensus </a:t>
            </a:r>
            <a:r>
              <a:rPr lang="de-DE" dirty="0"/>
              <a:t>2005 und </a:t>
            </a:r>
            <a:r>
              <a:rPr lang="de-DE" dirty="0" smtClean="0"/>
              <a:t>2013</a:t>
            </a:r>
            <a:endParaRPr lang="de-DE" dirty="0"/>
          </a:p>
        </p:txBody>
      </p:sp>
      <p:graphicFrame>
        <p:nvGraphicFramePr>
          <p:cNvPr id="9" name="Inhaltsplatzhalter 5"/>
          <p:cNvGraphicFramePr>
            <a:graphicFrameLocks noGrp="1"/>
          </p:cNvGraphicFramePr>
          <p:nvPr>
            <p:ph idx="1"/>
            <p:extLst/>
          </p:nvPr>
        </p:nvGraphicFramePr>
        <p:xfrm>
          <a:off x="466725" y="1700213"/>
          <a:ext cx="8280400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/>
          </p:nvPr>
        </p:nvGraphicFramePr>
        <p:xfrm>
          <a:off x="3203848" y="3789040"/>
          <a:ext cx="3168352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55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Männer 2005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Männer 2013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Frauen 2005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Frauen 2013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51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4067944" y="34290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Insgesamt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3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463503"/>
              </p:ext>
            </p:extLst>
          </p:nvPr>
        </p:nvGraphicFramePr>
        <p:xfrm>
          <a:off x="466725" y="1700213"/>
          <a:ext cx="8280400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828001"/>
            <a:ext cx="8280000" cy="769441"/>
          </a:xfrm>
        </p:spPr>
        <p:txBody>
          <a:bodyPr/>
          <a:lstStyle/>
          <a:p>
            <a:r>
              <a:rPr lang="de-DE" dirty="0" smtClean="0"/>
              <a:t>Arbeitsvolumen</a:t>
            </a:r>
            <a:br>
              <a:rPr lang="de-DE" dirty="0" smtClean="0"/>
            </a:br>
            <a:r>
              <a:rPr lang="de-DE" sz="2000" dirty="0" smtClean="0"/>
              <a:t>Anteil von Frauen in Vollzeit, 2013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Quelle: INQA, 2015, Monitor gewünschte und erlebte Arbeitsqualität, Stichprobe: 5.004 sozialversicherungspflichtige Beschäftigte (Wochenarbeitszeit &gt;=10 Std.) in 2013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077793" y="2420888"/>
            <a:ext cx="432682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Frauen mit Familienverpflichtung: 	32%</a:t>
            </a:r>
          </a:p>
          <a:p>
            <a:r>
              <a:rPr lang="de-DE" dirty="0" smtClean="0"/>
              <a:t>Frauen ohne Familienverpflichtung: 	58%</a:t>
            </a:r>
          </a:p>
        </p:txBody>
      </p:sp>
    </p:spTree>
    <p:extLst>
      <p:ext uri="{BB962C8B-B14F-4D97-AF65-F5344CB8AC3E}">
        <p14:creationId xmlns:p14="http://schemas.microsoft.com/office/powerpoint/2010/main" val="160143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Inhaltsplatzhalter 11"/>
          <p:cNvGraphicFramePr>
            <a:graphicFrameLocks noGrp="1"/>
          </p:cNvGraphicFramePr>
          <p:nvPr>
            <p:ph idx="1"/>
            <p:extLst/>
          </p:nvPr>
        </p:nvGraphicFramePr>
        <p:xfrm>
          <a:off x="466725" y="1700213"/>
          <a:ext cx="8280400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828001"/>
            <a:ext cx="8280000" cy="769441"/>
          </a:xfrm>
        </p:spPr>
        <p:txBody>
          <a:bodyPr/>
          <a:lstStyle/>
          <a:p>
            <a:r>
              <a:rPr lang="de-DE" dirty="0" smtClean="0"/>
              <a:t>Frauen in Führungspositionen</a:t>
            </a:r>
            <a:br>
              <a:rPr lang="de-DE" dirty="0" smtClean="0"/>
            </a:br>
            <a:r>
              <a:rPr lang="de-DE" sz="2000" dirty="0" smtClean="0"/>
              <a:t>Anteil der weiblichen Führungspersonen, in Prozent, 2012</a:t>
            </a:r>
            <a:endParaRPr lang="de-DE" sz="2000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2"/>
          </p:nvPr>
        </p:nvSpPr>
        <p:spPr>
          <a:xfrm>
            <a:off x="468313" y="6057312"/>
            <a:ext cx="8280400" cy="180000"/>
          </a:xfrm>
        </p:spPr>
        <p:txBody>
          <a:bodyPr/>
          <a:lstStyle/>
          <a:p>
            <a:r>
              <a:rPr lang="de-DE" sz="1000" dirty="0"/>
              <a:t>Quelle</a:t>
            </a:r>
            <a:r>
              <a:rPr lang="de-DE" sz="1000" dirty="0" smtClean="0"/>
              <a:t>: IAB-Forschungsbericht 14/2013, 27, IAB Betriebspanel 2012, </a:t>
            </a:r>
            <a:r>
              <a:rPr lang="de-DE" sz="1000" dirty="0"/>
              <a:t>Alle Betriebe (N = </a:t>
            </a:r>
            <a:r>
              <a:rPr lang="de-DE" sz="1000" dirty="0" smtClean="0"/>
              <a:t>15.132), Frauenanteile </a:t>
            </a:r>
            <a:r>
              <a:rPr lang="de-DE" sz="1000" dirty="0"/>
              <a:t>auf der ersten und zweiten Führungsebene sowie </a:t>
            </a:r>
            <a:r>
              <a:rPr lang="de-DE" sz="1000" dirty="0" smtClean="0"/>
              <a:t>Frauenanteile an </a:t>
            </a:r>
            <a:r>
              <a:rPr lang="de-DE" sz="1000" dirty="0"/>
              <a:t>allen Beschäftigten </a:t>
            </a:r>
            <a:r>
              <a:rPr lang="de-DE" sz="1000" dirty="0" smtClean="0"/>
              <a:t>nach ausgewählten </a:t>
            </a:r>
            <a:r>
              <a:rPr lang="de-DE" sz="1000" dirty="0"/>
              <a:t>Branchen </a:t>
            </a:r>
            <a:r>
              <a:rPr lang="de-DE" sz="1000" dirty="0" smtClean="0"/>
              <a:t>2012,in Prozent, erste Führungsebene: Geschäftsleitung, Filial- oder Betriebsleitung bzw. Inhaberschaft oder Mitglied des Vorstandes und die darunter liegende zweite Führungsebene</a:t>
            </a:r>
            <a:endParaRPr lang="de-DE" sz="1000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/>
          </p:nvPr>
        </p:nvGraphicFramePr>
        <p:xfrm>
          <a:off x="5542878" y="4509120"/>
          <a:ext cx="3203847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7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130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effectLst/>
                        </a:rPr>
                        <a:t>Führungs-ebene </a:t>
                      </a:r>
                      <a:r>
                        <a:rPr lang="de-DE" sz="1400" u="none" strike="noStrike" dirty="0">
                          <a:effectLst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effectLst/>
                        </a:rPr>
                        <a:t>Führungs-</a:t>
                      </a:r>
                    </a:p>
                    <a:p>
                      <a:pPr algn="ctr" fontAlgn="b"/>
                      <a:r>
                        <a:rPr lang="de-DE" sz="1400" u="none" strike="noStrike" dirty="0" smtClean="0">
                          <a:effectLst/>
                        </a:rPr>
                        <a:t>ebene </a:t>
                      </a:r>
                      <a:r>
                        <a:rPr lang="de-DE" sz="1400" u="none" strike="noStrike" dirty="0">
                          <a:effectLst/>
                        </a:rPr>
                        <a:t>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1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smtClean="0">
                          <a:effectLst/>
                        </a:rPr>
                        <a:t>Frauenanteil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i="0" u="none" strike="noStrike" dirty="0">
                          <a:effectLst/>
                        </a:rPr>
                        <a:t>27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i="0" u="none" strike="noStrike" dirty="0">
                          <a:effectLst/>
                        </a:rPr>
                        <a:t>39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8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Vereinbarkeit </a:t>
            </a:r>
            <a:r>
              <a:rPr lang="de-DE" smtClean="0"/>
              <a:t>von Karriere </a:t>
            </a:r>
            <a:r>
              <a:rPr lang="de-DE" dirty="0" smtClean="0"/>
              <a:t>und Familie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2521721"/>
            <a:ext cx="4033838" cy="2676570"/>
          </a:xfrm>
        </p:spPr>
      </p:pic>
      <p:sp>
        <p:nvSpPr>
          <p:cNvPr id="5" name="Inhaltsplatzhalt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Bildquelle: </a:t>
            </a:r>
            <a:r>
              <a:rPr lang="de-DE" dirty="0" err="1"/>
              <a:t>styf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dirty="0" err="1" smtClean="0"/>
              <a:t>Fotolia</a:t>
            </a:r>
            <a:r>
              <a:rPr lang="de-DE" smtClean="0"/>
              <a:t>, Robert </a:t>
            </a:r>
            <a:r>
              <a:rPr lang="de-DE" dirty="0" err="1"/>
              <a:t>Kneschke</a:t>
            </a:r>
            <a:r>
              <a:rPr lang="de-DE" dirty="0"/>
              <a:t> - </a:t>
            </a:r>
            <a:r>
              <a:rPr lang="de-DE" dirty="0" err="1"/>
              <a:t>Fotolia</a:t>
            </a:r>
            <a:endParaRPr lang="de-DE" dirty="0"/>
          </a:p>
          <a:p>
            <a:endParaRPr lang="de-DE" dirty="0"/>
          </a:p>
        </p:txBody>
      </p:sp>
      <p:pic>
        <p:nvPicPr>
          <p:cNvPr id="7" name="Inhaltsplatzhalt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7" y="2521721"/>
            <a:ext cx="4014003" cy="267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63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69853" y="828001"/>
            <a:ext cx="8276873" cy="769441"/>
          </a:xfrm>
        </p:spPr>
        <p:txBody>
          <a:bodyPr/>
          <a:lstStyle/>
          <a:p>
            <a:r>
              <a:rPr lang="de-DE" dirty="0" smtClean="0"/>
              <a:t>Karriereambitionen</a:t>
            </a:r>
            <a:br>
              <a:rPr lang="de-DE" dirty="0" smtClean="0"/>
            </a:br>
            <a:r>
              <a:rPr lang="de-DE" sz="2000" dirty="0" smtClean="0"/>
              <a:t>Beschäftigten, die ihre beruf. Karriere (sehr) stark verfolgen, in %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468313" y="5949280"/>
            <a:ext cx="8280400" cy="180000"/>
          </a:xfrm>
        </p:spPr>
        <p:txBody>
          <a:bodyPr/>
          <a:lstStyle/>
          <a:p>
            <a:r>
              <a:rPr lang="de-DE" dirty="0"/>
              <a:t>Quelle: BIBB/</a:t>
            </a:r>
            <a:r>
              <a:rPr lang="de-DE" dirty="0" err="1"/>
              <a:t>BAuA</a:t>
            </a:r>
            <a:r>
              <a:rPr lang="de-DE" dirty="0"/>
              <a:t> Erwerbstätigenbefragung 2012, Darstellung Institut der deutschen Wirtschaft Köln, IWD 2015 Nr.10, S.4, Frage: Wie stark verfolgen Sie folgendes Ziel: Beruflich Karriere machen (sehr stark, stark, eher nicht, überhaupt nicht, teils teils)</a:t>
            </a:r>
          </a:p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331640" y="1619508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Beruflich Karriere machen</a:t>
            </a:r>
            <a:endParaRPr lang="de-DE" dirty="0"/>
          </a:p>
        </p:txBody>
      </p:sp>
      <p:graphicFrame>
        <p:nvGraphicFramePr>
          <p:cNvPr id="18" name="Inhaltsplatzhalter 17"/>
          <p:cNvGraphicFramePr>
            <a:graphicFrameLocks noGrp="1"/>
          </p:cNvGraphicFramePr>
          <p:nvPr>
            <p:ph idx="1"/>
            <p:extLst/>
          </p:nvPr>
        </p:nvGraphicFramePr>
        <p:xfrm>
          <a:off x="466725" y="1700213"/>
          <a:ext cx="4033838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2858373" y="256490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36,9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858373" y="44602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47,6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  <p:pic>
        <p:nvPicPr>
          <p:cNvPr id="16" name="Inhaltsplatzhalter 4"/>
          <p:cNvPicPr>
            <a:picLocks noGrp="1" noChangeAspect="1"/>
          </p:cNvPicPr>
          <p:nvPr>
            <p:ph idx="12"/>
          </p:nvPr>
        </p:nvPicPr>
        <p:blipFill>
          <a:blip r:embed="rId4"/>
          <a:stretch>
            <a:fillRect/>
          </a:stretch>
        </p:blipFill>
        <p:spPr>
          <a:xfrm>
            <a:off x="4716463" y="1740145"/>
            <a:ext cx="4033837" cy="423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Inhaltsplatzhalter 12"/>
          <p:cNvGraphicFramePr>
            <a:graphicFrameLocks noGrp="1"/>
          </p:cNvGraphicFramePr>
          <p:nvPr>
            <p:ph idx="1"/>
            <p:extLst/>
          </p:nvPr>
        </p:nvGraphicFramePr>
        <p:xfrm>
          <a:off x="466725" y="1700213"/>
          <a:ext cx="8280400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828001"/>
            <a:ext cx="8280000" cy="769441"/>
          </a:xfrm>
        </p:spPr>
        <p:txBody>
          <a:bodyPr/>
          <a:lstStyle/>
          <a:p>
            <a:r>
              <a:rPr lang="de-DE" dirty="0" smtClean="0"/>
              <a:t>Führungsverantwortung</a:t>
            </a:r>
            <a:br>
              <a:rPr lang="de-DE" dirty="0" smtClean="0"/>
            </a:br>
            <a:r>
              <a:rPr lang="de-DE" sz="2000" dirty="0" smtClean="0"/>
              <a:t>Führungsverantwortung </a:t>
            </a:r>
            <a:r>
              <a:rPr lang="de-DE" sz="2000" dirty="0"/>
              <a:t>nach </a:t>
            </a:r>
            <a:r>
              <a:rPr lang="de-DE" sz="2000" dirty="0" smtClean="0"/>
              <a:t>Altersgruppe, in Prozent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Quelle: BIBB/</a:t>
            </a:r>
            <a:r>
              <a:rPr lang="de-DE" dirty="0" err="1" smtClean="0"/>
              <a:t>BAuA</a:t>
            </a:r>
            <a:r>
              <a:rPr lang="de-DE" dirty="0" smtClean="0"/>
              <a:t> Erwerbstätigenbefragung 2012, Eigene Darstellung, Stichprobe 16.233 (Arbeiter und Angestellte), Anteil der Frauen und Männern mit Mitarbeitern für die sie/er direkte/r Vorgesetzte ist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791544" y="4076779"/>
            <a:ext cx="697627" cy="906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de-DE" sz="4000" dirty="0" smtClean="0"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  <a:sym typeface="Webdings" panose="05030102010509060703" pitchFamily="18" charset="2"/>
              </a:rPr>
              <a:t></a:t>
            </a:r>
            <a:endParaRPr lang="de-DE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814918" y="3365778"/>
            <a:ext cx="697627" cy="906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000" dirty="0" smtClean="0"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  <a:sym typeface="Webdings" panose="05030102010509060703" pitchFamily="18" charset="2"/>
              </a:rPr>
              <a:t></a:t>
            </a:r>
            <a:endParaRPr lang="de-DE" sz="4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Nutzertagung Bonn, 4. November, Vortrag Beschäftigte zwischen Karriereambitionen und Familienorientierung, Andrea Hammermann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9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 IW">
  <a:themeElements>
    <a:clrScheme name="Basis-CD IW-Verbund">
      <a:dk1>
        <a:srgbClr val="000000"/>
      </a:dk1>
      <a:lt1>
        <a:srgbClr val="FFFFFF"/>
      </a:lt1>
      <a:dk2>
        <a:srgbClr val="006AB3"/>
      </a:dk2>
      <a:lt2>
        <a:srgbClr val="646464"/>
      </a:lt2>
      <a:accent1>
        <a:srgbClr val="006AB3"/>
      </a:accent1>
      <a:accent2>
        <a:srgbClr val="A0A0A0"/>
      </a:accent2>
      <a:accent3>
        <a:srgbClr val="FFCC00"/>
      </a:accent3>
      <a:accent4>
        <a:srgbClr val="BED9EC"/>
      </a:accent4>
      <a:accent5>
        <a:srgbClr val="FF0000"/>
      </a:accent5>
      <a:accent6>
        <a:srgbClr val="DCDCDC"/>
      </a:accent6>
      <a:hlink>
        <a:srgbClr val="002060"/>
      </a:hlink>
      <a:folHlink>
        <a:srgbClr val="CC0066"/>
      </a:folHlink>
    </a:clrScheme>
    <a:fontScheme name="IW-Koeln_30_03_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WKoeln_02-2011 1">
        <a:dk1>
          <a:srgbClr val="000000"/>
        </a:dk1>
        <a:lt1>
          <a:srgbClr val="FFFFFF"/>
        </a:lt1>
        <a:dk2>
          <a:srgbClr val="006AB3"/>
        </a:dk2>
        <a:lt2>
          <a:srgbClr val="646464"/>
        </a:lt2>
        <a:accent1>
          <a:srgbClr val="BED9EC"/>
        </a:accent1>
        <a:accent2>
          <a:srgbClr val="DCDCDC"/>
        </a:accent2>
        <a:accent3>
          <a:srgbClr val="FFFFFF"/>
        </a:accent3>
        <a:accent4>
          <a:srgbClr val="000000"/>
        </a:accent4>
        <a:accent5>
          <a:srgbClr val="DBE9F4"/>
        </a:accent5>
        <a:accent6>
          <a:srgbClr val="C7C7C7"/>
        </a:accent6>
        <a:hlink>
          <a:srgbClr val="A0A0A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 IW</Template>
  <TotalTime>0</TotalTime>
  <Words>1109</Words>
  <Application>Microsoft Office PowerPoint</Application>
  <PresentationFormat>Bildschirmpräsentation (4:3)</PresentationFormat>
  <Paragraphs>145</Paragraphs>
  <Slides>18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Arial</vt:lpstr>
      <vt:lpstr>Calibri</vt:lpstr>
      <vt:lpstr>Segoe UI Symbol</vt:lpstr>
      <vt:lpstr>Times New Roman</vt:lpstr>
      <vt:lpstr>Webdings</vt:lpstr>
      <vt:lpstr>Wingdings</vt:lpstr>
      <vt:lpstr>Wingdings 3</vt:lpstr>
      <vt:lpstr>CD IW</vt:lpstr>
      <vt:lpstr>Vereinbarkeit von Karriere und Familie Beschäftigte zwischen Karriereambitionen und Familienorientierung </vt:lpstr>
      <vt:lpstr>Demografischer &amp; gesellschaftlicher Wandel Verzahnung von Beruf- und Privatleben</vt:lpstr>
      <vt:lpstr>Internationaler Vergleich hohe Erwerbsbeteiligung von Frauen in Deutschland, 2014</vt:lpstr>
      <vt:lpstr>Erwerbstätigkeit von Frauen und Männern Gestiegene Erwerbsbeteiligung</vt:lpstr>
      <vt:lpstr>Arbeitsvolumen Anteil von Frauen in Vollzeit, 2013</vt:lpstr>
      <vt:lpstr>Frauen in Führungspositionen Anteil der weiblichen Führungspersonen, in Prozent, 2012</vt:lpstr>
      <vt:lpstr>Vereinbarkeit von Karriere und Familie</vt:lpstr>
      <vt:lpstr>Karriereambitionen Beschäftigten, die ihre beruf. Karriere (sehr) stark verfolgen, in %</vt:lpstr>
      <vt:lpstr>Führungsverantwortung Führungsverantwortung nach Altersgruppe, in Prozent</vt:lpstr>
      <vt:lpstr>Berufsbezogene Lebensziele jeder Zweite will beruflich Karriere machen</vt:lpstr>
      <vt:lpstr>Zielkonflikt insbesondere in der „Rush-Hour“ des Lebens</vt:lpstr>
      <vt:lpstr>Führungsverantwortung Anteil der Beschäftigten nach Geschlecht und Karriereambitionen </vt:lpstr>
      <vt:lpstr>Erwerbstätigkeit von Müttern und Vätern nach Alter des jüngsten Kindes, Angaben in Prozent </vt:lpstr>
      <vt:lpstr>Karriereambition &amp; Führungsverantwortung Zeitliche Arbeitsumfang spielt eine wichtige Rolle</vt:lpstr>
      <vt:lpstr>Anforderungen an Führungskräfte Verfügbarkeit auch außerhalb der Regelarbeitszeit</vt:lpstr>
      <vt:lpstr>Arbeitszufriedenheit Rund 9 von 10 der Beschäftigten mit und ohne Karriereambition sind zufrieden</vt:lpstr>
      <vt:lpstr>Fazit </vt:lpstr>
      <vt:lpstr>Vielen Dank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2023-03-24T10:39:11Z</dcterms:created>
  <dcterms:modified xsi:type="dcterms:W3CDTF">2023-03-24T10:39:38Z</dcterms:modified>
</cp:coreProperties>
</file>