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500" r:id="rId4"/>
    <p:sldId id="502" r:id="rId5"/>
    <p:sldId id="373" r:id="rId6"/>
    <p:sldId id="511" r:id="rId7"/>
    <p:sldId id="512" r:id="rId8"/>
    <p:sldId id="504" r:id="rId9"/>
    <p:sldId id="525" r:id="rId10"/>
    <p:sldId id="526" r:id="rId11"/>
    <p:sldId id="527" r:id="rId12"/>
    <p:sldId id="505" r:id="rId13"/>
    <p:sldId id="374" r:id="rId14"/>
    <p:sldId id="459" r:id="rId15"/>
    <p:sldId id="520" r:id="rId16"/>
    <p:sldId id="529" r:id="rId17"/>
    <p:sldId id="521" r:id="rId18"/>
    <p:sldId id="531" r:id="rId19"/>
    <p:sldId id="517" r:id="rId20"/>
    <p:sldId id="519" r:id="rId21"/>
    <p:sldId id="516" r:id="rId22"/>
    <p:sldId id="522" r:id="rId23"/>
    <p:sldId id="508" r:id="rId24"/>
    <p:sldId id="518" r:id="rId25"/>
    <p:sldId id="524" r:id="rId26"/>
    <p:sldId id="523" r:id="rId27"/>
    <p:sldId id="530" r:id="rId28"/>
    <p:sldId id="528" r:id="rId29"/>
    <p:sldId id="460" r:id="rId30"/>
  </p:sldIdLst>
  <p:sldSz cx="9144000" cy="6858000" type="screen4x3"/>
  <p:notesSz cx="6858000" cy="99472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E5"/>
    <a:srgbClr val="E6FFE5"/>
    <a:srgbClr val="E5F2FF"/>
    <a:srgbClr val="77CAFD"/>
    <a:srgbClr val="FFF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897" autoAdjust="0"/>
  </p:normalViewPr>
  <p:slideViewPr>
    <p:cSldViewPr>
      <p:cViewPr varScale="1">
        <p:scale>
          <a:sx n="70" d="100"/>
          <a:sy n="70" d="100"/>
        </p:scale>
        <p:origin x="11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-2010" y="-96"/>
      </p:cViewPr>
      <p:guideLst>
        <p:guide orient="horz" pos="313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3388" cy="496888"/>
          </a:xfrm>
          <a:prstGeom prst="rect">
            <a:avLst/>
          </a:prstGeom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1DBD57-CCEB-4799-91D5-8B594480DC15}" type="datetimeFigureOut">
              <a:rPr lang="de-DE" altLang="de-DE"/>
              <a:pPr>
                <a:defRPr/>
              </a:pPr>
              <a:t>24.03.2023</a:t>
            </a:fld>
            <a:endParaRPr lang="de-DE" alt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3388" cy="498475"/>
          </a:xfrm>
          <a:prstGeom prst="rect">
            <a:avLst/>
          </a:prstGeom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AE7CB7-14CE-4959-97D1-54C4CD0B5C9B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90915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3388" cy="496888"/>
          </a:xfrm>
          <a:prstGeom prst="rect">
            <a:avLst/>
          </a:prstGeom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F68799-2788-465D-A7B7-EDA3D67665BA}" type="datetimeFigureOut">
              <a:rPr lang="de-DE" altLang="de-DE"/>
              <a:pPr>
                <a:defRPr/>
              </a:pPr>
              <a:t>24.03.2023</a:t>
            </a:fld>
            <a:endParaRPr lang="de-DE" alt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4" tIns="45772" rIns="91544" bIns="45772" rtlCol="0" anchor="ctr"/>
          <a:lstStyle/>
          <a:p>
            <a:pPr lvl="0"/>
            <a:endParaRPr lang="de-DE" noProof="0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544" tIns="45772" rIns="91544" bIns="45772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3388" cy="498475"/>
          </a:xfrm>
          <a:prstGeom prst="rect">
            <a:avLst/>
          </a:prstGeom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8F85E8-D6FB-4776-8472-93EE63B7527A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04482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301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8188" indent="-2794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82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54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26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98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70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42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14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A2F753-8416-42DB-BDF0-245E638B7920}" type="slidenum">
              <a:rPr lang="de-DE" altLang="de-DE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403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4538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617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6550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69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241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813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85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57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3E0473-E94F-48AE-B9E6-1B5C4A76A434}" type="slidenum">
              <a:rPr lang="de-DE" altLang="de-DE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8188" indent="-2794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82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54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26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98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70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42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14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94FFECE-70DA-4E2E-A136-269C3E944A9B}" type="slidenum">
              <a:rPr lang="de-DE" altLang="de-DE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608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8188" indent="-2794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82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54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26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98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70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42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14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9A4AD6-3678-4D4E-9EAD-47C2D1079329}" type="slidenum">
              <a:rPr lang="de-DE" altLang="de-DE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710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8188" indent="-2794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82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54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26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98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70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42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14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A09B57-D66E-41D6-B75B-1278DC31C997}" type="slidenum">
              <a:rPr lang="de-DE" altLang="de-DE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8188" indent="-2794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82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54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2638" indent="-2222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98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70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42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1438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28F41B-088A-44C0-9776-ECD4D6E52660}" type="slidenum">
              <a:rPr lang="de-DE" altLang="de-DE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900113" y="6356350"/>
            <a:ext cx="56880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2F2A3-955B-4C57-BD3E-42C703C92CE6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9072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5686A-BB71-47E7-B757-008FD6B90480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47390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34249-F6F2-4A31-A711-CA3BF5B12A6C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59300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607A3-CD91-4176-9426-F2C4C7B1817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66217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400" u="sng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6191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1C5AB-F78F-4B84-9C31-7DDAC713E243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63519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31DD-13A9-420A-AEBB-EC16B4C77AD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9841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CF02F-A45E-4AA8-B934-EEF01E9BA57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0056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15188-07C9-4BDE-83BA-540A23F6175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33522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5D61C-C03A-4C0F-BFBE-E7FDDEFFD86E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278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20E8A-D7D0-4ED1-98A8-AC03C17205DB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014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D3895-BDCE-4EA0-848A-E9F44AB39B6E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4826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BED99-2A7A-438D-A0D0-D607BC95C4BD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20058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ine Ecke des Rechtecks schneiden 6"/>
          <p:cNvSpPr/>
          <p:nvPr userDrawn="1"/>
        </p:nvSpPr>
        <p:spPr>
          <a:xfrm>
            <a:off x="0" y="6165850"/>
            <a:ext cx="9144000" cy="692150"/>
          </a:xfrm>
          <a:prstGeom prst="snip1Rect">
            <a:avLst/>
          </a:prstGeom>
          <a:solidFill>
            <a:srgbClr val="E5F2FF">
              <a:alpha val="56000"/>
            </a:srgbClr>
          </a:solidFill>
          <a:ln>
            <a:solidFill>
              <a:srgbClr val="E5F2FF">
                <a:alpha val="5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39750" y="6356350"/>
            <a:ext cx="6048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7AF19A-C414-451C-A21E-82217C96338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3" r:id="rId3"/>
    <p:sldLayoutId id="2147484084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  <p:sldLayoutId id="214748409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u="sng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 u="sng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 u="sng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 u="sng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 u="sng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 u="sng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 u="sng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 u="sng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 u="sng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4.emf"/><Relationship Id="rId2" Type="http://schemas.openxmlformats.org/officeDocument/2006/relationships/image" Target="../media/image39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6.emf"/><Relationship Id="rId2" Type="http://schemas.openxmlformats.org/officeDocument/2006/relationships/image" Target="../media/image39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8.png"/><Relationship Id="rId4" Type="http://schemas.openxmlformats.org/officeDocument/2006/relationships/image" Target="../media/image39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emf"/><Relationship Id="rId2" Type="http://schemas.openxmlformats.org/officeDocument/2006/relationships/image" Target="../media/image39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3.emf"/><Relationship Id="rId2" Type="http://schemas.openxmlformats.org/officeDocument/2006/relationships/image" Target="../media/image40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8.png"/><Relationship Id="rId4" Type="http://schemas.openxmlformats.org/officeDocument/2006/relationships/image" Target="../media/image40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40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40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8.emf"/><Relationship Id="rId2" Type="http://schemas.openxmlformats.org/officeDocument/2006/relationships/image" Target="../media/image40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8.png"/><Relationship Id="rId4" Type="http://schemas.openxmlformats.org/officeDocument/2006/relationships/image" Target="../media/image40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1.emf"/><Relationship Id="rId2" Type="http://schemas.openxmlformats.org/officeDocument/2006/relationships/image" Target="../media/image4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8.png"/><Relationship Id="rId4" Type="http://schemas.openxmlformats.org/officeDocument/2006/relationships/image" Target="../media/image41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4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4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4.png"/><Relationship Id="rId2" Type="http://schemas.openxmlformats.org/officeDocument/2006/relationships/image" Target="../media/image39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4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7.emf"/><Relationship Id="rId299" Type="http://schemas.openxmlformats.org/officeDocument/2006/relationships/image" Target="../media/image299.emf"/><Relationship Id="rId21" Type="http://schemas.openxmlformats.org/officeDocument/2006/relationships/image" Target="../media/image21.emf"/><Relationship Id="rId42" Type="http://schemas.openxmlformats.org/officeDocument/2006/relationships/image" Target="../media/image42.emf"/><Relationship Id="rId63" Type="http://schemas.openxmlformats.org/officeDocument/2006/relationships/image" Target="../media/image63.emf"/><Relationship Id="rId84" Type="http://schemas.openxmlformats.org/officeDocument/2006/relationships/image" Target="../media/image84.emf"/><Relationship Id="rId138" Type="http://schemas.openxmlformats.org/officeDocument/2006/relationships/image" Target="../media/image138.emf"/><Relationship Id="rId159" Type="http://schemas.openxmlformats.org/officeDocument/2006/relationships/image" Target="../media/image159.emf"/><Relationship Id="rId324" Type="http://schemas.openxmlformats.org/officeDocument/2006/relationships/image" Target="../media/image324.emf"/><Relationship Id="rId345" Type="http://schemas.openxmlformats.org/officeDocument/2006/relationships/image" Target="../media/image345.emf"/><Relationship Id="rId366" Type="http://schemas.openxmlformats.org/officeDocument/2006/relationships/image" Target="../media/image366.emf"/><Relationship Id="rId387" Type="http://schemas.openxmlformats.org/officeDocument/2006/relationships/image" Target="../media/image387.emf"/><Relationship Id="rId170" Type="http://schemas.openxmlformats.org/officeDocument/2006/relationships/image" Target="../media/image170.emf"/><Relationship Id="rId191" Type="http://schemas.openxmlformats.org/officeDocument/2006/relationships/image" Target="../media/image191.emf"/><Relationship Id="rId205" Type="http://schemas.openxmlformats.org/officeDocument/2006/relationships/image" Target="../media/image205.emf"/><Relationship Id="rId226" Type="http://schemas.openxmlformats.org/officeDocument/2006/relationships/image" Target="../media/image226.emf"/><Relationship Id="rId247" Type="http://schemas.openxmlformats.org/officeDocument/2006/relationships/image" Target="../media/image247.emf"/><Relationship Id="rId107" Type="http://schemas.openxmlformats.org/officeDocument/2006/relationships/image" Target="../media/image107.emf"/><Relationship Id="rId268" Type="http://schemas.openxmlformats.org/officeDocument/2006/relationships/image" Target="../media/image268.emf"/><Relationship Id="rId289" Type="http://schemas.openxmlformats.org/officeDocument/2006/relationships/image" Target="../media/image289.emf"/><Relationship Id="rId11" Type="http://schemas.openxmlformats.org/officeDocument/2006/relationships/image" Target="../media/image11.emf"/><Relationship Id="rId32" Type="http://schemas.openxmlformats.org/officeDocument/2006/relationships/image" Target="../media/image32.emf"/><Relationship Id="rId53" Type="http://schemas.openxmlformats.org/officeDocument/2006/relationships/image" Target="../media/image53.emf"/><Relationship Id="rId74" Type="http://schemas.openxmlformats.org/officeDocument/2006/relationships/image" Target="../media/image74.emf"/><Relationship Id="rId128" Type="http://schemas.openxmlformats.org/officeDocument/2006/relationships/image" Target="../media/image128.emf"/><Relationship Id="rId149" Type="http://schemas.openxmlformats.org/officeDocument/2006/relationships/image" Target="../media/image149.emf"/><Relationship Id="rId314" Type="http://schemas.openxmlformats.org/officeDocument/2006/relationships/image" Target="../media/image314.emf"/><Relationship Id="rId335" Type="http://schemas.openxmlformats.org/officeDocument/2006/relationships/image" Target="../media/image335.emf"/><Relationship Id="rId356" Type="http://schemas.openxmlformats.org/officeDocument/2006/relationships/image" Target="../media/image356.emf"/><Relationship Id="rId377" Type="http://schemas.openxmlformats.org/officeDocument/2006/relationships/image" Target="../media/image377.emf"/><Relationship Id="rId5" Type="http://schemas.openxmlformats.org/officeDocument/2006/relationships/image" Target="../media/image5.emf"/><Relationship Id="rId95" Type="http://schemas.openxmlformats.org/officeDocument/2006/relationships/image" Target="../media/image95.emf"/><Relationship Id="rId160" Type="http://schemas.openxmlformats.org/officeDocument/2006/relationships/image" Target="../media/image160.emf"/><Relationship Id="rId181" Type="http://schemas.openxmlformats.org/officeDocument/2006/relationships/image" Target="../media/image181.emf"/><Relationship Id="rId216" Type="http://schemas.openxmlformats.org/officeDocument/2006/relationships/image" Target="../media/image216.emf"/><Relationship Id="rId237" Type="http://schemas.openxmlformats.org/officeDocument/2006/relationships/image" Target="../media/image237.emf"/><Relationship Id="rId258" Type="http://schemas.openxmlformats.org/officeDocument/2006/relationships/image" Target="../media/image258.emf"/><Relationship Id="rId279" Type="http://schemas.openxmlformats.org/officeDocument/2006/relationships/image" Target="../media/image279.emf"/><Relationship Id="rId22" Type="http://schemas.openxmlformats.org/officeDocument/2006/relationships/image" Target="../media/image22.emf"/><Relationship Id="rId43" Type="http://schemas.openxmlformats.org/officeDocument/2006/relationships/image" Target="../media/image43.emf"/><Relationship Id="rId64" Type="http://schemas.openxmlformats.org/officeDocument/2006/relationships/image" Target="../media/image64.emf"/><Relationship Id="rId118" Type="http://schemas.openxmlformats.org/officeDocument/2006/relationships/image" Target="../media/image118.emf"/><Relationship Id="rId139" Type="http://schemas.openxmlformats.org/officeDocument/2006/relationships/image" Target="../media/image139.emf"/><Relationship Id="rId290" Type="http://schemas.openxmlformats.org/officeDocument/2006/relationships/image" Target="../media/image290.emf"/><Relationship Id="rId304" Type="http://schemas.openxmlformats.org/officeDocument/2006/relationships/image" Target="../media/image304.emf"/><Relationship Id="rId325" Type="http://schemas.openxmlformats.org/officeDocument/2006/relationships/image" Target="../media/image325.emf"/><Relationship Id="rId346" Type="http://schemas.openxmlformats.org/officeDocument/2006/relationships/image" Target="../media/image346.emf"/><Relationship Id="rId367" Type="http://schemas.openxmlformats.org/officeDocument/2006/relationships/image" Target="../media/image367.emf"/><Relationship Id="rId388" Type="http://schemas.openxmlformats.org/officeDocument/2006/relationships/image" Target="../media/image388.emf"/><Relationship Id="rId85" Type="http://schemas.openxmlformats.org/officeDocument/2006/relationships/image" Target="../media/image85.emf"/><Relationship Id="rId150" Type="http://schemas.openxmlformats.org/officeDocument/2006/relationships/image" Target="../media/image150.emf"/><Relationship Id="rId171" Type="http://schemas.openxmlformats.org/officeDocument/2006/relationships/image" Target="../media/image171.emf"/><Relationship Id="rId192" Type="http://schemas.openxmlformats.org/officeDocument/2006/relationships/image" Target="../media/image192.emf"/><Relationship Id="rId206" Type="http://schemas.openxmlformats.org/officeDocument/2006/relationships/image" Target="../media/image206.emf"/><Relationship Id="rId227" Type="http://schemas.openxmlformats.org/officeDocument/2006/relationships/image" Target="../media/image227.emf"/><Relationship Id="rId248" Type="http://schemas.openxmlformats.org/officeDocument/2006/relationships/image" Target="../media/image248.emf"/><Relationship Id="rId269" Type="http://schemas.openxmlformats.org/officeDocument/2006/relationships/image" Target="../media/image269.emf"/><Relationship Id="rId12" Type="http://schemas.openxmlformats.org/officeDocument/2006/relationships/image" Target="../media/image12.emf"/><Relationship Id="rId33" Type="http://schemas.openxmlformats.org/officeDocument/2006/relationships/image" Target="../media/image33.emf"/><Relationship Id="rId108" Type="http://schemas.openxmlformats.org/officeDocument/2006/relationships/image" Target="../media/image108.emf"/><Relationship Id="rId129" Type="http://schemas.openxmlformats.org/officeDocument/2006/relationships/image" Target="../media/image129.emf"/><Relationship Id="rId280" Type="http://schemas.openxmlformats.org/officeDocument/2006/relationships/image" Target="../media/image280.emf"/><Relationship Id="rId315" Type="http://schemas.openxmlformats.org/officeDocument/2006/relationships/image" Target="../media/image315.emf"/><Relationship Id="rId336" Type="http://schemas.openxmlformats.org/officeDocument/2006/relationships/image" Target="../media/image336.emf"/><Relationship Id="rId357" Type="http://schemas.openxmlformats.org/officeDocument/2006/relationships/image" Target="../media/image357.emf"/><Relationship Id="rId54" Type="http://schemas.openxmlformats.org/officeDocument/2006/relationships/image" Target="../media/image54.emf"/><Relationship Id="rId75" Type="http://schemas.openxmlformats.org/officeDocument/2006/relationships/image" Target="../media/image75.emf"/><Relationship Id="rId96" Type="http://schemas.openxmlformats.org/officeDocument/2006/relationships/image" Target="../media/image96.emf"/><Relationship Id="rId140" Type="http://schemas.openxmlformats.org/officeDocument/2006/relationships/image" Target="../media/image140.emf"/><Relationship Id="rId161" Type="http://schemas.openxmlformats.org/officeDocument/2006/relationships/image" Target="../media/image161.emf"/><Relationship Id="rId182" Type="http://schemas.openxmlformats.org/officeDocument/2006/relationships/image" Target="../media/image182.emf"/><Relationship Id="rId217" Type="http://schemas.openxmlformats.org/officeDocument/2006/relationships/image" Target="../media/image217.emf"/><Relationship Id="rId378" Type="http://schemas.openxmlformats.org/officeDocument/2006/relationships/image" Target="../media/image378.emf"/><Relationship Id="rId6" Type="http://schemas.openxmlformats.org/officeDocument/2006/relationships/image" Target="../media/image6.emf"/><Relationship Id="rId238" Type="http://schemas.openxmlformats.org/officeDocument/2006/relationships/image" Target="../media/image238.emf"/><Relationship Id="rId259" Type="http://schemas.openxmlformats.org/officeDocument/2006/relationships/image" Target="../media/image259.emf"/><Relationship Id="rId23" Type="http://schemas.openxmlformats.org/officeDocument/2006/relationships/image" Target="../media/image23.emf"/><Relationship Id="rId119" Type="http://schemas.openxmlformats.org/officeDocument/2006/relationships/image" Target="../media/image119.emf"/><Relationship Id="rId270" Type="http://schemas.openxmlformats.org/officeDocument/2006/relationships/image" Target="../media/image270.emf"/><Relationship Id="rId291" Type="http://schemas.openxmlformats.org/officeDocument/2006/relationships/image" Target="../media/image291.emf"/><Relationship Id="rId305" Type="http://schemas.openxmlformats.org/officeDocument/2006/relationships/image" Target="../media/image305.emf"/><Relationship Id="rId326" Type="http://schemas.openxmlformats.org/officeDocument/2006/relationships/image" Target="../media/image326.emf"/><Relationship Id="rId347" Type="http://schemas.openxmlformats.org/officeDocument/2006/relationships/image" Target="../media/image347.emf"/><Relationship Id="rId44" Type="http://schemas.openxmlformats.org/officeDocument/2006/relationships/image" Target="../media/image44.emf"/><Relationship Id="rId65" Type="http://schemas.openxmlformats.org/officeDocument/2006/relationships/image" Target="../media/image65.emf"/><Relationship Id="rId86" Type="http://schemas.openxmlformats.org/officeDocument/2006/relationships/image" Target="../media/image86.emf"/><Relationship Id="rId130" Type="http://schemas.openxmlformats.org/officeDocument/2006/relationships/image" Target="../media/image130.emf"/><Relationship Id="rId151" Type="http://schemas.openxmlformats.org/officeDocument/2006/relationships/image" Target="../media/image151.emf"/><Relationship Id="rId368" Type="http://schemas.openxmlformats.org/officeDocument/2006/relationships/image" Target="../media/image368.emf"/><Relationship Id="rId389" Type="http://schemas.openxmlformats.org/officeDocument/2006/relationships/image" Target="../media/image389.emf"/><Relationship Id="rId172" Type="http://schemas.openxmlformats.org/officeDocument/2006/relationships/image" Target="../media/image172.emf"/><Relationship Id="rId193" Type="http://schemas.openxmlformats.org/officeDocument/2006/relationships/image" Target="../media/image193.emf"/><Relationship Id="rId207" Type="http://schemas.openxmlformats.org/officeDocument/2006/relationships/image" Target="../media/image207.emf"/><Relationship Id="rId228" Type="http://schemas.openxmlformats.org/officeDocument/2006/relationships/image" Target="../media/image228.emf"/><Relationship Id="rId249" Type="http://schemas.openxmlformats.org/officeDocument/2006/relationships/image" Target="../media/image249.emf"/><Relationship Id="rId13" Type="http://schemas.openxmlformats.org/officeDocument/2006/relationships/image" Target="../media/image13.emf"/><Relationship Id="rId109" Type="http://schemas.openxmlformats.org/officeDocument/2006/relationships/image" Target="../media/image109.emf"/><Relationship Id="rId260" Type="http://schemas.openxmlformats.org/officeDocument/2006/relationships/image" Target="../media/image260.emf"/><Relationship Id="rId281" Type="http://schemas.openxmlformats.org/officeDocument/2006/relationships/image" Target="../media/image281.emf"/><Relationship Id="rId316" Type="http://schemas.openxmlformats.org/officeDocument/2006/relationships/image" Target="../media/image316.emf"/><Relationship Id="rId337" Type="http://schemas.openxmlformats.org/officeDocument/2006/relationships/image" Target="../media/image337.emf"/><Relationship Id="rId34" Type="http://schemas.openxmlformats.org/officeDocument/2006/relationships/image" Target="../media/image34.emf"/><Relationship Id="rId55" Type="http://schemas.openxmlformats.org/officeDocument/2006/relationships/image" Target="../media/image55.emf"/><Relationship Id="rId76" Type="http://schemas.openxmlformats.org/officeDocument/2006/relationships/image" Target="../media/image76.emf"/><Relationship Id="rId97" Type="http://schemas.openxmlformats.org/officeDocument/2006/relationships/image" Target="../media/image97.emf"/><Relationship Id="rId120" Type="http://schemas.openxmlformats.org/officeDocument/2006/relationships/image" Target="../media/image120.emf"/><Relationship Id="rId141" Type="http://schemas.openxmlformats.org/officeDocument/2006/relationships/image" Target="../media/image141.emf"/><Relationship Id="rId358" Type="http://schemas.openxmlformats.org/officeDocument/2006/relationships/image" Target="../media/image358.emf"/><Relationship Id="rId379" Type="http://schemas.openxmlformats.org/officeDocument/2006/relationships/image" Target="../media/image379.emf"/><Relationship Id="rId7" Type="http://schemas.openxmlformats.org/officeDocument/2006/relationships/image" Target="../media/image7.emf"/><Relationship Id="rId162" Type="http://schemas.openxmlformats.org/officeDocument/2006/relationships/image" Target="../media/image162.emf"/><Relationship Id="rId183" Type="http://schemas.openxmlformats.org/officeDocument/2006/relationships/image" Target="../media/image183.emf"/><Relationship Id="rId218" Type="http://schemas.openxmlformats.org/officeDocument/2006/relationships/image" Target="../media/image218.emf"/><Relationship Id="rId239" Type="http://schemas.openxmlformats.org/officeDocument/2006/relationships/image" Target="../media/image239.emf"/><Relationship Id="rId250" Type="http://schemas.openxmlformats.org/officeDocument/2006/relationships/image" Target="../media/image250.emf"/><Relationship Id="rId271" Type="http://schemas.openxmlformats.org/officeDocument/2006/relationships/image" Target="../media/image271.emf"/><Relationship Id="rId292" Type="http://schemas.openxmlformats.org/officeDocument/2006/relationships/image" Target="../media/image292.emf"/><Relationship Id="rId306" Type="http://schemas.openxmlformats.org/officeDocument/2006/relationships/image" Target="../media/image306.emf"/><Relationship Id="rId24" Type="http://schemas.openxmlformats.org/officeDocument/2006/relationships/image" Target="../media/image24.emf"/><Relationship Id="rId45" Type="http://schemas.openxmlformats.org/officeDocument/2006/relationships/image" Target="../media/image45.emf"/><Relationship Id="rId66" Type="http://schemas.openxmlformats.org/officeDocument/2006/relationships/image" Target="../media/image66.emf"/><Relationship Id="rId87" Type="http://schemas.openxmlformats.org/officeDocument/2006/relationships/image" Target="../media/image87.emf"/><Relationship Id="rId110" Type="http://schemas.openxmlformats.org/officeDocument/2006/relationships/image" Target="../media/image110.emf"/><Relationship Id="rId131" Type="http://schemas.openxmlformats.org/officeDocument/2006/relationships/image" Target="../media/image131.emf"/><Relationship Id="rId327" Type="http://schemas.openxmlformats.org/officeDocument/2006/relationships/image" Target="../media/image327.emf"/><Relationship Id="rId348" Type="http://schemas.openxmlformats.org/officeDocument/2006/relationships/image" Target="../media/image348.emf"/><Relationship Id="rId369" Type="http://schemas.openxmlformats.org/officeDocument/2006/relationships/image" Target="../media/image369.emf"/><Relationship Id="rId152" Type="http://schemas.openxmlformats.org/officeDocument/2006/relationships/image" Target="../media/image152.emf"/><Relationship Id="rId173" Type="http://schemas.openxmlformats.org/officeDocument/2006/relationships/image" Target="../media/image173.emf"/><Relationship Id="rId194" Type="http://schemas.openxmlformats.org/officeDocument/2006/relationships/image" Target="../media/image194.emf"/><Relationship Id="rId208" Type="http://schemas.openxmlformats.org/officeDocument/2006/relationships/image" Target="../media/image208.emf"/><Relationship Id="rId229" Type="http://schemas.openxmlformats.org/officeDocument/2006/relationships/image" Target="../media/image229.emf"/><Relationship Id="rId380" Type="http://schemas.openxmlformats.org/officeDocument/2006/relationships/image" Target="../media/image380.emf"/><Relationship Id="rId240" Type="http://schemas.openxmlformats.org/officeDocument/2006/relationships/image" Target="../media/image240.emf"/><Relationship Id="rId261" Type="http://schemas.openxmlformats.org/officeDocument/2006/relationships/image" Target="../media/image261.emf"/><Relationship Id="rId14" Type="http://schemas.openxmlformats.org/officeDocument/2006/relationships/image" Target="../media/image14.emf"/><Relationship Id="rId35" Type="http://schemas.openxmlformats.org/officeDocument/2006/relationships/image" Target="../media/image35.emf"/><Relationship Id="rId56" Type="http://schemas.openxmlformats.org/officeDocument/2006/relationships/image" Target="../media/image56.emf"/><Relationship Id="rId77" Type="http://schemas.openxmlformats.org/officeDocument/2006/relationships/image" Target="../media/image77.emf"/><Relationship Id="rId100" Type="http://schemas.openxmlformats.org/officeDocument/2006/relationships/image" Target="../media/image100.emf"/><Relationship Id="rId282" Type="http://schemas.openxmlformats.org/officeDocument/2006/relationships/image" Target="../media/image282.emf"/><Relationship Id="rId317" Type="http://schemas.openxmlformats.org/officeDocument/2006/relationships/image" Target="../media/image317.emf"/><Relationship Id="rId338" Type="http://schemas.openxmlformats.org/officeDocument/2006/relationships/image" Target="../media/image338.emf"/><Relationship Id="rId359" Type="http://schemas.openxmlformats.org/officeDocument/2006/relationships/image" Target="../media/image359.emf"/><Relationship Id="rId8" Type="http://schemas.openxmlformats.org/officeDocument/2006/relationships/image" Target="../media/image8.emf"/><Relationship Id="rId98" Type="http://schemas.openxmlformats.org/officeDocument/2006/relationships/image" Target="../media/image98.emf"/><Relationship Id="rId121" Type="http://schemas.openxmlformats.org/officeDocument/2006/relationships/image" Target="../media/image121.emf"/><Relationship Id="rId142" Type="http://schemas.openxmlformats.org/officeDocument/2006/relationships/image" Target="../media/image142.emf"/><Relationship Id="rId163" Type="http://schemas.openxmlformats.org/officeDocument/2006/relationships/image" Target="../media/image163.emf"/><Relationship Id="rId184" Type="http://schemas.openxmlformats.org/officeDocument/2006/relationships/image" Target="../media/image184.emf"/><Relationship Id="rId219" Type="http://schemas.openxmlformats.org/officeDocument/2006/relationships/image" Target="../media/image219.emf"/><Relationship Id="rId370" Type="http://schemas.openxmlformats.org/officeDocument/2006/relationships/image" Target="../media/image370.emf"/><Relationship Id="rId230" Type="http://schemas.openxmlformats.org/officeDocument/2006/relationships/image" Target="../media/image230.emf"/><Relationship Id="rId251" Type="http://schemas.openxmlformats.org/officeDocument/2006/relationships/image" Target="../media/image251.emf"/><Relationship Id="rId25" Type="http://schemas.openxmlformats.org/officeDocument/2006/relationships/image" Target="../media/image25.emf"/><Relationship Id="rId46" Type="http://schemas.openxmlformats.org/officeDocument/2006/relationships/image" Target="../media/image46.emf"/><Relationship Id="rId67" Type="http://schemas.openxmlformats.org/officeDocument/2006/relationships/image" Target="../media/image67.emf"/><Relationship Id="rId272" Type="http://schemas.openxmlformats.org/officeDocument/2006/relationships/image" Target="../media/image272.emf"/><Relationship Id="rId293" Type="http://schemas.openxmlformats.org/officeDocument/2006/relationships/image" Target="../media/image293.emf"/><Relationship Id="rId307" Type="http://schemas.openxmlformats.org/officeDocument/2006/relationships/image" Target="../media/image307.emf"/><Relationship Id="rId328" Type="http://schemas.openxmlformats.org/officeDocument/2006/relationships/image" Target="../media/image328.emf"/><Relationship Id="rId349" Type="http://schemas.openxmlformats.org/officeDocument/2006/relationships/image" Target="../media/image349.emf"/><Relationship Id="rId88" Type="http://schemas.openxmlformats.org/officeDocument/2006/relationships/image" Target="../media/image88.emf"/><Relationship Id="rId111" Type="http://schemas.openxmlformats.org/officeDocument/2006/relationships/image" Target="../media/image111.emf"/><Relationship Id="rId132" Type="http://schemas.openxmlformats.org/officeDocument/2006/relationships/image" Target="../media/image132.emf"/><Relationship Id="rId153" Type="http://schemas.openxmlformats.org/officeDocument/2006/relationships/image" Target="../media/image153.emf"/><Relationship Id="rId174" Type="http://schemas.openxmlformats.org/officeDocument/2006/relationships/image" Target="../media/image174.emf"/><Relationship Id="rId195" Type="http://schemas.openxmlformats.org/officeDocument/2006/relationships/image" Target="../media/image195.emf"/><Relationship Id="rId209" Type="http://schemas.openxmlformats.org/officeDocument/2006/relationships/image" Target="../media/image209.emf"/><Relationship Id="rId360" Type="http://schemas.openxmlformats.org/officeDocument/2006/relationships/image" Target="../media/image360.emf"/><Relationship Id="rId381" Type="http://schemas.openxmlformats.org/officeDocument/2006/relationships/image" Target="../media/image381.emf"/><Relationship Id="rId220" Type="http://schemas.openxmlformats.org/officeDocument/2006/relationships/image" Target="../media/image220.emf"/><Relationship Id="rId241" Type="http://schemas.openxmlformats.org/officeDocument/2006/relationships/image" Target="../media/image241.emf"/><Relationship Id="rId15" Type="http://schemas.openxmlformats.org/officeDocument/2006/relationships/image" Target="../media/image15.emf"/><Relationship Id="rId36" Type="http://schemas.openxmlformats.org/officeDocument/2006/relationships/image" Target="../media/image36.emf"/><Relationship Id="rId57" Type="http://schemas.openxmlformats.org/officeDocument/2006/relationships/image" Target="../media/image57.emf"/><Relationship Id="rId262" Type="http://schemas.openxmlformats.org/officeDocument/2006/relationships/image" Target="../media/image262.emf"/><Relationship Id="rId283" Type="http://schemas.openxmlformats.org/officeDocument/2006/relationships/image" Target="../media/image283.emf"/><Relationship Id="rId318" Type="http://schemas.openxmlformats.org/officeDocument/2006/relationships/image" Target="../media/image318.emf"/><Relationship Id="rId339" Type="http://schemas.openxmlformats.org/officeDocument/2006/relationships/image" Target="../media/image339.emf"/><Relationship Id="rId78" Type="http://schemas.openxmlformats.org/officeDocument/2006/relationships/image" Target="../media/image78.emf"/><Relationship Id="rId99" Type="http://schemas.openxmlformats.org/officeDocument/2006/relationships/image" Target="../media/image99.emf"/><Relationship Id="rId101" Type="http://schemas.openxmlformats.org/officeDocument/2006/relationships/image" Target="../media/image101.emf"/><Relationship Id="rId122" Type="http://schemas.openxmlformats.org/officeDocument/2006/relationships/image" Target="../media/image122.emf"/><Relationship Id="rId143" Type="http://schemas.openxmlformats.org/officeDocument/2006/relationships/image" Target="../media/image143.emf"/><Relationship Id="rId164" Type="http://schemas.openxmlformats.org/officeDocument/2006/relationships/image" Target="../media/image164.emf"/><Relationship Id="rId185" Type="http://schemas.openxmlformats.org/officeDocument/2006/relationships/image" Target="../media/image185.emf"/><Relationship Id="rId350" Type="http://schemas.openxmlformats.org/officeDocument/2006/relationships/image" Target="../media/image350.emf"/><Relationship Id="rId371" Type="http://schemas.openxmlformats.org/officeDocument/2006/relationships/image" Target="../media/image371.emf"/><Relationship Id="rId9" Type="http://schemas.openxmlformats.org/officeDocument/2006/relationships/image" Target="../media/image9.emf"/><Relationship Id="rId210" Type="http://schemas.openxmlformats.org/officeDocument/2006/relationships/image" Target="../media/image210.emf"/><Relationship Id="rId26" Type="http://schemas.openxmlformats.org/officeDocument/2006/relationships/image" Target="../media/image26.emf"/><Relationship Id="rId231" Type="http://schemas.openxmlformats.org/officeDocument/2006/relationships/image" Target="../media/image231.emf"/><Relationship Id="rId252" Type="http://schemas.openxmlformats.org/officeDocument/2006/relationships/image" Target="../media/image252.emf"/><Relationship Id="rId273" Type="http://schemas.openxmlformats.org/officeDocument/2006/relationships/image" Target="../media/image273.emf"/><Relationship Id="rId294" Type="http://schemas.openxmlformats.org/officeDocument/2006/relationships/image" Target="../media/image294.emf"/><Relationship Id="rId308" Type="http://schemas.openxmlformats.org/officeDocument/2006/relationships/image" Target="../media/image308.emf"/><Relationship Id="rId329" Type="http://schemas.openxmlformats.org/officeDocument/2006/relationships/image" Target="../media/image329.emf"/><Relationship Id="rId47" Type="http://schemas.openxmlformats.org/officeDocument/2006/relationships/image" Target="../media/image47.emf"/><Relationship Id="rId68" Type="http://schemas.openxmlformats.org/officeDocument/2006/relationships/image" Target="../media/image68.emf"/><Relationship Id="rId89" Type="http://schemas.openxmlformats.org/officeDocument/2006/relationships/image" Target="../media/image89.emf"/><Relationship Id="rId112" Type="http://schemas.openxmlformats.org/officeDocument/2006/relationships/image" Target="../media/image112.emf"/><Relationship Id="rId133" Type="http://schemas.openxmlformats.org/officeDocument/2006/relationships/image" Target="../media/image133.emf"/><Relationship Id="rId154" Type="http://schemas.openxmlformats.org/officeDocument/2006/relationships/image" Target="../media/image154.emf"/><Relationship Id="rId175" Type="http://schemas.openxmlformats.org/officeDocument/2006/relationships/image" Target="../media/image175.emf"/><Relationship Id="rId340" Type="http://schemas.openxmlformats.org/officeDocument/2006/relationships/image" Target="../media/image340.emf"/><Relationship Id="rId361" Type="http://schemas.openxmlformats.org/officeDocument/2006/relationships/image" Target="../media/image361.emf"/><Relationship Id="rId196" Type="http://schemas.openxmlformats.org/officeDocument/2006/relationships/image" Target="../media/image196.emf"/><Relationship Id="rId200" Type="http://schemas.openxmlformats.org/officeDocument/2006/relationships/image" Target="../media/image200.emf"/><Relationship Id="rId382" Type="http://schemas.openxmlformats.org/officeDocument/2006/relationships/image" Target="../media/image382.emf"/><Relationship Id="rId16" Type="http://schemas.openxmlformats.org/officeDocument/2006/relationships/image" Target="../media/image16.emf"/><Relationship Id="rId221" Type="http://schemas.openxmlformats.org/officeDocument/2006/relationships/image" Target="../media/image221.emf"/><Relationship Id="rId242" Type="http://schemas.openxmlformats.org/officeDocument/2006/relationships/image" Target="../media/image242.emf"/><Relationship Id="rId263" Type="http://schemas.openxmlformats.org/officeDocument/2006/relationships/image" Target="../media/image263.emf"/><Relationship Id="rId284" Type="http://schemas.openxmlformats.org/officeDocument/2006/relationships/image" Target="../media/image284.emf"/><Relationship Id="rId319" Type="http://schemas.openxmlformats.org/officeDocument/2006/relationships/image" Target="../media/image319.emf"/><Relationship Id="rId37" Type="http://schemas.openxmlformats.org/officeDocument/2006/relationships/image" Target="../media/image37.emf"/><Relationship Id="rId58" Type="http://schemas.openxmlformats.org/officeDocument/2006/relationships/image" Target="../media/image58.emf"/><Relationship Id="rId79" Type="http://schemas.openxmlformats.org/officeDocument/2006/relationships/image" Target="../media/image79.emf"/><Relationship Id="rId102" Type="http://schemas.openxmlformats.org/officeDocument/2006/relationships/image" Target="../media/image102.emf"/><Relationship Id="rId123" Type="http://schemas.openxmlformats.org/officeDocument/2006/relationships/image" Target="../media/image123.emf"/><Relationship Id="rId144" Type="http://schemas.openxmlformats.org/officeDocument/2006/relationships/image" Target="../media/image144.emf"/><Relationship Id="rId330" Type="http://schemas.openxmlformats.org/officeDocument/2006/relationships/image" Target="../media/image330.emf"/><Relationship Id="rId90" Type="http://schemas.openxmlformats.org/officeDocument/2006/relationships/image" Target="../media/image90.emf"/><Relationship Id="rId165" Type="http://schemas.openxmlformats.org/officeDocument/2006/relationships/image" Target="../media/image165.emf"/><Relationship Id="rId186" Type="http://schemas.openxmlformats.org/officeDocument/2006/relationships/image" Target="../media/image186.emf"/><Relationship Id="rId351" Type="http://schemas.openxmlformats.org/officeDocument/2006/relationships/image" Target="../media/image351.emf"/><Relationship Id="rId372" Type="http://schemas.openxmlformats.org/officeDocument/2006/relationships/image" Target="../media/image372.emf"/><Relationship Id="rId211" Type="http://schemas.openxmlformats.org/officeDocument/2006/relationships/image" Target="../media/image211.emf"/><Relationship Id="rId232" Type="http://schemas.openxmlformats.org/officeDocument/2006/relationships/image" Target="../media/image232.emf"/><Relationship Id="rId253" Type="http://schemas.openxmlformats.org/officeDocument/2006/relationships/image" Target="../media/image253.emf"/><Relationship Id="rId274" Type="http://schemas.openxmlformats.org/officeDocument/2006/relationships/image" Target="../media/image274.emf"/><Relationship Id="rId295" Type="http://schemas.openxmlformats.org/officeDocument/2006/relationships/image" Target="../media/image295.emf"/><Relationship Id="rId309" Type="http://schemas.openxmlformats.org/officeDocument/2006/relationships/image" Target="../media/image309.emf"/><Relationship Id="rId27" Type="http://schemas.openxmlformats.org/officeDocument/2006/relationships/image" Target="../media/image27.emf"/><Relationship Id="rId48" Type="http://schemas.openxmlformats.org/officeDocument/2006/relationships/image" Target="../media/image48.emf"/><Relationship Id="rId69" Type="http://schemas.openxmlformats.org/officeDocument/2006/relationships/image" Target="../media/image69.emf"/><Relationship Id="rId113" Type="http://schemas.openxmlformats.org/officeDocument/2006/relationships/image" Target="../media/image113.emf"/><Relationship Id="rId134" Type="http://schemas.openxmlformats.org/officeDocument/2006/relationships/image" Target="../media/image134.emf"/><Relationship Id="rId320" Type="http://schemas.openxmlformats.org/officeDocument/2006/relationships/image" Target="../media/image320.emf"/><Relationship Id="rId80" Type="http://schemas.openxmlformats.org/officeDocument/2006/relationships/image" Target="../media/image80.emf"/><Relationship Id="rId155" Type="http://schemas.openxmlformats.org/officeDocument/2006/relationships/image" Target="../media/image155.emf"/><Relationship Id="rId176" Type="http://schemas.openxmlformats.org/officeDocument/2006/relationships/image" Target="../media/image176.emf"/><Relationship Id="rId197" Type="http://schemas.openxmlformats.org/officeDocument/2006/relationships/image" Target="../media/image197.emf"/><Relationship Id="rId341" Type="http://schemas.openxmlformats.org/officeDocument/2006/relationships/image" Target="../media/image341.emf"/><Relationship Id="rId362" Type="http://schemas.openxmlformats.org/officeDocument/2006/relationships/image" Target="../media/image362.emf"/><Relationship Id="rId383" Type="http://schemas.openxmlformats.org/officeDocument/2006/relationships/image" Target="../media/image383.emf"/><Relationship Id="rId201" Type="http://schemas.openxmlformats.org/officeDocument/2006/relationships/image" Target="../media/image201.emf"/><Relationship Id="rId222" Type="http://schemas.openxmlformats.org/officeDocument/2006/relationships/image" Target="../media/image222.emf"/><Relationship Id="rId243" Type="http://schemas.openxmlformats.org/officeDocument/2006/relationships/image" Target="../media/image243.emf"/><Relationship Id="rId264" Type="http://schemas.openxmlformats.org/officeDocument/2006/relationships/image" Target="../media/image264.emf"/><Relationship Id="rId285" Type="http://schemas.openxmlformats.org/officeDocument/2006/relationships/image" Target="../media/image285.emf"/><Relationship Id="rId17" Type="http://schemas.openxmlformats.org/officeDocument/2006/relationships/image" Target="../media/image17.emf"/><Relationship Id="rId38" Type="http://schemas.openxmlformats.org/officeDocument/2006/relationships/image" Target="../media/image38.emf"/><Relationship Id="rId59" Type="http://schemas.openxmlformats.org/officeDocument/2006/relationships/image" Target="../media/image59.emf"/><Relationship Id="rId103" Type="http://schemas.openxmlformats.org/officeDocument/2006/relationships/image" Target="../media/image103.emf"/><Relationship Id="rId124" Type="http://schemas.openxmlformats.org/officeDocument/2006/relationships/image" Target="../media/image124.emf"/><Relationship Id="rId310" Type="http://schemas.openxmlformats.org/officeDocument/2006/relationships/image" Target="../media/image310.emf"/><Relationship Id="rId70" Type="http://schemas.openxmlformats.org/officeDocument/2006/relationships/image" Target="../media/image70.emf"/><Relationship Id="rId91" Type="http://schemas.openxmlformats.org/officeDocument/2006/relationships/image" Target="../media/image91.emf"/><Relationship Id="rId145" Type="http://schemas.openxmlformats.org/officeDocument/2006/relationships/image" Target="../media/image145.emf"/><Relationship Id="rId166" Type="http://schemas.openxmlformats.org/officeDocument/2006/relationships/image" Target="../media/image166.emf"/><Relationship Id="rId187" Type="http://schemas.openxmlformats.org/officeDocument/2006/relationships/image" Target="../media/image187.emf"/><Relationship Id="rId331" Type="http://schemas.openxmlformats.org/officeDocument/2006/relationships/image" Target="../media/image331.emf"/><Relationship Id="rId352" Type="http://schemas.openxmlformats.org/officeDocument/2006/relationships/image" Target="../media/image352.emf"/><Relationship Id="rId373" Type="http://schemas.openxmlformats.org/officeDocument/2006/relationships/image" Target="../media/image373.emf"/><Relationship Id="rId1" Type="http://schemas.openxmlformats.org/officeDocument/2006/relationships/slideLayout" Target="../slideLayouts/slideLayout2.xml"/><Relationship Id="rId212" Type="http://schemas.openxmlformats.org/officeDocument/2006/relationships/image" Target="../media/image212.emf"/><Relationship Id="rId233" Type="http://schemas.openxmlformats.org/officeDocument/2006/relationships/image" Target="../media/image233.emf"/><Relationship Id="rId254" Type="http://schemas.openxmlformats.org/officeDocument/2006/relationships/image" Target="../media/image254.emf"/><Relationship Id="rId28" Type="http://schemas.openxmlformats.org/officeDocument/2006/relationships/image" Target="../media/image28.emf"/><Relationship Id="rId49" Type="http://schemas.openxmlformats.org/officeDocument/2006/relationships/image" Target="../media/image49.emf"/><Relationship Id="rId114" Type="http://schemas.openxmlformats.org/officeDocument/2006/relationships/image" Target="../media/image114.emf"/><Relationship Id="rId275" Type="http://schemas.openxmlformats.org/officeDocument/2006/relationships/image" Target="../media/image275.emf"/><Relationship Id="rId296" Type="http://schemas.openxmlformats.org/officeDocument/2006/relationships/image" Target="../media/image296.emf"/><Relationship Id="rId300" Type="http://schemas.openxmlformats.org/officeDocument/2006/relationships/image" Target="../media/image300.emf"/><Relationship Id="rId60" Type="http://schemas.openxmlformats.org/officeDocument/2006/relationships/image" Target="../media/image60.emf"/><Relationship Id="rId81" Type="http://schemas.openxmlformats.org/officeDocument/2006/relationships/image" Target="../media/image81.emf"/><Relationship Id="rId135" Type="http://schemas.openxmlformats.org/officeDocument/2006/relationships/image" Target="../media/image135.emf"/><Relationship Id="rId156" Type="http://schemas.openxmlformats.org/officeDocument/2006/relationships/image" Target="../media/image156.emf"/><Relationship Id="rId177" Type="http://schemas.openxmlformats.org/officeDocument/2006/relationships/image" Target="../media/image177.emf"/><Relationship Id="rId198" Type="http://schemas.openxmlformats.org/officeDocument/2006/relationships/image" Target="../media/image198.emf"/><Relationship Id="rId321" Type="http://schemas.openxmlformats.org/officeDocument/2006/relationships/image" Target="../media/image321.emf"/><Relationship Id="rId342" Type="http://schemas.openxmlformats.org/officeDocument/2006/relationships/image" Target="../media/image342.emf"/><Relationship Id="rId363" Type="http://schemas.openxmlformats.org/officeDocument/2006/relationships/image" Target="../media/image363.emf"/><Relationship Id="rId384" Type="http://schemas.openxmlformats.org/officeDocument/2006/relationships/image" Target="../media/image384.emf"/><Relationship Id="rId202" Type="http://schemas.openxmlformats.org/officeDocument/2006/relationships/image" Target="../media/image202.emf"/><Relationship Id="rId223" Type="http://schemas.openxmlformats.org/officeDocument/2006/relationships/image" Target="../media/image223.emf"/><Relationship Id="rId244" Type="http://schemas.openxmlformats.org/officeDocument/2006/relationships/image" Target="../media/image244.emf"/><Relationship Id="rId18" Type="http://schemas.openxmlformats.org/officeDocument/2006/relationships/image" Target="../media/image18.emf"/><Relationship Id="rId39" Type="http://schemas.openxmlformats.org/officeDocument/2006/relationships/image" Target="../media/image39.emf"/><Relationship Id="rId265" Type="http://schemas.openxmlformats.org/officeDocument/2006/relationships/image" Target="../media/image265.emf"/><Relationship Id="rId286" Type="http://schemas.openxmlformats.org/officeDocument/2006/relationships/image" Target="../media/image286.emf"/><Relationship Id="rId50" Type="http://schemas.openxmlformats.org/officeDocument/2006/relationships/image" Target="../media/image50.emf"/><Relationship Id="rId104" Type="http://schemas.openxmlformats.org/officeDocument/2006/relationships/image" Target="../media/image104.emf"/><Relationship Id="rId125" Type="http://schemas.openxmlformats.org/officeDocument/2006/relationships/image" Target="../media/image125.emf"/><Relationship Id="rId146" Type="http://schemas.openxmlformats.org/officeDocument/2006/relationships/image" Target="../media/image146.emf"/><Relationship Id="rId167" Type="http://schemas.openxmlformats.org/officeDocument/2006/relationships/image" Target="../media/image167.emf"/><Relationship Id="rId188" Type="http://schemas.openxmlformats.org/officeDocument/2006/relationships/image" Target="../media/image188.emf"/><Relationship Id="rId311" Type="http://schemas.openxmlformats.org/officeDocument/2006/relationships/image" Target="../media/image311.emf"/><Relationship Id="rId332" Type="http://schemas.openxmlformats.org/officeDocument/2006/relationships/image" Target="../media/image332.emf"/><Relationship Id="rId353" Type="http://schemas.openxmlformats.org/officeDocument/2006/relationships/image" Target="../media/image353.emf"/><Relationship Id="rId374" Type="http://schemas.openxmlformats.org/officeDocument/2006/relationships/image" Target="../media/image374.emf"/><Relationship Id="rId71" Type="http://schemas.openxmlformats.org/officeDocument/2006/relationships/image" Target="../media/image71.emf"/><Relationship Id="rId92" Type="http://schemas.openxmlformats.org/officeDocument/2006/relationships/image" Target="../media/image92.emf"/><Relationship Id="rId213" Type="http://schemas.openxmlformats.org/officeDocument/2006/relationships/image" Target="../media/image213.emf"/><Relationship Id="rId234" Type="http://schemas.openxmlformats.org/officeDocument/2006/relationships/image" Target="../media/image234.emf"/><Relationship Id="rId2" Type="http://schemas.openxmlformats.org/officeDocument/2006/relationships/notesSlide" Target="../notesSlides/notesSlide4.xml"/><Relationship Id="rId29" Type="http://schemas.openxmlformats.org/officeDocument/2006/relationships/image" Target="../media/image29.emf"/><Relationship Id="rId255" Type="http://schemas.openxmlformats.org/officeDocument/2006/relationships/image" Target="../media/image255.emf"/><Relationship Id="rId276" Type="http://schemas.openxmlformats.org/officeDocument/2006/relationships/image" Target="../media/image276.emf"/><Relationship Id="rId297" Type="http://schemas.openxmlformats.org/officeDocument/2006/relationships/image" Target="../media/image297.emf"/><Relationship Id="rId40" Type="http://schemas.openxmlformats.org/officeDocument/2006/relationships/image" Target="../media/image40.emf"/><Relationship Id="rId115" Type="http://schemas.openxmlformats.org/officeDocument/2006/relationships/image" Target="../media/image115.emf"/><Relationship Id="rId136" Type="http://schemas.openxmlformats.org/officeDocument/2006/relationships/image" Target="../media/image136.emf"/><Relationship Id="rId157" Type="http://schemas.openxmlformats.org/officeDocument/2006/relationships/image" Target="../media/image157.emf"/><Relationship Id="rId178" Type="http://schemas.openxmlformats.org/officeDocument/2006/relationships/image" Target="../media/image178.emf"/><Relationship Id="rId301" Type="http://schemas.openxmlformats.org/officeDocument/2006/relationships/image" Target="../media/image301.emf"/><Relationship Id="rId322" Type="http://schemas.openxmlformats.org/officeDocument/2006/relationships/image" Target="../media/image322.emf"/><Relationship Id="rId343" Type="http://schemas.openxmlformats.org/officeDocument/2006/relationships/image" Target="../media/image343.emf"/><Relationship Id="rId364" Type="http://schemas.openxmlformats.org/officeDocument/2006/relationships/image" Target="../media/image364.emf"/><Relationship Id="rId61" Type="http://schemas.openxmlformats.org/officeDocument/2006/relationships/image" Target="../media/image61.emf"/><Relationship Id="rId82" Type="http://schemas.openxmlformats.org/officeDocument/2006/relationships/image" Target="../media/image82.emf"/><Relationship Id="rId199" Type="http://schemas.openxmlformats.org/officeDocument/2006/relationships/image" Target="../media/image199.emf"/><Relationship Id="rId203" Type="http://schemas.openxmlformats.org/officeDocument/2006/relationships/image" Target="../media/image203.emf"/><Relationship Id="rId385" Type="http://schemas.openxmlformats.org/officeDocument/2006/relationships/image" Target="../media/image385.emf"/><Relationship Id="rId19" Type="http://schemas.openxmlformats.org/officeDocument/2006/relationships/image" Target="../media/image19.emf"/><Relationship Id="rId224" Type="http://schemas.openxmlformats.org/officeDocument/2006/relationships/image" Target="../media/image224.emf"/><Relationship Id="rId245" Type="http://schemas.openxmlformats.org/officeDocument/2006/relationships/image" Target="../media/image245.emf"/><Relationship Id="rId266" Type="http://schemas.openxmlformats.org/officeDocument/2006/relationships/image" Target="../media/image266.emf"/><Relationship Id="rId287" Type="http://schemas.openxmlformats.org/officeDocument/2006/relationships/image" Target="../media/image287.emf"/><Relationship Id="rId30" Type="http://schemas.openxmlformats.org/officeDocument/2006/relationships/image" Target="../media/image30.emf"/><Relationship Id="rId105" Type="http://schemas.openxmlformats.org/officeDocument/2006/relationships/image" Target="../media/image105.emf"/><Relationship Id="rId126" Type="http://schemas.openxmlformats.org/officeDocument/2006/relationships/image" Target="../media/image126.emf"/><Relationship Id="rId147" Type="http://schemas.openxmlformats.org/officeDocument/2006/relationships/image" Target="../media/image147.emf"/><Relationship Id="rId168" Type="http://schemas.openxmlformats.org/officeDocument/2006/relationships/image" Target="../media/image168.emf"/><Relationship Id="rId312" Type="http://schemas.openxmlformats.org/officeDocument/2006/relationships/image" Target="../media/image312.emf"/><Relationship Id="rId333" Type="http://schemas.openxmlformats.org/officeDocument/2006/relationships/image" Target="../media/image333.emf"/><Relationship Id="rId354" Type="http://schemas.openxmlformats.org/officeDocument/2006/relationships/image" Target="../media/image354.emf"/><Relationship Id="rId51" Type="http://schemas.openxmlformats.org/officeDocument/2006/relationships/image" Target="../media/image51.emf"/><Relationship Id="rId72" Type="http://schemas.openxmlformats.org/officeDocument/2006/relationships/image" Target="../media/image72.emf"/><Relationship Id="rId93" Type="http://schemas.openxmlformats.org/officeDocument/2006/relationships/image" Target="../media/image93.emf"/><Relationship Id="rId189" Type="http://schemas.openxmlformats.org/officeDocument/2006/relationships/image" Target="../media/image189.emf"/><Relationship Id="rId375" Type="http://schemas.openxmlformats.org/officeDocument/2006/relationships/image" Target="../media/image375.emf"/><Relationship Id="rId3" Type="http://schemas.openxmlformats.org/officeDocument/2006/relationships/image" Target="../media/image3.emf"/><Relationship Id="rId214" Type="http://schemas.openxmlformats.org/officeDocument/2006/relationships/image" Target="../media/image214.emf"/><Relationship Id="rId235" Type="http://schemas.openxmlformats.org/officeDocument/2006/relationships/image" Target="../media/image235.emf"/><Relationship Id="rId256" Type="http://schemas.openxmlformats.org/officeDocument/2006/relationships/image" Target="../media/image256.emf"/><Relationship Id="rId277" Type="http://schemas.openxmlformats.org/officeDocument/2006/relationships/image" Target="../media/image277.emf"/><Relationship Id="rId298" Type="http://schemas.openxmlformats.org/officeDocument/2006/relationships/image" Target="../media/image298.emf"/><Relationship Id="rId116" Type="http://schemas.openxmlformats.org/officeDocument/2006/relationships/image" Target="../media/image116.emf"/><Relationship Id="rId137" Type="http://schemas.openxmlformats.org/officeDocument/2006/relationships/image" Target="../media/image137.emf"/><Relationship Id="rId158" Type="http://schemas.openxmlformats.org/officeDocument/2006/relationships/image" Target="../media/image158.emf"/><Relationship Id="rId302" Type="http://schemas.openxmlformats.org/officeDocument/2006/relationships/image" Target="../media/image302.emf"/><Relationship Id="rId323" Type="http://schemas.openxmlformats.org/officeDocument/2006/relationships/image" Target="../media/image323.emf"/><Relationship Id="rId344" Type="http://schemas.openxmlformats.org/officeDocument/2006/relationships/image" Target="../media/image344.emf"/><Relationship Id="rId20" Type="http://schemas.openxmlformats.org/officeDocument/2006/relationships/image" Target="../media/image20.emf"/><Relationship Id="rId41" Type="http://schemas.openxmlformats.org/officeDocument/2006/relationships/image" Target="../media/image41.emf"/><Relationship Id="rId62" Type="http://schemas.openxmlformats.org/officeDocument/2006/relationships/image" Target="../media/image62.emf"/><Relationship Id="rId83" Type="http://schemas.openxmlformats.org/officeDocument/2006/relationships/image" Target="../media/image83.emf"/><Relationship Id="rId179" Type="http://schemas.openxmlformats.org/officeDocument/2006/relationships/image" Target="../media/image179.emf"/><Relationship Id="rId365" Type="http://schemas.openxmlformats.org/officeDocument/2006/relationships/image" Target="../media/image365.emf"/><Relationship Id="rId386" Type="http://schemas.openxmlformats.org/officeDocument/2006/relationships/image" Target="../media/image386.emf"/><Relationship Id="rId190" Type="http://schemas.openxmlformats.org/officeDocument/2006/relationships/image" Target="../media/image190.emf"/><Relationship Id="rId204" Type="http://schemas.openxmlformats.org/officeDocument/2006/relationships/image" Target="../media/image204.emf"/><Relationship Id="rId225" Type="http://schemas.openxmlformats.org/officeDocument/2006/relationships/image" Target="../media/image225.emf"/><Relationship Id="rId246" Type="http://schemas.openxmlformats.org/officeDocument/2006/relationships/image" Target="../media/image246.emf"/><Relationship Id="rId267" Type="http://schemas.openxmlformats.org/officeDocument/2006/relationships/image" Target="../media/image267.emf"/><Relationship Id="rId288" Type="http://schemas.openxmlformats.org/officeDocument/2006/relationships/image" Target="../media/image288.emf"/><Relationship Id="rId106" Type="http://schemas.openxmlformats.org/officeDocument/2006/relationships/image" Target="../media/image106.emf"/><Relationship Id="rId127" Type="http://schemas.openxmlformats.org/officeDocument/2006/relationships/image" Target="../media/image127.emf"/><Relationship Id="rId313" Type="http://schemas.openxmlformats.org/officeDocument/2006/relationships/image" Target="../media/image313.emf"/><Relationship Id="rId10" Type="http://schemas.openxmlformats.org/officeDocument/2006/relationships/image" Target="../media/image10.emf"/><Relationship Id="rId31" Type="http://schemas.openxmlformats.org/officeDocument/2006/relationships/image" Target="../media/image31.emf"/><Relationship Id="rId52" Type="http://schemas.openxmlformats.org/officeDocument/2006/relationships/image" Target="../media/image52.emf"/><Relationship Id="rId73" Type="http://schemas.openxmlformats.org/officeDocument/2006/relationships/image" Target="../media/image73.emf"/><Relationship Id="rId94" Type="http://schemas.openxmlformats.org/officeDocument/2006/relationships/image" Target="../media/image94.emf"/><Relationship Id="rId148" Type="http://schemas.openxmlformats.org/officeDocument/2006/relationships/image" Target="../media/image148.emf"/><Relationship Id="rId169" Type="http://schemas.openxmlformats.org/officeDocument/2006/relationships/image" Target="../media/image169.emf"/><Relationship Id="rId334" Type="http://schemas.openxmlformats.org/officeDocument/2006/relationships/image" Target="../media/image334.emf"/><Relationship Id="rId355" Type="http://schemas.openxmlformats.org/officeDocument/2006/relationships/image" Target="../media/image355.emf"/><Relationship Id="rId376" Type="http://schemas.openxmlformats.org/officeDocument/2006/relationships/image" Target="../media/image376.emf"/><Relationship Id="rId4" Type="http://schemas.openxmlformats.org/officeDocument/2006/relationships/image" Target="../media/image4.emf"/><Relationship Id="rId180" Type="http://schemas.openxmlformats.org/officeDocument/2006/relationships/image" Target="../media/image180.emf"/><Relationship Id="rId215" Type="http://schemas.openxmlformats.org/officeDocument/2006/relationships/image" Target="../media/image215.emf"/><Relationship Id="rId236" Type="http://schemas.openxmlformats.org/officeDocument/2006/relationships/image" Target="../media/image236.emf"/><Relationship Id="rId257" Type="http://schemas.openxmlformats.org/officeDocument/2006/relationships/image" Target="../media/image257.emf"/><Relationship Id="rId278" Type="http://schemas.openxmlformats.org/officeDocument/2006/relationships/image" Target="../media/image278.emf"/><Relationship Id="rId303" Type="http://schemas.openxmlformats.org/officeDocument/2006/relationships/image" Target="../media/image30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750" y="2492375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altLang="de-DE" sz="3600" dirty="0" smtClean="0"/>
              <a:t/>
            </a:r>
            <a:br>
              <a:rPr lang="de-DE" altLang="de-DE" sz="3600" dirty="0" smtClean="0"/>
            </a:br>
            <a:r>
              <a:rPr lang="de-DE" altLang="de-DE" sz="3600" dirty="0" smtClean="0"/>
              <a:t/>
            </a:r>
            <a:br>
              <a:rPr lang="de-DE" altLang="de-DE" sz="3600" dirty="0" smtClean="0"/>
            </a:br>
            <a:r>
              <a:rPr lang="de-DE" altLang="de-DE" sz="3600" dirty="0" smtClean="0"/>
              <a:t/>
            </a:r>
            <a:br>
              <a:rPr lang="de-DE" altLang="de-DE" sz="3600" dirty="0" smtClean="0"/>
            </a:br>
            <a:r>
              <a:rPr lang="de-DE" altLang="de-DE" sz="3600" dirty="0" smtClean="0"/>
              <a:t/>
            </a:r>
            <a:br>
              <a:rPr lang="de-DE" altLang="de-DE" sz="3600" dirty="0" smtClean="0"/>
            </a:br>
            <a:r>
              <a:rPr lang="de-DE" sz="3200" dirty="0"/>
              <a:t>Der Bildungsverlauf im Kontext von </a:t>
            </a:r>
            <a:r>
              <a:rPr lang="de-DE" sz="3200" dirty="0" smtClean="0"/>
              <a:t>schulgesetzlichen </a:t>
            </a:r>
            <a:r>
              <a:rPr lang="de-DE" sz="3200" dirty="0"/>
              <a:t>Regelungen und Herkunftseinflüssen</a:t>
            </a:r>
            <a:br>
              <a:rPr lang="de-DE" sz="3200" dirty="0"/>
            </a:br>
            <a:r>
              <a:rPr lang="de-DE" altLang="de-DE" sz="3600" dirty="0" smtClean="0"/>
              <a:t/>
            </a:r>
            <a:br>
              <a:rPr lang="de-DE" altLang="de-DE" sz="3600" dirty="0" smtClean="0"/>
            </a:br>
            <a:r>
              <a:rPr lang="de-DE" altLang="de-DE" sz="2200" dirty="0" smtClean="0"/>
              <a:t>Eileen </a:t>
            </a:r>
            <a:r>
              <a:rPr lang="de-DE" altLang="de-DE" sz="2200" dirty="0" err="1" smtClean="0"/>
              <a:t>Böhner</a:t>
            </a:r>
            <a:r>
              <a:rPr lang="de-DE" altLang="de-DE" sz="2200" dirty="0" smtClean="0"/>
              <a:t>-Taute</a:t>
            </a:r>
            <a:br>
              <a:rPr lang="de-DE" altLang="de-DE" sz="2200" dirty="0" smtClean="0"/>
            </a:br>
            <a:r>
              <a:rPr lang="de-DE" altLang="de-DE" sz="2200" dirty="0"/>
              <a:t>Georg-August-Universität Göttingen</a:t>
            </a:r>
            <a:r>
              <a:rPr lang="de-DE" altLang="de-DE" sz="4000" dirty="0"/>
              <a:t/>
            </a:r>
            <a:br>
              <a:rPr lang="de-DE" altLang="de-DE" sz="4000" dirty="0"/>
            </a:br>
            <a:r>
              <a:rPr lang="de-DE" altLang="de-DE" sz="3600" dirty="0" smtClean="0"/>
              <a:t/>
            </a:r>
            <a:br>
              <a:rPr lang="de-DE" altLang="de-DE" sz="3600" dirty="0" smtClean="0"/>
            </a:br>
            <a:r>
              <a:rPr lang="de-DE" sz="1600" dirty="0"/>
              <a:t>Konferenz </a:t>
            </a:r>
            <a:r>
              <a:rPr lang="de-DE" sz="1600" dirty="0" smtClean="0"/>
              <a:t>„Bildung und Beruf“| </a:t>
            </a:r>
            <a:r>
              <a:rPr lang="de-DE" sz="1600" dirty="0"/>
              <a:t>3. und 4. November 2015 | Bonn</a:t>
            </a:r>
            <a:r>
              <a:rPr lang="de-DE" sz="3200" dirty="0"/>
              <a:t/>
            </a:r>
            <a:br>
              <a:rPr lang="de-DE" sz="3200" dirty="0"/>
            </a:br>
            <a:endParaRPr lang="de-DE" altLang="de-DE" sz="3600" dirty="0" smtClean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88913"/>
            <a:ext cx="23749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>
          <a:xfrm>
            <a:off x="395288" y="-100013"/>
            <a:ext cx="8229600" cy="1143001"/>
          </a:xfrm>
        </p:spPr>
        <p:txBody>
          <a:bodyPr/>
          <a:lstStyle/>
          <a:p>
            <a:pPr eaLnBrk="1" hangingPunct="1"/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>Typologie</a:t>
            </a:r>
            <a:br>
              <a:rPr lang="de-DE" altLang="de-DE" smtClean="0"/>
            </a:br>
            <a:r>
              <a:rPr lang="de-DE" altLang="de-DE" smtClean="0"/>
              <a:t>Bsp.: Zuteilungstabelle/ Typenbildung</a:t>
            </a:r>
            <a:br>
              <a:rPr lang="de-DE" altLang="de-DE" smtClean="0"/>
            </a:br>
            <a:endParaRPr lang="de-DE" altLang="de-DE" smtClean="0"/>
          </a:p>
        </p:txBody>
      </p:sp>
      <p:sp>
        <p:nvSpPr>
          <p:cNvPr id="21507" name="Foliennummernplatzhalt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184D37A-5FBD-4642-92D9-56BD57450D75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268413"/>
            <a:ext cx="36877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014663"/>
            <a:ext cx="6707187" cy="341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1" name="Rechteck 1"/>
          <p:cNvSpPr>
            <a:spLocks noChangeArrowheads="1"/>
          </p:cNvSpPr>
          <p:nvPr/>
        </p:nvSpPr>
        <p:spPr bwMode="auto">
          <a:xfrm>
            <a:off x="581025" y="1692275"/>
            <a:ext cx="777716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Die Vergabe erfolgt nach folgenden Regelungen: </a:t>
            </a:r>
            <a:r>
              <a:rPr lang="de-DE" altLang="de-DE" sz="1400" i="1">
                <a:solidFill>
                  <a:srgbClr val="000000"/>
                </a:solidFill>
              </a:rPr>
              <a:t>Wenn ein Bundesland in einem bestimmten Jahr eine </a:t>
            </a:r>
            <a:r>
              <a:rPr lang="de-DE" altLang="de-DE" sz="1400" i="1" u="sng">
                <a:solidFill>
                  <a:srgbClr val="000000"/>
                </a:solidFill>
              </a:rPr>
              <a:t>lockere strukturelle Regulierung, bzw. offen, zertifikatsbasiert gestaltete Zugangs- und Vergabekriterien </a:t>
            </a:r>
            <a:r>
              <a:rPr lang="de-DE" altLang="de-DE" sz="1400" i="1">
                <a:solidFill>
                  <a:srgbClr val="000000"/>
                </a:solidFill>
              </a:rPr>
              <a:t>aufweist, wird ein „-“ vergeben. Hingegen bei </a:t>
            </a:r>
            <a:r>
              <a:rPr lang="de-DE" altLang="de-DE" sz="1400" i="1" u="sng">
                <a:solidFill>
                  <a:srgbClr val="000000"/>
                </a:solidFill>
              </a:rPr>
              <a:t>straffen strukturellen Regulierungen oder restriktiven, leistungsbasierten Zugangs- und Vergabekriterien </a:t>
            </a:r>
            <a:r>
              <a:rPr lang="de-DE" altLang="de-DE" sz="1400" i="1">
                <a:solidFill>
                  <a:srgbClr val="000000"/>
                </a:solidFill>
              </a:rPr>
              <a:t>wird ein „+“ vergeben. Wenn eine Regelung nicht auffindbar ist wird kein Zuteilungsmerkmal vergeben.</a:t>
            </a:r>
          </a:p>
        </p:txBody>
      </p:sp>
      <p:sp>
        <p:nvSpPr>
          <p:cNvPr id="21512" name="Textfeld 1"/>
          <p:cNvSpPr txBox="1">
            <a:spLocks noChangeArrowheads="1"/>
          </p:cNvSpPr>
          <p:nvPr/>
        </p:nvSpPr>
        <p:spPr bwMode="auto">
          <a:xfrm>
            <a:off x="395288" y="4221163"/>
            <a:ext cx="647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100">
                <a:latin typeface="Arial" charset="0"/>
              </a:rPr>
              <a:t>Bsp.: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>
          <a:xfrm>
            <a:off x="468313" y="-458788"/>
            <a:ext cx="8229600" cy="1143001"/>
          </a:xfrm>
        </p:spPr>
        <p:txBody>
          <a:bodyPr/>
          <a:lstStyle/>
          <a:p>
            <a:pPr eaLnBrk="1" hangingPunct="1"/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>Typologie</a:t>
            </a:r>
            <a:br>
              <a:rPr lang="de-DE" altLang="de-DE" smtClean="0"/>
            </a:br>
            <a:r>
              <a:rPr lang="de-DE" altLang="de-DE" smtClean="0"/>
              <a:t>Typenbildung</a:t>
            </a:r>
          </a:p>
        </p:txBody>
      </p:sp>
      <p:sp>
        <p:nvSpPr>
          <p:cNvPr id="22531" name="Foliennummernplatzhalt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28304EF-5DBF-49FA-B0D2-59BD6D1F41E5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25604" name="Rechteck 1"/>
          <p:cNvSpPr>
            <a:spLocks noChangeArrowheads="1"/>
          </p:cNvSpPr>
          <p:nvPr/>
        </p:nvSpPr>
        <p:spPr bwMode="auto">
          <a:xfrm>
            <a:off x="361950" y="1196975"/>
            <a:ext cx="87820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de-DE" altLang="de-DE" sz="1200" b="1" i="1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600" b="1" i="1" dirty="0" smtClean="0">
                <a:latin typeface="+mn-lt"/>
              </a:rPr>
              <a:t>3.</a:t>
            </a:r>
            <a:r>
              <a:rPr lang="de-DE" altLang="de-DE" sz="1600" b="1" dirty="0" smtClean="0">
                <a:latin typeface="+mn-lt"/>
              </a:rPr>
              <a:t> Reduktion der Dimensionen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b="1" dirty="0" smtClean="0">
              <a:latin typeface="Arial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1827213" y="4652963"/>
          <a:ext cx="6199186" cy="1052511"/>
        </p:xfrm>
        <a:graphic>
          <a:graphicData uri="http://schemas.openxmlformats.org/drawingml/2006/table">
            <a:tbl>
              <a:tblPr firstRow="1" firstCol="1" bandRow="1"/>
              <a:tblGrid>
                <a:gridCol w="1461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3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0502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Dimensionen: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Struktur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502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Straff (+)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Locker (-)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50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Zugangs- und Vergabekriterien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Restriktiv (+)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de-DE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SN</a:t>
                      </a: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ST, </a:t>
                      </a:r>
                      <a:r>
                        <a:rPr lang="de-DE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 (Typ 3)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BW, HH, </a:t>
                      </a:r>
                      <a:r>
                        <a:rPr lang="de-DE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RP (</a:t>
                      </a:r>
                      <a:r>
                        <a:rPr lang="de-DE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Typ 2)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0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Offen (-)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000">
                        <a:effectLst/>
                        <a:latin typeface="Calibri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BE, BB, HB, HE, MV, NI, NW, SL,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SH (</a:t>
                      </a:r>
                      <a:r>
                        <a:rPr lang="en-US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Typ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2555" name="Grafik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2349500"/>
            <a:ext cx="8615363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>
          <a:xfrm>
            <a:off x="395288" y="23813"/>
            <a:ext cx="8229600" cy="884237"/>
          </a:xfrm>
        </p:spPr>
        <p:txBody>
          <a:bodyPr/>
          <a:lstStyle/>
          <a:p>
            <a:pPr eaLnBrk="1" hangingPunct="1"/>
            <a:r>
              <a:rPr lang="de-DE" altLang="de-DE" sz="2800" smtClean="0"/>
              <a:t>Hypothesen</a:t>
            </a:r>
          </a:p>
        </p:txBody>
      </p:sp>
      <p:sp>
        <p:nvSpPr>
          <p:cNvPr id="23555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63A22B0-97DC-4BB8-A8A1-782A96F80E5D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395288" y="1268413"/>
          <a:ext cx="8497888" cy="2741610"/>
        </p:xfrm>
        <a:graphic>
          <a:graphicData uri="http://schemas.openxmlformats.org/drawingml/2006/table">
            <a:tbl>
              <a:tblPr firstRow="1" firstCol="1" bandRow="1"/>
              <a:tblGrid>
                <a:gridCol w="883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8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332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25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Einzel-einfluss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Konditionaler Übergang in Sek I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Konditionale Übergänge während Sek I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Konditionaler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Übergang in Sek II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Konditionale </a:t>
                      </a:r>
                      <a:r>
                        <a:rPr lang="de-DE" sz="10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Bildungsungleich-</a:t>
                      </a:r>
                      <a:r>
                        <a:rPr lang="de-DE" sz="1000" i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heit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Unkonditionale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Bildungsungleichheit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3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Bildungs- Herkunft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Eltern mit Hochschulreife vs. ohne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de-DE" sz="1000">
                        <a:effectLst/>
                        <a:latin typeface="Calibri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de-DE" sz="1000">
                        <a:effectLst/>
                        <a:latin typeface="Calibri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Ethnische Herkunft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 Migrationshintergrund vs. mit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+(-)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+(-)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+(-)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+(-)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262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Institutio-neller</a:t>
                      </a:r>
                      <a:r>
                        <a:rPr lang="de-DE" sz="10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Kontext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Typ1: </a:t>
                      </a:r>
                      <a:endParaRPr lang="de-DE" sz="1000" i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offen- </a:t>
                      </a: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locker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u="sng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Ausmaß</a:t>
                      </a: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relativer Ungleichheit: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Typ3 &gt; Typ2 &gt; Typ1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u="sng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Reduktion</a:t>
                      </a: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der absoluten Ungleichheit: Typ1&gt;Typ2&gt;Typ3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12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Typ2: restriktiv -locker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+(-)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26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Typ3: restriktiv-strikt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606" name="Textfeld 7"/>
          <p:cNvSpPr txBox="1">
            <a:spLocks noChangeArrowheads="1"/>
          </p:cNvSpPr>
          <p:nvPr/>
        </p:nvSpPr>
        <p:spPr bwMode="auto">
          <a:xfrm>
            <a:off x="900113" y="4652963"/>
            <a:ext cx="74882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+: positiver Einfluss auf Besuch einer Schulform die zur (Fach-)Hochschulreife führt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- : negativer Einfluss auf Besuch einer Schulform die zur (Fach-)Hochschulreife führt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+(-): gegenläufige Effekte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latin typeface="Arial" charset="0"/>
            </a:endParaRPr>
          </a:p>
        </p:txBody>
      </p:sp>
      <p:sp>
        <p:nvSpPr>
          <p:cNvPr id="23607" name="Textfeld 282"/>
          <p:cNvSpPr txBox="1">
            <a:spLocks noChangeArrowheads="1"/>
          </p:cNvSpPr>
          <p:nvPr/>
        </p:nvSpPr>
        <p:spPr bwMode="auto">
          <a:xfrm>
            <a:off x="468313" y="5635625"/>
            <a:ext cx="80914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Einzeleinfluss</a:t>
            </a:r>
            <a:r>
              <a:rPr lang="de-DE" altLang="de-DE" sz="1000" b="1">
                <a:latin typeface="Arial" charset="0"/>
              </a:rPr>
              <a:t>: </a:t>
            </a:r>
            <a:r>
              <a:rPr lang="de-DE" altLang="de-DE" sz="1000">
                <a:latin typeface="Arial" charset="0"/>
              </a:rPr>
              <a:t>Dargestellt sind in dieser Spalte vermutete bivariate Einflüsse, die unabhängig von der konkreten Bildungsetappe wirken sollten. Bsp.: Es ist anzunehmen, dass Kinder von Eltern mit mindestens einem Elternteil mit einer (Fach-) Hochschulreife sich unabhängig von der Bildungsetappe häufiger in höheren Bildungslaufbahnen befinden als Kinder bildungsferner Eltern.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15000"/>
              </a:lnSpc>
              <a:spcAft>
                <a:spcPts val="0"/>
              </a:spcAft>
              <a:tabLst>
                <a:tab pos="419100" algn="l"/>
                <a:tab pos="6391275" algn="r"/>
              </a:tabLst>
              <a:defRPr/>
            </a:pPr>
            <a:r>
              <a:rPr lang="de-DE" altLang="de-DE" sz="3600" dirty="0" smtClean="0">
                <a:solidFill>
                  <a:srgbClr val="FF0000"/>
                </a:solidFill>
              </a:rPr>
              <a:t> </a:t>
            </a:r>
            <a:r>
              <a:rPr lang="de-DE" altLang="de-DE" sz="3600" dirty="0" smtClean="0">
                <a:solidFill>
                  <a:srgbClr val="0D0D0D"/>
                </a:solidFill>
              </a:rPr>
              <a:t/>
            </a:r>
            <a:br>
              <a:rPr lang="de-DE" altLang="de-DE" sz="3600" dirty="0" smtClean="0">
                <a:solidFill>
                  <a:srgbClr val="0D0D0D"/>
                </a:solidFill>
              </a:rPr>
            </a:br>
            <a:r>
              <a:rPr lang="de-DE" altLang="de-DE" sz="2700" dirty="0">
                <a:cs typeface="Arial" charset="0"/>
              </a:rPr>
              <a:t>Datengrundlage</a:t>
            </a:r>
            <a:r>
              <a:rPr lang="de-DE" altLang="de-DE" sz="2700" dirty="0">
                <a:latin typeface="Arial" charset="0"/>
                <a:cs typeface="Arial" charset="0"/>
              </a:rPr>
              <a:t> </a:t>
            </a:r>
            <a:r>
              <a:rPr lang="de-DE" altLang="de-DE" sz="3600" dirty="0">
                <a:latin typeface="Arial" charset="0"/>
                <a:cs typeface="Arial" charset="0"/>
              </a:rPr>
              <a:t/>
            </a:r>
            <a:br>
              <a:rPr lang="de-DE" altLang="de-DE" sz="3600" dirty="0">
                <a:latin typeface="Arial" charset="0"/>
                <a:cs typeface="Arial" charset="0"/>
              </a:rPr>
            </a:br>
            <a:endParaRPr lang="de-DE" altLang="de-DE" sz="3600" dirty="0" smtClean="0">
              <a:solidFill>
                <a:srgbClr val="0D0D0D"/>
              </a:solidFill>
            </a:endParaRPr>
          </a:p>
        </p:txBody>
      </p:sp>
      <p:sp>
        <p:nvSpPr>
          <p:cNvPr id="11266" name="Inhaltsplatzhalter 2"/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41767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u="sng" dirty="0" smtClean="0">
              <a:latin typeface="+mj-lt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de-DE" dirty="0" smtClean="0">
                <a:latin typeface="+mj-lt"/>
                <a:cs typeface="Arial" charset="0"/>
              </a:rPr>
              <a:t>BIBB-Übergangsstudie 2006; Untersuchungsgruppe: 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dirty="0" smtClean="0">
                <a:latin typeface="+mj-lt"/>
                <a:cs typeface="Arial" charset="0"/>
              </a:rPr>
              <a:t>7.230 Jugendliche der Geburtenjahrgänge 1982 bis 1988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de-DE" dirty="0" smtClean="0">
              <a:latin typeface="+mj-lt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de-DE" dirty="0" smtClean="0">
                <a:latin typeface="+mj-lt"/>
                <a:cs typeface="Arial" charset="0"/>
              </a:rPr>
              <a:t>BIBB-Übergangsstudie 2011; Untersuchungsgruppe: 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dirty="0" smtClean="0">
                <a:latin typeface="+mj-lt"/>
                <a:cs typeface="Arial" charset="0"/>
              </a:rPr>
              <a:t>5.579 Jugendliche der Geburtenjahrgänge 1987 bis 1993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dirty="0" smtClean="0">
              <a:latin typeface="+mj-lt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de-DE" dirty="0" smtClean="0">
                <a:latin typeface="+mj-lt"/>
                <a:cs typeface="Arial" charset="0"/>
              </a:rPr>
              <a:t>retrospektive Befragung im Alter von 18-24 Jahren</a:t>
            </a:r>
            <a:endParaRPr lang="de-DE" altLang="de-DE" i="1" dirty="0" smtClean="0">
              <a:solidFill>
                <a:srgbClr val="7F7F7F"/>
              </a:solidFill>
              <a:latin typeface="+mj-lt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2900" i="1" dirty="0" smtClean="0">
              <a:solidFill>
                <a:srgbClr val="7F7F7F"/>
              </a:solidFill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de-DE" sz="2900" i="1" dirty="0" smtClean="0">
              <a:solidFill>
                <a:srgbClr val="7F7F7F"/>
              </a:solidFill>
              <a:latin typeface="Arial" charset="0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23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2300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800" dirty="0" smtClean="0">
              <a:solidFill>
                <a:srgbClr val="17375E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800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de-DE" sz="1800" dirty="0" smtClean="0"/>
          </a:p>
        </p:txBody>
      </p:sp>
      <p:sp>
        <p:nvSpPr>
          <p:cNvPr id="24580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59DDE77-13BE-4CBE-B267-0E1E31ECF1B2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7191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15000"/>
              </a:lnSpc>
              <a:spcAft>
                <a:spcPts val="0"/>
              </a:spcAft>
              <a:tabLst>
                <a:tab pos="419100" algn="l"/>
                <a:tab pos="6391275" algn="r"/>
              </a:tabLst>
              <a:defRPr/>
            </a:pPr>
            <a:r>
              <a:rPr lang="de-DE" altLang="de-DE" sz="2700" dirty="0" smtClean="0">
                <a:solidFill>
                  <a:srgbClr val="0D0D0D"/>
                </a:solidFill>
              </a:rPr>
              <a:t>Methoden</a:t>
            </a:r>
            <a:r>
              <a:rPr lang="de-DE" altLang="de-DE" sz="3100" dirty="0" smtClean="0">
                <a:solidFill>
                  <a:srgbClr val="FF0000"/>
                </a:solidFill>
              </a:rPr>
              <a:t> </a:t>
            </a:r>
            <a:r>
              <a:rPr lang="de-DE" altLang="de-DE" sz="3600" dirty="0" smtClean="0">
                <a:solidFill>
                  <a:srgbClr val="0D0D0D"/>
                </a:solidFill>
              </a:rPr>
              <a:t/>
            </a:r>
            <a:br>
              <a:rPr lang="de-DE" altLang="de-DE" sz="3600" dirty="0" smtClean="0">
                <a:solidFill>
                  <a:srgbClr val="0D0D0D"/>
                </a:solidFill>
              </a:rPr>
            </a:br>
            <a:endParaRPr lang="de-DE" altLang="de-DE" sz="3600" dirty="0" smtClean="0">
              <a:solidFill>
                <a:srgbClr val="0D0D0D"/>
              </a:solidFill>
            </a:endParaRPr>
          </a:p>
        </p:txBody>
      </p:sp>
      <p:sp>
        <p:nvSpPr>
          <p:cNvPr id="25603" name="Inhaltsplatzhalter 2"/>
          <p:cNvSpPr>
            <a:spLocks noGrp="1"/>
          </p:cNvSpPr>
          <p:nvPr>
            <p:ph idx="1"/>
          </p:nvPr>
        </p:nvSpPr>
        <p:spPr>
          <a:xfrm>
            <a:off x="539750" y="836613"/>
            <a:ext cx="8229600" cy="51847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de-DE" altLang="de-DE" sz="2800" smtClean="0"/>
          </a:p>
          <a:p>
            <a:pPr marL="0" indent="0" eaLnBrk="1" hangingPunct="1">
              <a:buFont typeface="Arial" charset="0"/>
              <a:buNone/>
            </a:pPr>
            <a:r>
              <a:rPr lang="de-DE" altLang="de-DE" sz="2000" b="1" u="sng" smtClean="0"/>
              <a:t>Frage 1) konditional: </a:t>
            </a:r>
          </a:p>
          <a:p>
            <a:pPr marL="857250" lvl="1" indent="-457200" eaLnBrk="1" hangingPunct="1">
              <a:buFont typeface="Arial" charset="0"/>
              <a:buAutoNum type="arabicPeriod"/>
            </a:pPr>
            <a:r>
              <a:rPr lang="de-DE" altLang="de-DE" smtClean="0"/>
              <a:t>Übergangsquoten / Survivorfunktionen</a:t>
            </a:r>
          </a:p>
          <a:p>
            <a:pPr marL="857250" lvl="1" indent="-457200" eaLnBrk="1" hangingPunct="1">
              <a:buFont typeface="Arial" charset="0"/>
              <a:buAutoNum type="arabicPeriod"/>
            </a:pPr>
            <a:r>
              <a:rPr lang="de-DE" altLang="de-DE" smtClean="0"/>
              <a:t>Logistische Regressionen/ Ratenmodelle</a:t>
            </a:r>
          </a:p>
          <a:p>
            <a:pPr marL="0" indent="0" eaLnBrk="1" hangingPunct="1">
              <a:buFont typeface="Arial" charset="0"/>
              <a:buNone/>
            </a:pPr>
            <a:endParaRPr lang="de-DE" altLang="de-DE" sz="2000" smtClean="0"/>
          </a:p>
          <a:p>
            <a:pPr marL="0" indent="0" eaLnBrk="1" hangingPunct="1">
              <a:buFont typeface="Arial" charset="0"/>
              <a:buNone/>
            </a:pPr>
            <a:r>
              <a:rPr lang="de-DE" altLang="de-DE" sz="2000" b="1" u="sng" smtClean="0"/>
              <a:t>Frage 2) unkonditional</a:t>
            </a:r>
            <a:r>
              <a:rPr lang="de-DE" altLang="de-DE" sz="2000" b="1" smtClean="0"/>
              <a:t>: </a:t>
            </a:r>
          </a:p>
          <a:p>
            <a:pPr marL="857250" lvl="1" indent="-457200" eaLnBrk="1" hangingPunct="1">
              <a:buFont typeface="Arial" charset="0"/>
              <a:buAutoNum type="arabicPeriod"/>
            </a:pPr>
            <a:r>
              <a:rPr lang="de-DE" altLang="de-DE" smtClean="0"/>
              <a:t>Übergangsquoten</a:t>
            </a:r>
          </a:p>
          <a:p>
            <a:pPr marL="857250" lvl="1" indent="-457200" eaLnBrk="1" hangingPunct="1">
              <a:buFont typeface="Arial" charset="0"/>
              <a:buAutoNum type="arabicPeriod"/>
            </a:pPr>
            <a:r>
              <a:rPr lang="de-DE" altLang="de-DE" smtClean="0"/>
              <a:t>Logistische Regressionen</a:t>
            </a:r>
          </a:p>
          <a:p>
            <a:pPr marL="0" indent="0" eaLnBrk="1" hangingPunct="1">
              <a:buFont typeface="Arial" charset="0"/>
              <a:buNone/>
            </a:pPr>
            <a:endParaRPr lang="de-DE" altLang="de-DE" sz="1900" smtClean="0"/>
          </a:p>
          <a:p>
            <a:pPr marL="0" indent="0" eaLnBrk="1" hangingPunct="1">
              <a:buFont typeface="Arial" charset="0"/>
              <a:buNone/>
            </a:pPr>
            <a:endParaRPr lang="de-DE" altLang="de-DE" sz="1900" smtClean="0"/>
          </a:p>
          <a:p>
            <a:pPr marL="0" indent="0" eaLnBrk="1" hangingPunct="1">
              <a:buFont typeface="Arial" charset="0"/>
              <a:buNone/>
            </a:pPr>
            <a:endParaRPr lang="de-DE" altLang="de-DE" sz="1900" smtClean="0">
              <a:solidFill>
                <a:srgbClr val="FF0000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endParaRPr lang="de-DE" altLang="de-DE" sz="1900" u="sng" smtClean="0"/>
          </a:p>
          <a:p>
            <a:pPr marL="0" indent="0" eaLnBrk="1" hangingPunct="1">
              <a:buFont typeface="Arial" charset="0"/>
              <a:buNone/>
            </a:pPr>
            <a:endParaRPr lang="de-DE" altLang="de-DE" sz="1900" smtClean="0"/>
          </a:p>
          <a:p>
            <a:pPr marL="0" indent="0" eaLnBrk="1" hangingPunct="1">
              <a:buFont typeface="Arial" charset="0"/>
              <a:buNone/>
            </a:pPr>
            <a:endParaRPr lang="de-DE" altLang="de-DE" sz="1800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de-DE" altLang="de-DE" sz="1800" smtClean="0"/>
          </a:p>
          <a:p>
            <a:pPr marL="0" indent="0" eaLnBrk="1" hangingPunct="1"/>
            <a:endParaRPr lang="de-DE" altLang="de-DE" sz="1800" smtClean="0"/>
          </a:p>
        </p:txBody>
      </p:sp>
      <p:sp>
        <p:nvSpPr>
          <p:cNvPr id="25604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5434F7-E5FC-497A-99A0-4584C246215F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>
          <a:xfrm>
            <a:off x="1042988" y="90488"/>
            <a:ext cx="7200900" cy="458787"/>
          </a:xfrm>
        </p:spPr>
        <p:txBody>
          <a:bodyPr/>
          <a:lstStyle/>
          <a:p>
            <a:pPr eaLnBrk="1" hangingPunct="1"/>
            <a:r>
              <a:rPr lang="de-DE" altLang="de-DE" smtClean="0"/>
              <a:t>Überblick über die Datengrundlage: </a:t>
            </a:r>
          </a:p>
        </p:txBody>
      </p:sp>
      <p:sp>
        <p:nvSpPr>
          <p:cNvPr id="26627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461A2A5-8C49-499C-BD0B-0684EEDA46A5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pic>
        <p:nvPicPr>
          <p:cNvPr id="26629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420528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0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47688"/>
            <a:ext cx="4518025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>
          <a:xfrm>
            <a:off x="468313" y="-100013"/>
            <a:ext cx="8229600" cy="1143001"/>
          </a:xfrm>
        </p:spPr>
        <p:txBody>
          <a:bodyPr/>
          <a:lstStyle/>
          <a:p>
            <a:r>
              <a:rPr lang="de-DE" altLang="de-DE" smtClean="0"/>
              <a:t>Operationalisierungen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452596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de-DE" sz="1200" b="1" u="sng" dirty="0" smtClean="0"/>
              <a:t>AV </a:t>
            </a:r>
            <a:r>
              <a:rPr lang="de-DE" sz="1200" b="1" dirty="0" smtClean="0"/>
              <a:t>Schulformbesuch</a:t>
            </a:r>
            <a:r>
              <a:rPr lang="de-DE" sz="1200" dirty="0" smtClean="0"/>
              <a:t> </a:t>
            </a:r>
            <a:r>
              <a:rPr lang="de-DE" sz="1200" dirty="0"/>
              <a:t>(</a:t>
            </a:r>
            <a:r>
              <a:rPr lang="de-DE" sz="1200" dirty="0" err="1"/>
              <a:t>par_gym</a:t>
            </a:r>
            <a:r>
              <a:rPr lang="de-DE" sz="1200" dirty="0"/>
              <a:t>): Diese Variable gibt an, ob eine Schulform besucht wird, die zur (Fach-) Hochschulreife, entweder durch einen Gymnasialbesuch oder Besuch einer Aufbauschulform </a:t>
            </a:r>
            <a:r>
              <a:rPr lang="de-DE" sz="1200" dirty="0" smtClean="0"/>
              <a:t>(</a:t>
            </a:r>
            <a:r>
              <a:rPr lang="de-DE" sz="1200" dirty="0"/>
              <a:t>Fachoberschule, </a:t>
            </a:r>
            <a:r>
              <a:rPr lang="de-DE" sz="1200" dirty="0" smtClean="0"/>
              <a:t>Wirtschaftsgymnasium</a:t>
            </a:r>
            <a:r>
              <a:rPr lang="de-DE" sz="1200" dirty="0"/>
              <a:t>, </a:t>
            </a:r>
            <a:r>
              <a:rPr lang="de-DE" sz="1200" dirty="0" smtClean="0"/>
              <a:t>Technisches </a:t>
            </a:r>
            <a:r>
              <a:rPr lang="de-DE" sz="1200" dirty="0"/>
              <a:t>Gymnasium </a:t>
            </a:r>
            <a:r>
              <a:rPr lang="de-DE" sz="1200" dirty="0" smtClean="0"/>
              <a:t>oder </a:t>
            </a:r>
            <a:r>
              <a:rPr lang="de-DE" sz="1200" dirty="0"/>
              <a:t>sonstiges </a:t>
            </a:r>
            <a:r>
              <a:rPr lang="de-DE" sz="1200" dirty="0" smtClean="0"/>
              <a:t>Fachgymnasium)</a:t>
            </a:r>
          </a:p>
          <a:p>
            <a:pPr marL="0" indent="0">
              <a:buFont typeface="Arial" charset="0"/>
              <a:buNone/>
              <a:defRPr/>
            </a:pPr>
            <a:endParaRPr lang="de-DE" sz="1200" dirty="0" smtClean="0"/>
          </a:p>
          <a:p>
            <a:pPr marL="0" indent="0">
              <a:buFont typeface="Arial" charset="0"/>
              <a:buNone/>
              <a:defRPr/>
            </a:pPr>
            <a:r>
              <a:rPr lang="de-DE" sz="1200" b="1" u="sng" dirty="0" err="1" smtClean="0"/>
              <a:t>UV´s</a:t>
            </a:r>
            <a:r>
              <a:rPr lang="de-DE" sz="1200" b="1" u="sng" dirty="0" smtClean="0"/>
              <a:t>:</a:t>
            </a:r>
          </a:p>
          <a:p>
            <a:pPr marL="0" indent="0">
              <a:buFont typeface="Arial" charset="0"/>
              <a:buNone/>
              <a:defRPr/>
            </a:pPr>
            <a:r>
              <a:rPr lang="de-DE" sz="1200" b="1" dirty="0"/>
              <a:t>Bundesländer gruppiert: </a:t>
            </a:r>
            <a:endParaRPr lang="de-DE" sz="1200" dirty="0"/>
          </a:p>
          <a:p>
            <a:pPr>
              <a:defRPr/>
            </a:pPr>
            <a:r>
              <a:rPr lang="de-DE" sz="1200" dirty="0" smtClean="0"/>
              <a:t>Typ1 = Länder </a:t>
            </a:r>
            <a:r>
              <a:rPr lang="de-DE" sz="1200" dirty="0"/>
              <a:t>mit lockerer struktureller </a:t>
            </a:r>
            <a:r>
              <a:rPr lang="de-DE" sz="1200" dirty="0" smtClean="0"/>
              <a:t>Regulierung </a:t>
            </a:r>
            <a:r>
              <a:rPr lang="de-DE" sz="1200" dirty="0"/>
              <a:t>und offenen Zugangs- und </a:t>
            </a:r>
            <a:r>
              <a:rPr lang="de-DE" sz="1200" dirty="0" smtClean="0"/>
              <a:t>Vergabekriterien (</a:t>
            </a:r>
            <a:r>
              <a:rPr lang="de-DE" sz="1200" dirty="0"/>
              <a:t>BE, BB, HB, HE, MV, NI, NW, SL, SH)</a:t>
            </a:r>
          </a:p>
          <a:p>
            <a:pPr>
              <a:defRPr/>
            </a:pPr>
            <a:r>
              <a:rPr lang="de-DE" sz="1200" dirty="0" smtClean="0"/>
              <a:t>Typ2 = </a:t>
            </a:r>
            <a:r>
              <a:rPr lang="de-DE" sz="1200" dirty="0"/>
              <a:t>Länder mit lockerer struktureller </a:t>
            </a:r>
            <a:r>
              <a:rPr lang="de-DE" sz="1200" dirty="0" smtClean="0"/>
              <a:t>Regulierung </a:t>
            </a:r>
            <a:r>
              <a:rPr lang="de-DE" sz="1200" dirty="0"/>
              <a:t>und restriktiven Zugangs- und </a:t>
            </a:r>
            <a:r>
              <a:rPr lang="de-DE" sz="1200" dirty="0" smtClean="0"/>
              <a:t>Vergabekriterien (</a:t>
            </a:r>
            <a:r>
              <a:rPr lang="de-DE" sz="1200" dirty="0"/>
              <a:t>BW, HH, RP) </a:t>
            </a:r>
          </a:p>
          <a:p>
            <a:pPr>
              <a:defRPr/>
            </a:pPr>
            <a:r>
              <a:rPr lang="de-DE" sz="1200" dirty="0" smtClean="0"/>
              <a:t>Typ3 = </a:t>
            </a:r>
            <a:r>
              <a:rPr lang="de-DE" sz="1200" dirty="0"/>
              <a:t>Länder, mit straffen strukturellen </a:t>
            </a:r>
            <a:r>
              <a:rPr lang="de-DE" sz="1200" dirty="0" smtClean="0"/>
              <a:t>Regulierungen </a:t>
            </a:r>
            <a:r>
              <a:rPr lang="de-DE" sz="1200" dirty="0"/>
              <a:t>und restriktiven Zugangs- und </a:t>
            </a:r>
            <a:r>
              <a:rPr lang="de-DE" sz="1200" dirty="0" smtClean="0"/>
              <a:t>Vergabekriterien (</a:t>
            </a:r>
            <a:r>
              <a:rPr lang="de-DE" sz="1200" dirty="0"/>
              <a:t>BY</a:t>
            </a:r>
            <a:r>
              <a:rPr lang="de-DE" sz="1200" dirty="0" smtClean="0"/>
              <a:t>, SN</a:t>
            </a:r>
            <a:r>
              <a:rPr lang="de-DE" sz="1200" dirty="0"/>
              <a:t>, ST, TH); </a:t>
            </a:r>
            <a:r>
              <a:rPr lang="de-DE" sz="1200" dirty="0" smtClean="0"/>
              <a:t>Ref.</a:t>
            </a:r>
            <a:endParaRPr lang="de-DE" sz="1200" dirty="0"/>
          </a:p>
          <a:p>
            <a:pPr marL="0" indent="0">
              <a:lnSpc>
                <a:spcPct val="150000"/>
              </a:lnSpc>
              <a:buFont typeface="Arial" charset="0"/>
              <a:buNone/>
              <a:defRPr/>
            </a:pPr>
            <a:r>
              <a:rPr lang="de-DE" sz="1200" b="1" dirty="0" smtClean="0"/>
              <a:t>Soziale Herkunft </a:t>
            </a:r>
            <a:r>
              <a:rPr lang="de-DE" sz="1200" dirty="0" smtClean="0"/>
              <a:t>(</a:t>
            </a:r>
            <a:r>
              <a:rPr lang="de-DE" sz="1200" dirty="0" err="1" smtClean="0"/>
              <a:t>akademiker</a:t>
            </a:r>
            <a:r>
              <a:rPr lang="de-DE" sz="1200" dirty="0" smtClean="0"/>
              <a:t>): Kinder, </a:t>
            </a:r>
            <a:r>
              <a:rPr lang="de-DE" sz="1200" dirty="0"/>
              <a:t>von Eltern mit mindestens einem Elternteil, dass eine Hochschulreife aufweist im Vergleich zu allen anderen Kindern </a:t>
            </a:r>
          </a:p>
          <a:p>
            <a:pPr marL="0" indent="0">
              <a:lnSpc>
                <a:spcPct val="150000"/>
              </a:lnSpc>
              <a:buFont typeface="Arial" charset="0"/>
              <a:buNone/>
              <a:defRPr/>
            </a:pPr>
            <a:r>
              <a:rPr lang="de-DE" sz="1200" b="1" dirty="0" smtClean="0"/>
              <a:t>Ethnische Herkunft </a:t>
            </a:r>
            <a:r>
              <a:rPr lang="de-DE" sz="1200" dirty="0" smtClean="0"/>
              <a:t>(</a:t>
            </a:r>
            <a:r>
              <a:rPr lang="de-DE" sz="1200" dirty="0" err="1" smtClean="0"/>
              <a:t>migback</a:t>
            </a:r>
            <a:r>
              <a:rPr lang="de-DE" sz="1200" dirty="0" smtClean="0"/>
              <a:t>): Es werden Kinder ohne im Vergleich zu Kindern mit Migrationshintergrund betrachtet</a:t>
            </a:r>
          </a:p>
          <a:p>
            <a:pPr marL="0" indent="0">
              <a:lnSpc>
                <a:spcPct val="150000"/>
              </a:lnSpc>
              <a:buFont typeface="Arial" charset="0"/>
              <a:buNone/>
              <a:defRPr/>
            </a:pPr>
            <a:r>
              <a:rPr lang="de-DE" sz="1200" b="1" dirty="0" smtClean="0"/>
              <a:t>Untersuchungszeitpunkte</a:t>
            </a:r>
            <a:endParaRPr lang="de-DE" sz="1200" dirty="0"/>
          </a:p>
          <a:p>
            <a:pPr>
              <a:defRPr/>
            </a:pPr>
            <a:r>
              <a:rPr lang="de-DE" sz="1200" b="1" dirty="0"/>
              <a:t>Übergang von der Primarstufe in Sek. I: </a:t>
            </a:r>
            <a:r>
              <a:rPr lang="de-DE" sz="1200" dirty="0"/>
              <a:t>Abgebildet wird hier der Schulformbesuch direkt nach dem Übergang in die Sekundarstufe I im 5. </a:t>
            </a:r>
            <a:r>
              <a:rPr lang="de-DE" sz="1200" dirty="0" smtClean="0"/>
              <a:t>Schuljahr</a:t>
            </a:r>
            <a:endParaRPr lang="de-DE" sz="1200" dirty="0"/>
          </a:p>
          <a:p>
            <a:pPr>
              <a:defRPr/>
            </a:pPr>
            <a:r>
              <a:rPr lang="de-DE" sz="1200" b="1" dirty="0"/>
              <a:t>Während  Sek. I: </a:t>
            </a:r>
            <a:r>
              <a:rPr lang="de-DE" sz="1200" dirty="0"/>
              <a:t>Abgebildet wird hier der Schulformbesuch </a:t>
            </a:r>
            <a:r>
              <a:rPr lang="de-DE" sz="1200" dirty="0" smtClean="0"/>
              <a:t>zwischen dem 6</a:t>
            </a:r>
            <a:r>
              <a:rPr lang="de-DE" sz="1200" dirty="0"/>
              <a:t>. </a:t>
            </a:r>
            <a:r>
              <a:rPr lang="de-DE" sz="1200" dirty="0" smtClean="0"/>
              <a:t>bis </a:t>
            </a:r>
            <a:r>
              <a:rPr lang="de-DE" sz="1200" dirty="0"/>
              <a:t>10. </a:t>
            </a:r>
            <a:r>
              <a:rPr lang="de-DE" sz="1200" dirty="0" smtClean="0"/>
              <a:t>Schuljahr</a:t>
            </a:r>
            <a:endParaRPr lang="de-DE" sz="1200" dirty="0"/>
          </a:p>
          <a:p>
            <a:pPr>
              <a:defRPr/>
            </a:pPr>
            <a:r>
              <a:rPr lang="de-DE" sz="1200" b="1" dirty="0"/>
              <a:t>Nach dem Übergang in Sek. II: </a:t>
            </a:r>
            <a:r>
              <a:rPr lang="de-DE" sz="1200" dirty="0"/>
              <a:t>Abgebildet wird hier der Schulformbesuch ab dem 11</a:t>
            </a:r>
            <a:r>
              <a:rPr lang="de-DE" sz="1200" dirty="0" smtClean="0"/>
              <a:t>. Schuljahr</a:t>
            </a:r>
          </a:p>
          <a:p>
            <a:pPr marL="0" indent="0">
              <a:buFont typeface="Arial" charset="0"/>
              <a:buNone/>
              <a:defRPr/>
            </a:pPr>
            <a:endParaRPr lang="de-DE" sz="1200" dirty="0"/>
          </a:p>
          <a:p>
            <a:pPr marL="0" indent="0">
              <a:lnSpc>
                <a:spcPct val="150000"/>
              </a:lnSpc>
              <a:buFont typeface="Arial" charset="0"/>
              <a:buNone/>
              <a:defRPr/>
            </a:pPr>
            <a:r>
              <a:rPr lang="de-DE" sz="1200" b="1" dirty="0">
                <a:solidFill>
                  <a:schemeClr val="bg1">
                    <a:lumMod val="50000"/>
                  </a:schemeClr>
                </a:solidFill>
              </a:rPr>
              <a:t>Geschlecht: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 1=weiblich/ 0=männlich</a:t>
            </a:r>
          </a:p>
          <a:p>
            <a:pPr marL="0" indent="0">
              <a:lnSpc>
                <a:spcPct val="150000"/>
              </a:lnSpc>
              <a:buFont typeface="Arial" charset="0"/>
              <a:buNone/>
              <a:defRPr/>
            </a:pPr>
            <a:r>
              <a:rPr lang="de-DE" sz="1200" b="1" dirty="0">
                <a:solidFill>
                  <a:schemeClr val="bg1">
                    <a:lumMod val="50000"/>
                  </a:schemeClr>
                </a:solidFill>
              </a:rPr>
              <a:t>Geburtsjahr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de-DE" sz="1200" dirty="0" err="1">
                <a:solidFill>
                  <a:schemeClr val="bg1">
                    <a:lumMod val="50000"/>
                  </a:schemeClr>
                </a:solidFill>
              </a:rPr>
              <a:t>gebj_neu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): Geburtsjahre 1982-1993</a:t>
            </a:r>
          </a:p>
          <a:p>
            <a:pPr marL="0" indent="0">
              <a:lnSpc>
                <a:spcPct val="150000"/>
              </a:lnSpc>
              <a:buFont typeface="Arial" charset="0"/>
              <a:buNone/>
              <a:defRPr/>
            </a:pPr>
            <a:r>
              <a:rPr lang="de-DE" sz="1200" b="1" dirty="0">
                <a:solidFill>
                  <a:schemeClr val="bg1">
                    <a:lumMod val="50000"/>
                  </a:schemeClr>
                </a:solidFill>
              </a:rPr>
              <a:t>Datensatz: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  Übergangsstudie 2011 im Vergleich zur Übergangsstudie 2006 </a:t>
            </a:r>
          </a:p>
          <a:p>
            <a:pPr>
              <a:defRPr/>
            </a:pPr>
            <a:endParaRPr lang="de-DE" sz="1200" dirty="0"/>
          </a:p>
          <a:p>
            <a:pPr marL="0" indent="0">
              <a:buFont typeface="Arial" charset="0"/>
              <a:buNone/>
              <a:defRPr/>
            </a:pPr>
            <a:endParaRPr lang="de-DE" sz="1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Konferenz „Bildung und Beruf“ | 3. und 4. November 2015 | Bonn</a:t>
            </a: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6A926E-8291-4213-83A0-EB90B0C7A2E6}" type="slidenum">
              <a:rPr lang="de-DE" altLang="de-DE" smtClean="0"/>
              <a:pPr>
                <a:defRPr/>
              </a:pPr>
              <a:t>16</a:t>
            </a:fld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>
          <a:xfrm>
            <a:off x="277813" y="609600"/>
            <a:ext cx="2459037" cy="2449513"/>
          </a:xfrm>
        </p:spPr>
        <p:txBody>
          <a:bodyPr/>
          <a:lstStyle/>
          <a:p>
            <a:pPr algn="just" eaLnBrk="1" hangingPunct="1"/>
            <a:r>
              <a:rPr lang="de-DE" altLang="de-DE" sz="1400" smtClean="0"/>
              <a:t>1a/b. Wie verändern sich die Anteile der SchülerInnen, die auf eine Schulform wechseln, die zur (Fach-)Hochschulreife führt? </a:t>
            </a:r>
            <a:br>
              <a:rPr lang="de-DE" altLang="de-DE" sz="1400" smtClean="0"/>
            </a:br>
            <a:r>
              <a:rPr lang="de-DE" altLang="de-DE" sz="1400" smtClean="0"/>
              <a:t>Gibt es bei den Anteilen Unterschiede zwischen den Bundesländern und Herkunfts-gruppen?</a:t>
            </a:r>
            <a:br>
              <a:rPr lang="de-DE" altLang="de-DE" sz="1400" smtClean="0"/>
            </a:br>
            <a:r>
              <a:rPr lang="de-DE" altLang="de-DE" sz="1400" smtClean="0"/>
              <a:t/>
            </a:r>
            <a:br>
              <a:rPr lang="de-DE" altLang="de-DE" sz="1400" smtClean="0"/>
            </a:br>
            <a:endParaRPr lang="de-DE" altLang="de-DE" sz="1400" smtClean="0"/>
          </a:p>
        </p:txBody>
      </p:sp>
      <p:sp>
        <p:nvSpPr>
          <p:cNvPr id="28675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8AD84F-24F4-4688-A9A9-C0FD5A653332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28676" name="Textfeld 9"/>
          <p:cNvSpPr txBox="1">
            <a:spLocks noChangeArrowheads="1"/>
          </p:cNvSpPr>
          <p:nvPr/>
        </p:nvSpPr>
        <p:spPr bwMode="auto">
          <a:xfrm>
            <a:off x="398463" y="5621338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Daten: BIBB Übergangsstudien 2006 u. 2011, Geburtskohorten 1982-1993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pic>
        <p:nvPicPr>
          <p:cNvPr id="28678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0638"/>
            <a:ext cx="5400675" cy="221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9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505"/>
          <a:stretch>
            <a:fillRect/>
          </a:stretch>
        </p:blipFill>
        <p:spPr bwMode="auto">
          <a:xfrm>
            <a:off x="3175000" y="2201863"/>
            <a:ext cx="5400675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80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57"/>
          <a:stretch>
            <a:fillRect/>
          </a:stretch>
        </p:blipFill>
        <p:spPr bwMode="auto">
          <a:xfrm>
            <a:off x="3228975" y="4111625"/>
            <a:ext cx="5400675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398463" y="188913"/>
            <a:ext cx="2220912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altLang="de-DE" sz="1600" b="1" u="sng" dirty="0">
                <a:latin typeface="+mn-lt"/>
              </a:rPr>
              <a:t>Konditionale Ergebnisse</a:t>
            </a:r>
            <a:endParaRPr lang="de-DE" sz="1600" b="1" u="sng" dirty="0"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79388" y="2925763"/>
            <a:ext cx="28829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altLang="de-DE" sz="1600" i="1" dirty="0">
                <a:latin typeface="+mj-lt"/>
              </a:rPr>
              <a:t>Reduktion der konditionalen sozialen Ungleichheit in allen drei Typen      ; </a:t>
            </a:r>
          </a:p>
          <a:p>
            <a:pPr>
              <a:defRPr/>
            </a:pPr>
            <a:r>
              <a:rPr lang="de-DE" altLang="de-DE" sz="1600" i="1" dirty="0">
                <a:latin typeface="+mj-lt"/>
              </a:rPr>
              <a:t>Ausmaß der relativen </a:t>
            </a:r>
            <a:r>
              <a:rPr lang="de-DE" altLang="de-DE" sz="1600" i="1" dirty="0">
                <a:latin typeface="+mn-lt"/>
              </a:rPr>
              <a:t>Ungleichheit in Sek. II: </a:t>
            </a:r>
          </a:p>
          <a:p>
            <a:pPr>
              <a:defRPr/>
            </a:pPr>
            <a:r>
              <a:rPr lang="de-DE" altLang="de-DE" sz="1600" i="1" dirty="0">
                <a:latin typeface="+mj-lt"/>
              </a:rPr>
              <a:t>Typ3&gt;Typ2&gt;Typ1</a:t>
            </a:r>
            <a:endParaRPr lang="de-DE" sz="1600" i="1" dirty="0">
              <a:latin typeface="+mj-lt"/>
            </a:endParaRPr>
          </a:p>
        </p:txBody>
      </p:sp>
      <p:pic>
        <p:nvPicPr>
          <p:cNvPr id="2868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3376613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8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412750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85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33"/>
          <a:stretch>
            <a:fillRect/>
          </a:stretch>
        </p:blipFill>
        <p:spPr bwMode="auto">
          <a:xfrm>
            <a:off x="3175000" y="2400300"/>
            <a:ext cx="54006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86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13"/>
          <a:stretch>
            <a:fillRect/>
          </a:stretch>
        </p:blipFill>
        <p:spPr bwMode="auto">
          <a:xfrm>
            <a:off x="3233738" y="4324350"/>
            <a:ext cx="5400675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296863" y="476250"/>
            <a:ext cx="2520950" cy="2794000"/>
          </a:xfrm>
        </p:spPr>
        <p:txBody>
          <a:bodyPr/>
          <a:lstStyle/>
          <a:p>
            <a:pPr algn="just" eaLnBrk="1" hangingPunct="1"/>
            <a:r>
              <a:rPr lang="de-DE" altLang="de-DE" sz="1400" smtClean="0"/>
              <a:t>1a/b. Wie verändern sich die Anteile der SchülerInnen, die auf eine Schulform wechseln, die zur (Fach-) Hochschulreife führt? </a:t>
            </a:r>
            <a:br>
              <a:rPr lang="de-DE" altLang="de-DE" sz="1400" smtClean="0"/>
            </a:br>
            <a:r>
              <a:rPr lang="de-DE" altLang="de-DE" sz="1400" smtClean="0"/>
              <a:t>Gibt es bei den Anteilen Unterschiede zwischen den Bundesländern und Herkunfts-gruppen?</a:t>
            </a:r>
            <a:br>
              <a:rPr lang="de-DE" altLang="de-DE" sz="1400" smtClean="0"/>
            </a:br>
            <a:r>
              <a:rPr lang="de-DE" altLang="de-DE" sz="1400" smtClean="0"/>
              <a:t/>
            </a:r>
            <a:br>
              <a:rPr lang="de-DE" altLang="de-DE" sz="1400" smtClean="0"/>
            </a:br>
            <a:endParaRPr lang="de-DE" altLang="de-DE" sz="1400" smtClean="0"/>
          </a:p>
        </p:txBody>
      </p:sp>
      <p:sp>
        <p:nvSpPr>
          <p:cNvPr id="29699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7514192-DDAC-472E-A577-D57780278593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29700" name="Textfeld 9"/>
          <p:cNvSpPr txBox="1">
            <a:spLocks noChangeArrowheads="1"/>
          </p:cNvSpPr>
          <p:nvPr/>
        </p:nvSpPr>
        <p:spPr bwMode="auto">
          <a:xfrm>
            <a:off x="323850" y="5445125"/>
            <a:ext cx="21605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Daten: BIBB Übergangsstudien 2006 u. 2011, Geburtskohorten 1982-1993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9" name="Rechteck 8"/>
          <p:cNvSpPr/>
          <p:nvPr/>
        </p:nvSpPr>
        <p:spPr>
          <a:xfrm>
            <a:off x="398463" y="188913"/>
            <a:ext cx="2220912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altLang="de-DE" sz="1600" b="1" u="sng" dirty="0">
                <a:latin typeface="+mn-lt"/>
              </a:rPr>
              <a:t>Konditionale Ergebnisse</a:t>
            </a:r>
            <a:endParaRPr lang="de-DE" sz="1600" b="1" u="sng" dirty="0">
              <a:latin typeface="+mn-lt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23850" y="2997200"/>
            <a:ext cx="2519363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altLang="de-DE" sz="1600" i="1" dirty="0">
                <a:latin typeface="+mj-lt"/>
              </a:rPr>
              <a:t>Konditionale ethnische Ungleichheit: </a:t>
            </a:r>
          </a:p>
          <a:p>
            <a:pPr>
              <a:defRPr/>
            </a:pPr>
            <a:r>
              <a:rPr lang="de-DE" altLang="de-DE" sz="1600" i="1" dirty="0">
                <a:latin typeface="+mj-lt"/>
              </a:rPr>
              <a:t>Typ1: konstant; </a:t>
            </a:r>
          </a:p>
          <a:p>
            <a:pPr>
              <a:defRPr/>
            </a:pPr>
            <a:r>
              <a:rPr lang="de-DE" altLang="de-DE" sz="1600" i="1" dirty="0">
                <a:latin typeface="+mj-lt"/>
              </a:rPr>
              <a:t>Typ2: Reduktion; </a:t>
            </a:r>
          </a:p>
          <a:p>
            <a:pPr>
              <a:defRPr/>
            </a:pPr>
            <a:r>
              <a:rPr lang="de-DE" altLang="de-DE" sz="1600" i="1" dirty="0">
                <a:latin typeface="+mj-lt"/>
              </a:rPr>
              <a:t>Typ3: Erhöhung     ; </a:t>
            </a:r>
          </a:p>
          <a:p>
            <a:pPr>
              <a:defRPr/>
            </a:pPr>
            <a:r>
              <a:rPr lang="de-DE" altLang="de-DE" sz="1600" i="1" dirty="0">
                <a:latin typeface="+mj-lt"/>
              </a:rPr>
              <a:t>Ausmaß der relativen </a:t>
            </a:r>
            <a:r>
              <a:rPr lang="de-DE" altLang="de-DE" sz="1600" i="1" dirty="0"/>
              <a:t>Ungleichheit in Sek. II: : </a:t>
            </a:r>
            <a:r>
              <a:rPr lang="de-DE" altLang="de-DE" sz="1600" i="1" dirty="0">
                <a:latin typeface="+mj-lt"/>
              </a:rPr>
              <a:t>Typ3&gt;Typ1&gt;Typ2 </a:t>
            </a:r>
            <a:endParaRPr lang="de-DE" sz="1600" i="1" dirty="0">
              <a:latin typeface="+mj-lt"/>
            </a:endParaRPr>
          </a:p>
        </p:txBody>
      </p:sp>
      <p:sp>
        <p:nvSpPr>
          <p:cNvPr id="29704" name="Textfeld 6"/>
          <p:cNvSpPr txBox="1">
            <a:spLocks noChangeArrowheads="1"/>
          </p:cNvSpPr>
          <p:nvPr/>
        </p:nvSpPr>
        <p:spPr bwMode="auto">
          <a:xfrm>
            <a:off x="1692275" y="4011613"/>
            <a:ext cx="296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29705" name="Textfeld 6"/>
          <p:cNvSpPr txBox="1">
            <a:spLocks noChangeArrowheads="1"/>
          </p:cNvSpPr>
          <p:nvPr/>
        </p:nvSpPr>
        <p:spPr bwMode="auto">
          <a:xfrm>
            <a:off x="1839913" y="4743450"/>
            <a:ext cx="298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pic>
        <p:nvPicPr>
          <p:cNvPr id="29706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31750"/>
            <a:ext cx="5399087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7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2006600"/>
            <a:ext cx="5400675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8" name="Picture 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3705225"/>
            <a:ext cx="5762625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21B16C9-ED48-4382-B038-39B7AB176588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392488" y="0"/>
            <a:ext cx="22225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1600" b="1" u="sng" dirty="0">
                <a:latin typeface="+mj-lt"/>
              </a:rPr>
              <a:t>Konditionale Ergebnisse</a:t>
            </a:r>
            <a:endParaRPr lang="de-DE" sz="1600" b="1" u="sng" dirty="0">
              <a:latin typeface="+mj-lt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Konferenz „Bildung und Beruf“ | 3. und 4. November 2015 | Bonn</a:t>
            </a:r>
          </a:p>
        </p:txBody>
      </p:sp>
      <p:pic>
        <p:nvPicPr>
          <p:cNvPr id="3072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38213"/>
            <a:ext cx="3600450" cy="263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938213"/>
            <a:ext cx="3600450" cy="263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562350"/>
            <a:ext cx="3600450" cy="263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8" name="Titel 1"/>
          <p:cNvSpPr>
            <a:spLocks noGrp="1"/>
          </p:cNvSpPr>
          <p:nvPr>
            <p:ph type="title"/>
          </p:nvPr>
        </p:nvSpPr>
        <p:spPr>
          <a:xfrm>
            <a:off x="106363" y="53975"/>
            <a:ext cx="8794750" cy="1743075"/>
          </a:xfrm>
        </p:spPr>
        <p:txBody>
          <a:bodyPr/>
          <a:lstStyle/>
          <a:p>
            <a:pPr eaLnBrk="1" hangingPunct="1"/>
            <a:r>
              <a:rPr lang="de-DE" altLang="de-DE" sz="1400" smtClean="0"/>
              <a:t/>
            </a:r>
            <a:br>
              <a:rPr lang="de-DE" altLang="de-DE" sz="1400" smtClean="0"/>
            </a:br>
            <a:r>
              <a:rPr lang="de-DE" altLang="de-DE" sz="1400" smtClean="0"/>
              <a:t>1a/b. Wie verändern sich die Anteile der SchülerInnen, die auf eine Schulform wechseln, die zur (Fach-) Hochschulreife führt? </a:t>
            </a:r>
            <a:br>
              <a:rPr lang="de-DE" altLang="de-DE" sz="1400" smtClean="0"/>
            </a:br>
            <a:r>
              <a:rPr lang="de-DE" altLang="de-DE" sz="1400" smtClean="0"/>
              <a:t>Gibt es bei den Anteilen Unterschiede zwischen den Bundesländern und Herkunftsgruppen?</a:t>
            </a:r>
            <a:br>
              <a:rPr lang="de-DE" altLang="de-DE" sz="1400" smtClean="0"/>
            </a:br>
            <a:r>
              <a:rPr lang="de-DE" altLang="de-DE" sz="1400" smtClean="0"/>
              <a:t/>
            </a:r>
            <a:br>
              <a:rPr lang="de-DE" altLang="de-DE" sz="1400" smtClean="0"/>
            </a:br>
            <a:r>
              <a:rPr lang="de-DE" altLang="de-DE" sz="1400" smtClean="0"/>
              <a:t/>
            </a:r>
            <a:br>
              <a:rPr lang="de-DE" altLang="de-DE" sz="1400" smtClean="0"/>
            </a:br>
            <a:r>
              <a:rPr lang="de-DE" altLang="de-DE" sz="1400" smtClean="0"/>
              <a:t/>
            </a:r>
            <a:br>
              <a:rPr lang="de-DE" altLang="de-DE" sz="1400" smtClean="0"/>
            </a:br>
            <a:endParaRPr lang="de-DE" altLang="de-DE" sz="1400" smtClean="0"/>
          </a:p>
        </p:txBody>
      </p:sp>
      <p:sp>
        <p:nvSpPr>
          <p:cNvPr id="30729" name="Textfeld 9"/>
          <p:cNvSpPr txBox="1">
            <a:spLocks noChangeArrowheads="1"/>
          </p:cNvSpPr>
          <p:nvPr/>
        </p:nvSpPr>
        <p:spPr bwMode="auto">
          <a:xfrm>
            <a:off x="7391400" y="1125538"/>
            <a:ext cx="17399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Daten: BIBB Übergangsstudien 2006 u. 2011, Geburtskohorten 1982-1993</a:t>
            </a:r>
          </a:p>
        </p:txBody>
      </p:sp>
      <p:sp>
        <p:nvSpPr>
          <p:cNvPr id="2" name="Ellipse 1"/>
          <p:cNvSpPr/>
          <p:nvPr/>
        </p:nvSpPr>
        <p:spPr>
          <a:xfrm>
            <a:off x="1476375" y="1412875"/>
            <a:ext cx="142875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1908175" y="1484313"/>
            <a:ext cx="142875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2700338" y="1628775"/>
            <a:ext cx="142875" cy="72072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3527425" y="1744663"/>
            <a:ext cx="142875" cy="719137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5113338" y="1484313"/>
            <a:ext cx="144462" cy="36036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5534025" y="1485900"/>
            <a:ext cx="92075" cy="490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6337300" y="1665288"/>
            <a:ext cx="144463" cy="3952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7164388" y="1862138"/>
            <a:ext cx="144462" cy="271462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1535113" y="4138613"/>
            <a:ext cx="495300" cy="28733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3492500" y="4403725"/>
            <a:ext cx="177800" cy="21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3810000" y="3665538"/>
            <a:ext cx="508317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altLang="de-DE" sz="1400" i="1" dirty="0">
                <a:latin typeface="+mj-lt"/>
              </a:rPr>
              <a:t>Niveauunterschied zwischen sozialen Herkunftsgruppen bleibt über den BVL relativ konstant     ; Niveauunterschiede zwischen ethnischen Herkunftsgruppen reduzieren sich über den BVL     und zwar besonders bei Ü2; geringe Bundeslandunterschiede </a:t>
            </a:r>
            <a:endParaRPr lang="de-DE" sz="1400" i="1" dirty="0">
              <a:latin typeface="+mj-lt"/>
            </a:endParaRPr>
          </a:p>
        </p:txBody>
      </p:sp>
      <p:pic>
        <p:nvPicPr>
          <p:cNvPr id="3074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4046538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42" name="Textfeld 6"/>
          <p:cNvSpPr txBox="1">
            <a:spLocks noChangeArrowheads="1"/>
          </p:cNvSpPr>
          <p:nvPr/>
        </p:nvSpPr>
        <p:spPr bwMode="auto">
          <a:xfrm>
            <a:off x="5568950" y="3878263"/>
            <a:ext cx="296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0743" name="Textfeld 6"/>
          <p:cNvSpPr txBox="1">
            <a:spLocks noChangeArrowheads="1"/>
          </p:cNvSpPr>
          <p:nvPr/>
        </p:nvSpPr>
        <p:spPr bwMode="auto">
          <a:xfrm>
            <a:off x="7951788" y="4302125"/>
            <a:ext cx="298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95288" y="44450"/>
            <a:ext cx="8229600" cy="647700"/>
          </a:xfrm>
        </p:spPr>
        <p:txBody>
          <a:bodyPr/>
          <a:lstStyle/>
          <a:p>
            <a:pPr eaLnBrk="1" hangingPunct="1"/>
            <a:r>
              <a:rPr lang="de-DE" altLang="de-DE" smtClean="0"/>
              <a:t>Kurzer Überblick</a:t>
            </a:r>
            <a:endParaRPr lang="de-DE" altLang="de-DE" sz="4000" smtClean="0"/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52149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sz="2200" dirty="0" smtClean="0"/>
              <a:t>Chance des Bildungserfolgs…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de-DE" sz="2200" dirty="0" smtClean="0"/>
              <a:t>…wird beeinflusst durch die </a:t>
            </a:r>
            <a:r>
              <a:rPr lang="de-DE" altLang="de-DE" sz="2200" b="1" dirty="0" smtClean="0"/>
              <a:t>sozialen und ethnischen Herkunftseffekte </a:t>
            </a:r>
            <a:r>
              <a:rPr lang="de-DE" altLang="de-DE" sz="2200" dirty="0" smtClean="0">
                <a:sym typeface="Wingdings" pitchFamily="2" charset="2"/>
              </a:rPr>
              <a:t></a:t>
            </a:r>
            <a:r>
              <a:rPr lang="de-DE" altLang="de-DE" sz="2200" dirty="0" smtClean="0"/>
              <a:t>unterschiedliches ökonomisches, soziales und kulturelles Kapital, ungleiche Bildungsaspirationen und/oder ein differentes Entscheidungsverhalten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de-DE" sz="2200" dirty="0" smtClean="0"/>
              <a:t>… wird beeinflusst durch </a:t>
            </a:r>
            <a:r>
              <a:rPr lang="de-DE" altLang="de-DE" sz="2200" b="1" dirty="0" smtClean="0"/>
              <a:t>Rahmenbedingungen des Bildungssystems   </a:t>
            </a:r>
            <a:r>
              <a:rPr lang="de-DE" altLang="de-DE" sz="2200" dirty="0" smtClean="0">
                <a:sym typeface="Wingdings" pitchFamily="2" charset="2"/>
              </a:rPr>
              <a:t>bundeslandspezifische Unterschiede: strukturelle Unterschiede; differente Zugangs- und Vergabekriterien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de-DE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de-DE" sz="2200" dirty="0" smtClean="0"/>
              <a:t>Fokus auf: Bundeslandunterschiede; Korrekturmöglichkeiten durch </a:t>
            </a:r>
            <a:r>
              <a:rPr lang="de-DE" altLang="de-DE" sz="2200" dirty="0"/>
              <a:t>A</a:t>
            </a:r>
            <a:r>
              <a:rPr lang="de-DE" altLang="de-DE" sz="2200" dirty="0" smtClean="0"/>
              <a:t>ufbauschulformen; Bildungsherkunft u. ethnische Herkunft; Bildungsverlauf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de-DE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de-DE" sz="2200" dirty="0" smtClean="0"/>
              <a:t>Übergeordnetes Ziel: Erklären </a:t>
            </a:r>
            <a:r>
              <a:rPr lang="de-DE" altLang="de-DE" sz="2200" dirty="0" smtClean="0">
                <a:sym typeface="Wingdings" pitchFamily="2" charset="2"/>
              </a:rPr>
              <a:t>wie gesetzliche Rahmenbedingungen auf individuelles Handeln wirken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de-DE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de-DE" sz="1800" dirty="0" smtClean="0">
              <a:solidFill>
                <a:srgbClr val="7F7F7F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8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3600" dirty="0" smtClean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C35E61-0D70-4D6E-B173-107BDBF4DD78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Konferenz „Bildung und Beruf“ | 3. und 4. November 2015 | Bonn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altLang="de-DE" sz="1800" dirty="0" smtClean="0"/>
              <a:t>Konditionale Ergebnisse</a:t>
            </a:r>
            <a:r>
              <a:rPr lang="de-DE" altLang="de-DE" sz="1400" dirty="0" smtClean="0">
                <a:solidFill>
                  <a:srgbClr val="FF0000"/>
                </a:solidFill>
              </a:rPr>
              <a:t/>
            </a:r>
            <a:br>
              <a:rPr lang="de-DE" altLang="de-DE" sz="1400" dirty="0" smtClean="0">
                <a:solidFill>
                  <a:srgbClr val="FF0000"/>
                </a:solidFill>
              </a:rPr>
            </a:br>
            <a:r>
              <a:rPr lang="de-DE" altLang="de-DE" sz="1600" dirty="0" smtClean="0"/>
              <a:t/>
            </a:r>
            <a:br>
              <a:rPr lang="de-DE" altLang="de-DE" sz="1600" dirty="0" smtClean="0"/>
            </a:br>
            <a:r>
              <a:rPr lang="de-DE" altLang="de-DE" sz="1600" dirty="0" smtClean="0"/>
              <a:t>2a: Wie verändern, im Bildungsverlauf betrachtet, bundeslandspezifische Regelungen und Herkunftseinflüsse die konditionalen Übergangschancen auf einem Weg (traditionaler oder alternativer Bildungsweg), zum Erlangen einer (Fach-)Hochschulzugangsberechtigung, zu wechseln? Welchen Beitrag leisten Herkunftseinflüsse, Aufbauschulformen und bundeslandspezifische Bildungssysteme zum Auf- oder Abbau relativer Bildungsungleichheit.</a:t>
            </a:r>
            <a:r>
              <a:rPr lang="de-DE" altLang="de-DE" sz="1400" dirty="0" smtClean="0"/>
              <a:t/>
            </a:r>
            <a:br>
              <a:rPr lang="de-DE" altLang="de-DE" sz="1400" dirty="0" smtClean="0"/>
            </a:br>
            <a:r>
              <a:rPr lang="de-DE" altLang="de-DE" sz="1400" dirty="0" smtClean="0"/>
              <a:t/>
            </a:r>
            <a:br>
              <a:rPr lang="de-DE" altLang="de-DE" sz="1400" dirty="0" smtClean="0"/>
            </a:br>
            <a:endParaRPr lang="de-DE" altLang="de-DE" sz="1400" dirty="0" smtClean="0"/>
          </a:p>
        </p:txBody>
      </p:sp>
      <p:sp>
        <p:nvSpPr>
          <p:cNvPr id="31747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2F66818-2230-4A9E-9948-63B557694D74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1748" name="Textfeld 1"/>
          <p:cNvSpPr txBox="1">
            <a:spLocks noChangeArrowheads="1"/>
          </p:cNvSpPr>
          <p:nvPr/>
        </p:nvSpPr>
        <p:spPr bwMode="auto">
          <a:xfrm>
            <a:off x="684213" y="4903788"/>
            <a:ext cx="8208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000">
                <a:latin typeface="Arial" charset="0"/>
              </a:rPr>
              <a:t>Daten: BIBB Übergangsstudien 2006 u. 2011, Geburtskohorten 1982-1993, Ergebnisse logistischer Regressionen, robuste Standardfehler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Arial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Konferenz „Bildung und Beruf“ | 3. und 4. November 2015 | Bonn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1258888" y="2492375"/>
            <a:ext cx="649287" cy="2160588"/>
          </a:xfrm>
          <a:prstGeom prst="roundRect">
            <a:avLst/>
          </a:prstGeom>
          <a:solidFill>
            <a:srgbClr val="E5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3851275" y="2474913"/>
            <a:ext cx="649288" cy="2178050"/>
          </a:xfrm>
          <a:prstGeom prst="roundRect">
            <a:avLst/>
          </a:prstGeom>
          <a:solidFill>
            <a:srgbClr val="E5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Abgerundetes Rechteck 8"/>
          <p:cNvSpPr/>
          <p:nvPr/>
        </p:nvSpPr>
        <p:spPr>
          <a:xfrm>
            <a:off x="6443663" y="2474913"/>
            <a:ext cx="649287" cy="2178050"/>
          </a:xfrm>
          <a:prstGeom prst="roundRect">
            <a:avLst/>
          </a:prstGeom>
          <a:solidFill>
            <a:srgbClr val="E5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2124075" y="2468563"/>
            <a:ext cx="647700" cy="2184400"/>
          </a:xfrm>
          <a:prstGeom prst="roundRect">
            <a:avLst/>
          </a:prstGeom>
          <a:solidFill>
            <a:srgbClr val="E6F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Abgerundetes Rechteck 10"/>
          <p:cNvSpPr/>
          <p:nvPr/>
        </p:nvSpPr>
        <p:spPr>
          <a:xfrm>
            <a:off x="4716463" y="2451100"/>
            <a:ext cx="647700" cy="2201863"/>
          </a:xfrm>
          <a:prstGeom prst="roundRect">
            <a:avLst/>
          </a:prstGeom>
          <a:solidFill>
            <a:srgbClr val="E6F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Abgerundetes Rechteck 11"/>
          <p:cNvSpPr/>
          <p:nvPr/>
        </p:nvSpPr>
        <p:spPr>
          <a:xfrm>
            <a:off x="7308850" y="2451100"/>
            <a:ext cx="647700" cy="2201863"/>
          </a:xfrm>
          <a:prstGeom prst="roundRect">
            <a:avLst/>
          </a:prstGeom>
          <a:solidFill>
            <a:srgbClr val="E6F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Abgerundetes Rechteck 12"/>
          <p:cNvSpPr/>
          <p:nvPr/>
        </p:nvSpPr>
        <p:spPr>
          <a:xfrm>
            <a:off x="2916238" y="2484438"/>
            <a:ext cx="647700" cy="2184400"/>
          </a:xfrm>
          <a:prstGeom prst="roundRect">
            <a:avLst/>
          </a:prstGeom>
          <a:solidFill>
            <a:srgbClr val="FFEE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5508625" y="2466975"/>
            <a:ext cx="647700" cy="2201863"/>
          </a:xfrm>
          <a:prstGeom prst="roundRect">
            <a:avLst/>
          </a:prstGeom>
          <a:solidFill>
            <a:srgbClr val="FFEE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8101013" y="2466975"/>
            <a:ext cx="647700" cy="2201863"/>
          </a:xfrm>
          <a:prstGeom prst="roundRect">
            <a:avLst/>
          </a:prstGeom>
          <a:solidFill>
            <a:srgbClr val="FFEE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3175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07"/>
          <a:stretch>
            <a:fillRect/>
          </a:stretch>
        </p:blipFill>
        <p:spPr bwMode="auto">
          <a:xfrm>
            <a:off x="336550" y="1787525"/>
            <a:ext cx="8569325" cy="312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e 3"/>
          <p:cNvSpPr/>
          <p:nvPr/>
        </p:nvSpPr>
        <p:spPr>
          <a:xfrm>
            <a:off x="1241425" y="2535238"/>
            <a:ext cx="642938" cy="150812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1266825" y="2652713"/>
            <a:ext cx="642938" cy="153987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1270000" y="3098800"/>
            <a:ext cx="642938" cy="153988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3862388" y="2509838"/>
            <a:ext cx="642937" cy="153987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3857625" y="3249613"/>
            <a:ext cx="642938" cy="155575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6434138" y="2511425"/>
            <a:ext cx="642937" cy="153988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6437313" y="2663825"/>
            <a:ext cx="642937" cy="153988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4703763" y="3549650"/>
            <a:ext cx="642937" cy="155575"/>
          </a:xfrm>
          <a:prstGeom prst="ellipse">
            <a:avLst/>
          </a:prstGeom>
          <a:noFill/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7296150" y="3549650"/>
            <a:ext cx="642938" cy="155575"/>
          </a:xfrm>
          <a:prstGeom prst="ellipse">
            <a:avLst/>
          </a:prstGeom>
          <a:noFill/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2136775" y="3549650"/>
            <a:ext cx="642938" cy="155575"/>
          </a:xfrm>
          <a:prstGeom prst="ellipse">
            <a:avLst/>
          </a:prstGeom>
          <a:noFill/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2943225" y="4006850"/>
            <a:ext cx="642938" cy="15557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55613" y="5324475"/>
            <a:ext cx="8105775" cy="8937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ts val="113"/>
              </a:spcBef>
              <a:buFont typeface="Arial" charset="0"/>
              <a:buNone/>
              <a:defRPr/>
            </a:pPr>
            <a:r>
              <a:rPr lang="de-DE" altLang="de-DE" sz="1400" i="1" dirty="0">
                <a:latin typeface="+mj-lt"/>
              </a:rPr>
              <a:t>Relative soziale und ethnische Ungleichheit reduziert sich während des Bildungsverlaufs</a:t>
            </a:r>
          </a:p>
          <a:p>
            <a:pPr lvl="1">
              <a:lnSpc>
                <a:spcPct val="120000"/>
              </a:lnSpc>
              <a:spcBef>
                <a:spcPts val="113"/>
              </a:spcBef>
              <a:defRPr/>
            </a:pPr>
            <a:r>
              <a:rPr lang="de-DE" altLang="de-DE" sz="1400" i="1" dirty="0">
                <a:latin typeface="+mj-lt"/>
              </a:rPr>
              <a:t>- 	Typ 1 vs. Typ 3 reduziert relative soziale Ungleichheit bei Ü1, während der Sek. I und Ü2 </a:t>
            </a:r>
          </a:p>
          <a:p>
            <a:pPr lvl="1">
              <a:lnSpc>
                <a:spcPct val="120000"/>
              </a:lnSpc>
              <a:spcBef>
                <a:spcPts val="113"/>
              </a:spcBef>
              <a:defRPr/>
            </a:pPr>
            <a:r>
              <a:rPr lang="de-DE" altLang="de-DE" sz="1400" i="1" dirty="0">
                <a:latin typeface="+mj-lt"/>
              </a:rPr>
              <a:t>- 	Beim Typ 2 ist die relative ethnische Ungleichheit bei Ü1 größer als beim Typ 3</a:t>
            </a:r>
          </a:p>
        </p:txBody>
      </p:sp>
      <p:pic>
        <p:nvPicPr>
          <p:cNvPr id="3177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532447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7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700" y="5594350"/>
            <a:ext cx="4683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74" name="Textfeld 6"/>
          <p:cNvSpPr txBox="1">
            <a:spLocks noChangeArrowheads="1"/>
          </p:cNvSpPr>
          <p:nvPr/>
        </p:nvSpPr>
        <p:spPr bwMode="auto">
          <a:xfrm>
            <a:off x="7138988" y="5918200"/>
            <a:ext cx="298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>
          <a:xfrm>
            <a:off x="25400" y="292100"/>
            <a:ext cx="2914650" cy="2732088"/>
          </a:xfrm>
        </p:spPr>
        <p:txBody>
          <a:bodyPr/>
          <a:lstStyle/>
          <a:p>
            <a:pPr algn="just" eaLnBrk="1" hangingPunct="1"/>
            <a:r>
              <a:rPr lang="de-DE" altLang="de-DE" sz="1400" smtClean="0">
                <a:solidFill>
                  <a:srgbClr val="FF0000"/>
                </a:solidFill>
              </a:rPr>
              <a:t/>
            </a:r>
            <a:br>
              <a:rPr lang="de-DE" altLang="de-DE" sz="1400" smtClean="0">
                <a:solidFill>
                  <a:srgbClr val="FF0000"/>
                </a:solidFill>
              </a:rPr>
            </a:br>
            <a:r>
              <a:rPr lang="de-DE" altLang="de-DE" sz="1400" smtClean="0">
                <a:solidFill>
                  <a:srgbClr val="FF0000"/>
                </a:solidFill>
              </a:rPr>
              <a:t/>
            </a:r>
            <a:br>
              <a:rPr lang="de-DE" altLang="de-DE" sz="1400" smtClean="0">
                <a:solidFill>
                  <a:srgbClr val="FF0000"/>
                </a:solidFill>
              </a:rPr>
            </a:br>
            <a:r>
              <a:rPr lang="de-DE" altLang="de-DE" sz="1400" smtClean="0"/>
              <a:t/>
            </a:r>
            <a:br>
              <a:rPr lang="de-DE" altLang="de-DE" sz="1400" smtClean="0"/>
            </a:br>
            <a:r>
              <a:rPr lang="de-DE" altLang="de-DE" sz="1400" smtClean="0"/>
              <a:t/>
            </a:r>
            <a:br>
              <a:rPr lang="de-DE" altLang="de-DE" sz="1400" smtClean="0"/>
            </a:br>
            <a:r>
              <a:rPr lang="de-DE" altLang="de-DE" sz="1400" smtClean="0"/>
              <a:t>2b. Wie beeinflussen, im Bildungsverlauf betrachtet, bundeslandspezifische Regelungen und Herkunftseinflüsse die konditionalen Übergangsraten auf einen Weg (traditionaler oder alternativer Bildungsweg), zum Erlangen einer (Fach-) Hochschulzugangsberechtigung, zu wechseln? Unterscheiden sich diese Übergangsraten zwischen den Herkunftsgruppen und im Bundeslandvergleich?</a:t>
            </a:r>
            <a:br>
              <a:rPr lang="de-DE" altLang="de-DE" sz="1400" smtClean="0"/>
            </a:br>
            <a:r>
              <a:rPr lang="de-DE" altLang="de-DE" sz="1400" smtClean="0"/>
              <a:t/>
            </a:r>
            <a:br>
              <a:rPr lang="de-DE" altLang="de-DE" sz="1400" smtClean="0"/>
            </a:br>
            <a:endParaRPr lang="de-DE" altLang="de-DE" sz="1400" smtClean="0"/>
          </a:p>
        </p:txBody>
      </p:sp>
      <p:sp>
        <p:nvSpPr>
          <p:cNvPr id="32771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11DA46-654E-4ACF-BAD3-16AD00BEDB59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2772" name="Textfeld 5"/>
          <p:cNvSpPr txBox="1">
            <a:spLocks noChangeArrowheads="1"/>
          </p:cNvSpPr>
          <p:nvPr/>
        </p:nvSpPr>
        <p:spPr bwMode="auto">
          <a:xfrm>
            <a:off x="103188" y="4248150"/>
            <a:ext cx="2381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Daten: BIBB Übergangsstudien 2006 u. 2011, Geburtskohorten 1982-1993, Piecewise Constant Exponential Models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03225" y="6411913"/>
            <a:ext cx="6191250" cy="365125"/>
          </a:xfrm>
        </p:spPr>
        <p:txBody>
          <a:bodyPr/>
          <a:lstStyle/>
          <a:p>
            <a:pPr>
              <a:defRPr/>
            </a:pPr>
            <a:r>
              <a:rPr lang="de-DE" altLang="de-DE" dirty="0"/>
              <a:t>Konferenz „Bildung und Beruf“ | 3. und 4. November 2015 | Bonn</a:t>
            </a:r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54"/>
          <a:stretch>
            <a:fillRect/>
          </a:stretch>
        </p:blipFill>
        <p:spPr bwMode="auto">
          <a:xfrm>
            <a:off x="3132138" y="-66675"/>
            <a:ext cx="5691187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/>
        </p:nvSpPr>
        <p:spPr>
          <a:xfrm>
            <a:off x="468313" y="0"/>
            <a:ext cx="2286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de-DE" altLang="de-DE" sz="1600" b="1" u="sng" dirty="0">
                <a:latin typeface="+mj-lt"/>
              </a:rPr>
              <a:t>Konditionale Ergebnisse</a:t>
            </a:r>
            <a:br>
              <a:rPr lang="de-DE" altLang="de-DE" sz="1600" b="1" u="sng" dirty="0">
                <a:latin typeface="+mj-lt"/>
              </a:rPr>
            </a:br>
            <a:endParaRPr lang="de-DE" sz="1600" b="1" u="sng" dirty="0">
              <a:latin typeface="+mj-lt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976688" y="1308100"/>
            <a:ext cx="642937" cy="149225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4030663" y="1468438"/>
            <a:ext cx="642937" cy="150812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4749800" y="1619250"/>
            <a:ext cx="642938" cy="26511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5600700" y="2027238"/>
            <a:ext cx="642938" cy="288925"/>
          </a:xfrm>
          <a:prstGeom prst="ellipse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6415088" y="2562225"/>
            <a:ext cx="642937" cy="509588"/>
          </a:xfrm>
          <a:prstGeom prst="ellipse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7204075" y="2967038"/>
            <a:ext cx="642938" cy="33178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7240588" y="3692525"/>
            <a:ext cx="642937" cy="14922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3960813" y="1047750"/>
            <a:ext cx="642937" cy="150813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179388" y="5229225"/>
            <a:ext cx="8643937" cy="904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13"/>
              </a:spcBef>
              <a:buFont typeface="Arial" charset="0"/>
              <a:buNone/>
              <a:defRPr/>
            </a:pPr>
            <a:r>
              <a:rPr lang="de-DE" altLang="de-DE" sz="1300" i="1" dirty="0">
                <a:latin typeface="+mj-lt"/>
              </a:rPr>
              <a:t>Die Übergangsrate beim Wechsel auf eine Schulform, die zur (Fach-) Hochschulreife führt, ist bei Ü2 am höchsten     ; Unterschiede zwischen den sozialen Herkunftsgruppen reduzieren sich über den Bildungsverlauf       und sind bei Ü2 nicht mehr gegeben; Unterschiede zwischen den ethnischen Herkunftsgruppen reduzieren sich über den Bildungsverlauf       ; </a:t>
            </a:r>
          </a:p>
          <a:p>
            <a:pPr>
              <a:spcBef>
                <a:spcPts val="113"/>
              </a:spcBef>
              <a:buFont typeface="Arial" charset="0"/>
              <a:buNone/>
              <a:defRPr/>
            </a:pPr>
            <a:r>
              <a:rPr lang="de-DE" altLang="de-DE" sz="1300" i="1" dirty="0">
                <a:latin typeface="+mj-lt"/>
              </a:rPr>
              <a:t>Typ1 vs. Typ3 halbiert bei Ü1 die Übergangsrate      und verdoppelt diese am Beginn der Sek I </a:t>
            </a:r>
          </a:p>
        </p:txBody>
      </p:sp>
      <p:pic>
        <p:nvPicPr>
          <p:cNvPr id="3278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963" y="538480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8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838" y="5816600"/>
            <a:ext cx="4699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87" name="Textfeld 6"/>
          <p:cNvSpPr txBox="1">
            <a:spLocks noChangeArrowheads="1"/>
          </p:cNvSpPr>
          <p:nvPr/>
        </p:nvSpPr>
        <p:spPr bwMode="auto">
          <a:xfrm>
            <a:off x="6473825" y="5862638"/>
            <a:ext cx="296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pic>
        <p:nvPicPr>
          <p:cNvPr id="3278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5173663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8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5600700"/>
            <a:ext cx="4683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>
          <a:xfrm>
            <a:off x="296863" y="576263"/>
            <a:ext cx="2519362" cy="2276475"/>
          </a:xfrm>
        </p:spPr>
        <p:txBody>
          <a:bodyPr/>
          <a:lstStyle/>
          <a:p>
            <a:pPr algn="just" eaLnBrk="1" hangingPunct="1"/>
            <a:r>
              <a:rPr lang="de-DE" altLang="de-DE" sz="1400" smtClean="0"/>
              <a:t>3. Wie hoch ist der Anteil (Bestand) derjenigen SchülerInnen, die sich zu Beginn der Sekundarstufe I, während der Sekundarstufe I und nach dem Übergang in die Sekundarstufe II auf einer Schulform befinden, die zur (Fach-) Hochschulreife führt? Gibt es bei den Anteilen Unterschiede zwischen den Bundesländern und Herkunfts-gruppen?</a:t>
            </a:r>
          </a:p>
        </p:txBody>
      </p:sp>
      <p:sp>
        <p:nvSpPr>
          <p:cNvPr id="33795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9A80057-EECA-4CE8-A23B-78BC1162C6EB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3796" name="Textfeld 9"/>
          <p:cNvSpPr txBox="1">
            <a:spLocks noChangeArrowheads="1"/>
          </p:cNvSpPr>
          <p:nvPr/>
        </p:nvSpPr>
        <p:spPr bwMode="auto">
          <a:xfrm>
            <a:off x="-9525" y="5686425"/>
            <a:ext cx="309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Daten: BIBB Übergangsstudien 2006 u. 2011, Geburtskohorten 1982-1993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8" name="Rechteck 7"/>
          <p:cNvSpPr/>
          <p:nvPr/>
        </p:nvSpPr>
        <p:spPr>
          <a:xfrm>
            <a:off x="341313" y="-26988"/>
            <a:ext cx="2428875" cy="5842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de-DE" altLang="de-DE" sz="1600" b="1" u="sng" dirty="0" err="1">
                <a:latin typeface="+mj-lt"/>
              </a:rPr>
              <a:t>Unkonditionale</a:t>
            </a:r>
            <a:r>
              <a:rPr lang="de-DE" altLang="de-DE" sz="1600" b="1" u="sng" dirty="0">
                <a:latin typeface="+mj-lt"/>
              </a:rPr>
              <a:t> Ergebnisse</a:t>
            </a:r>
            <a:br>
              <a:rPr lang="de-DE" altLang="de-DE" sz="1600" b="1" u="sng" dirty="0">
                <a:latin typeface="+mj-lt"/>
              </a:rPr>
            </a:br>
            <a:endParaRPr lang="de-DE" sz="1600" b="1" u="sng" dirty="0">
              <a:latin typeface="+mj-lt"/>
            </a:endParaRPr>
          </a:p>
        </p:txBody>
      </p:sp>
      <p:pic>
        <p:nvPicPr>
          <p:cNvPr id="3379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213" y="44450"/>
            <a:ext cx="5399087" cy="241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0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239"/>
          <a:stretch>
            <a:fillRect/>
          </a:stretch>
        </p:blipFill>
        <p:spPr bwMode="auto">
          <a:xfrm>
            <a:off x="3097213" y="2268538"/>
            <a:ext cx="539908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0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582"/>
          <a:stretch>
            <a:fillRect/>
          </a:stretch>
        </p:blipFill>
        <p:spPr bwMode="auto">
          <a:xfrm>
            <a:off x="3117850" y="3929063"/>
            <a:ext cx="54006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250825" y="3360738"/>
            <a:ext cx="2376488" cy="21415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altLang="de-DE" sz="1600" i="1" dirty="0">
                <a:latin typeface="+mj-lt"/>
              </a:rPr>
              <a:t>Anstieg der unkonditionalen sozialen Ungleichheit in allen drei Typen     ; 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altLang="de-DE" sz="1600" i="1" dirty="0">
                <a:latin typeface="+mj-lt"/>
              </a:rPr>
              <a:t>Ausmaß der absoluten </a:t>
            </a:r>
            <a:r>
              <a:rPr lang="de-DE" altLang="de-DE" sz="1600" i="1" dirty="0"/>
              <a:t>Ungleichheit in Sek. II: </a:t>
            </a:r>
            <a:r>
              <a:rPr lang="de-DE" altLang="de-DE" sz="1600" i="1" dirty="0">
                <a:latin typeface="+mj-lt"/>
              </a:rPr>
              <a:t>Typ3&gt;Typ2&gt;Typ1</a:t>
            </a:r>
          </a:p>
        </p:txBody>
      </p:sp>
      <p:pic>
        <p:nvPicPr>
          <p:cNvPr id="3380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5132388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04" name="Textfeld 6"/>
          <p:cNvSpPr txBox="1">
            <a:spLocks noChangeArrowheads="1"/>
          </p:cNvSpPr>
          <p:nvPr/>
        </p:nvSpPr>
        <p:spPr bwMode="auto">
          <a:xfrm>
            <a:off x="827088" y="4292600"/>
            <a:ext cx="298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pic>
        <p:nvPicPr>
          <p:cNvPr id="3380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41"/>
          <a:stretch>
            <a:fillRect/>
          </a:stretch>
        </p:blipFill>
        <p:spPr bwMode="auto">
          <a:xfrm>
            <a:off x="3087688" y="2459038"/>
            <a:ext cx="5399087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0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29"/>
          <a:stretch>
            <a:fillRect/>
          </a:stretch>
        </p:blipFill>
        <p:spPr bwMode="auto">
          <a:xfrm>
            <a:off x="3098800" y="4243388"/>
            <a:ext cx="5400675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>
          <a:xfrm>
            <a:off x="204788" y="765175"/>
            <a:ext cx="2520950" cy="1946275"/>
          </a:xfrm>
        </p:spPr>
        <p:txBody>
          <a:bodyPr/>
          <a:lstStyle/>
          <a:p>
            <a:pPr algn="just" eaLnBrk="1" hangingPunct="1"/>
            <a:r>
              <a:rPr lang="de-DE" altLang="de-DE" sz="1400" smtClean="0"/>
              <a:t>3. Wie hoch ist der Anteil (Bestand) derjenigen SchülerInnen, die sich zu Beginn der Sekundarstufe I, während der Sekundarstufe I und nach dem Übergang in die Sekundarstufe II auf einer Schulform befinden, die zur (Fach-) Hochschulreife führt?</a:t>
            </a:r>
            <a:br>
              <a:rPr lang="de-DE" altLang="de-DE" sz="1400" smtClean="0"/>
            </a:br>
            <a:r>
              <a:rPr lang="de-DE" altLang="de-DE" sz="1400" smtClean="0"/>
              <a:t>Gibt es bei den Anteilen Unterschiede zwischen den Bundesländern und Herkunfts-gruppen?</a:t>
            </a:r>
          </a:p>
        </p:txBody>
      </p:sp>
      <p:sp>
        <p:nvSpPr>
          <p:cNvPr id="34819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019F61A-B380-42AD-A6E7-FDAF52DD9885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4820" name="Textfeld 9"/>
          <p:cNvSpPr txBox="1">
            <a:spLocks noChangeArrowheads="1"/>
          </p:cNvSpPr>
          <p:nvPr/>
        </p:nvSpPr>
        <p:spPr bwMode="auto">
          <a:xfrm>
            <a:off x="225425" y="5580063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Daten: BIBB Übergangsstudien 2006 u. 2011, Geburtskohorten 1982-1993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8" name="Rechteck 7"/>
          <p:cNvSpPr/>
          <p:nvPr/>
        </p:nvSpPr>
        <p:spPr>
          <a:xfrm>
            <a:off x="250825" y="0"/>
            <a:ext cx="243046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de-DE" altLang="de-DE" sz="1600" b="1" u="sng" dirty="0" err="1">
                <a:latin typeface="+mj-lt"/>
              </a:rPr>
              <a:t>Unkonditionale</a:t>
            </a:r>
            <a:r>
              <a:rPr lang="de-DE" altLang="de-DE" sz="1600" b="1" u="sng" dirty="0">
                <a:latin typeface="+mj-lt"/>
              </a:rPr>
              <a:t> Ergebnisse</a:t>
            </a:r>
            <a:br>
              <a:rPr lang="de-DE" altLang="de-DE" sz="1600" b="1" u="sng" dirty="0">
                <a:latin typeface="+mj-lt"/>
              </a:rPr>
            </a:br>
            <a:endParaRPr lang="de-DE" sz="1600" b="1" u="sng" dirty="0">
              <a:latin typeface="+mj-lt"/>
            </a:endParaRPr>
          </a:p>
        </p:txBody>
      </p:sp>
      <p:pic>
        <p:nvPicPr>
          <p:cNvPr id="3482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55563"/>
            <a:ext cx="5399087" cy="224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828"/>
          <a:stretch>
            <a:fillRect/>
          </a:stretch>
        </p:blipFill>
        <p:spPr bwMode="auto">
          <a:xfrm>
            <a:off x="3203575" y="2151063"/>
            <a:ext cx="5399088" cy="16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469"/>
          <a:stretch>
            <a:fillRect/>
          </a:stretch>
        </p:blipFill>
        <p:spPr bwMode="auto">
          <a:xfrm>
            <a:off x="3203575" y="4032250"/>
            <a:ext cx="5399088" cy="22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eck 1"/>
          <p:cNvSpPr/>
          <p:nvPr/>
        </p:nvSpPr>
        <p:spPr>
          <a:xfrm>
            <a:off x="225425" y="3429000"/>
            <a:ext cx="2592388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altLang="de-DE" sz="1600" i="1" dirty="0">
                <a:latin typeface="+mj-lt"/>
              </a:rPr>
              <a:t>Reduktion der unkonditionalen ethnischen Ungleichheit in allen drei Typen     ; </a:t>
            </a:r>
          </a:p>
          <a:p>
            <a:pPr>
              <a:defRPr/>
            </a:pPr>
            <a:r>
              <a:rPr lang="de-DE" altLang="de-DE" sz="1600" i="1" dirty="0">
                <a:latin typeface="+mj-lt"/>
              </a:rPr>
              <a:t>Ausmaß der absoluten </a:t>
            </a:r>
            <a:r>
              <a:rPr lang="de-DE" altLang="de-DE" sz="1600" i="1" dirty="0"/>
              <a:t>Ungleichheit in Sek. II: </a:t>
            </a:r>
            <a:r>
              <a:rPr lang="de-DE" altLang="de-DE" sz="1600" i="1" dirty="0">
                <a:latin typeface="+mj-lt"/>
              </a:rPr>
              <a:t>Typ2&gt;Typ1&gt;Typ3 </a:t>
            </a:r>
            <a:endParaRPr lang="de-DE" sz="1600" i="1" dirty="0">
              <a:latin typeface="+mj-lt"/>
            </a:endParaRPr>
          </a:p>
        </p:txBody>
      </p:sp>
      <p:pic>
        <p:nvPicPr>
          <p:cNvPr id="3482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414337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28" name="Textfeld 6"/>
          <p:cNvSpPr txBox="1">
            <a:spLocks noChangeArrowheads="1"/>
          </p:cNvSpPr>
          <p:nvPr/>
        </p:nvSpPr>
        <p:spPr bwMode="auto">
          <a:xfrm>
            <a:off x="1709738" y="4913313"/>
            <a:ext cx="298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pic>
        <p:nvPicPr>
          <p:cNvPr id="3482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8"/>
          <a:stretch>
            <a:fillRect/>
          </a:stretch>
        </p:blipFill>
        <p:spPr bwMode="auto">
          <a:xfrm>
            <a:off x="3171825" y="2536825"/>
            <a:ext cx="5399088" cy="158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30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80"/>
          <a:stretch>
            <a:fillRect/>
          </a:stretch>
        </p:blipFill>
        <p:spPr bwMode="auto">
          <a:xfrm>
            <a:off x="3203575" y="4337050"/>
            <a:ext cx="5399088" cy="163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>
          <a:xfrm>
            <a:off x="481013" y="5492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altLang="de-DE" sz="1600" dirty="0" smtClean="0">
                <a:solidFill>
                  <a:srgbClr val="FF0000"/>
                </a:solidFill>
              </a:rPr>
              <a:t/>
            </a:r>
            <a:br>
              <a:rPr lang="de-DE" altLang="de-DE" sz="1600" dirty="0" smtClean="0">
                <a:solidFill>
                  <a:srgbClr val="FF0000"/>
                </a:solidFill>
              </a:rPr>
            </a:br>
            <a:r>
              <a:rPr lang="de-DE" altLang="de-DE" sz="1600" dirty="0" smtClean="0"/>
              <a:t>4. </a:t>
            </a:r>
            <a:r>
              <a:rPr lang="de-DE" sz="1600" dirty="0" smtClean="0"/>
              <a:t>Haben </a:t>
            </a:r>
            <a:r>
              <a:rPr lang="de-DE" sz="1600" dirty="0"/>
              <a:t>bundeslandspezifische zu Beginn der Sekundarstufe I, während der Sekundarstufe I und nach dem Übergang in die Sekundarstufe II</a:t>
            </a:r>
            <a:r>
              <a:rPr lang="de-DE" sz="1600" i="1" dirty="0"/>
              <a:t> </a:t>
            </a:r>
            <a:r>
              <a:rPr lang="de-DE" sz="1600" dirty="0"/>
              <a:t>einen Einfluss auf die Chancen auf einem Weg (traditionaler </a:t>
            </a:r>
            <a:r>
              <a:rPr lang="de-DE" sz="1600" dirty="0" smtClean="0"/>
              <a:t>oder alternativer </a:t>
            </a:r>
            <a:r>
              <a:rPr lang="de-DE" sz="1600" dirty="0"/>
              <a:t>Bildungsweg) zum Erlangen einer (Fach-) Hochschulzugangsberechtigung zu sein? Gibt es Unterschiede zwischen den Herkunftsgruppen? Steigt oder sinkt das absolute Ausmaß der Bildungsungleichheit im Bundeslandvergleich verschieden stark?</a:t>
            </a:r>
            <a:r>
              <a:rPr lang="de-DE" altLang="de-DE" sz="1600" dirty="0" smtClean="0"/>
              <a:t/>
            </a:r>
            <a:br>
              <a:rPr lang="de-DE" altLang="de-DE" sz="1600" dirty="0" smtClean="0"/>
            </a:br>
            <a:r>
              <a:rPr lang="de-DE" altLang="de-DE" sz="1600" dirty="0" smtClean="0"/>
              <a:t/>
            </a:r>
            <a:br>
              <a:rPr lang="de-DE" altLang="de-DE" sz="1600" dirty="0" smtClean="0"/>
            </a:br>
            <a:endParaRPr lang="de-DE" altLang="de-DE" sz="1600" dirty="0" smtClean="0"/>
          </a:p>
        </p:txBody>
      </p:sp>
      <p:sp>
        <p:nvSpPr>
          <p:cNvPr id="35843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031BC07-139A-4041-9E77-CEE4F4877433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5844" name="Textfeld 7"/>
          <p:cNvSpPr txBox="1">
            <a:spLocks noChangeArrowheads="1"/>
          </p:cNvSpPr>
          <p:nvPr/>
        </p:nvSpPr>
        <p:spPr bwMode="auto">
          <a:xfrm>
            <a:off x="492125" y="6240463"/>
            <a:ext cx="82089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Arial" charset="0"/>
              </a:rPr>
              <a:t>Daten: BIBB Übergangsstudien 2006 u. 2011, Geburtskohorten 1982-1993, Ergebnisse logistischer Regressionen, robuste Standardfehler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8" name="Rechteck 7"/>
          <p:cNvSpPr/>
          <p:nvPr/>
        </p:nvSpPr>
        <p:spPr>
          <a:xfrm>
            <a:off x="3563938" y="115888"/>
            <a:ext cx="2428875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de-DE" altLang="de-DE" sz="1600" b="1" u="sng" dirty="0" err="1">
                <a:latin typeface="+mj-lt"/>
              </a:rPr>
              <a:t>Unkonditionale</a:t>
            </a:r>
            <a:r>
              <a:rPr lang="de-DE" altLang="de-DE" sz="1600" b="1" u="sng" dirty="0">
                <a:latin typeface="+mj-lt"/>
              </a:rPr>
              <a:t> Ergebnisse</a:t>
            </a:r>
            <a:br>
              <a:rPr lang="de-DE" altLang="de-DE" sz="1600" b="1" u="sng" dirty="0">
                <a:latin typeface="+mj-lt"/>
              </a:rPr>
            </a:br>
            <a:endParaRPr lang="de-DE" sz="1600" b="1" u="sng" dirty="0">
              <a:latin typeface="+mj-lt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355725" y="2260600"/>
            <a:ext cx="647700" cy="2162175"/>
          </a:xfrm>
          <a:prstGeom prst="roundRect">
            <a:avLst/>
          </a:prstGeom>
          <a:solidFill>
            <a:srgbClr val="E5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3948113" y="2244725"/>
            <a:ext cx="647700" cy="2178050"/>
          </a:xfrm>
          <a:prstGeom prst="roundRect">
            <a:avLst/>
          </a:prstGeom>
          <a:solidFill>
            <a:srgbClr val="E5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Abgerundetes Rechteck 10"/>
          <p:cNvSpPr/>
          <p:nvPr/>
        </p:nvSpPr>
        <p:spPr>
          <a:xfrm>
            <a:off x="6540500" y="2244725"/>
            <a:ext cx="647700" cy="2178050"/>
          </a:xfrm>
          <a:prstGeom prst="roundRect">
            <a:avLst/>
          </a:prstGeom>
          <a:solidFill>
            <a:srgbClr val="E5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Abgerundetes Rechteck 11"/>
          <p:cNvSpPr/>
          <p:nvPr/>
        </p:nvSpPr>
        <p:spPr>
          <a:xfrm>
            <a:off x="2220913" y="2236788"/>
            <a:ext cx="647700" cy="2185987"/>
          </a:xfrm>
          <a:prstGeom prst="roundRect">
            <a:avLst/>
          </a:prstGeom>
          <a:solidFill>
            <a:srgbClr val="E6F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Abgerundetes Rechteck 12"/>
          <p:cNvSpPr/>
          <p:nvPr/>
        </p:nvSpPr>
        <p:spPr>
          <a:xfrm>
            <a:off x="4811713" y="2219325"/>
            <a:ext cx="649287" cy="2203450"/>
          </a:xfrm>
          <a:prstGeom prst="roundRect">
            <a:avLst/>
          </a:prstGeom>
          <a:solidFill>
            <a:srgbClr val="E6F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7404100" y="2219325"/>
            <a:ext cx="649288" cy="2203450"/>
          </a:xfrm>
          <a:prstGeom prst="roundRect">
            <a:avLst/>
          </a:prstGeom>
          <a:solidFill>
            <a:srgbClr val="E6F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3011488" y="2252663"/>
            <a:ext cx="649287" cy="2185987"/>
          </a:xfrm>
          <a:prstGeom prst="roundRect">
            <a:avLst/>
          </a:prstGeom>
          <a:solidFill>
            <a:srgbClr val="FFEE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6" name="Abgerundetes Rechteck 15"/>
          <p:cNvSpPr/>
          <p:nvPr/>
        </p:nvSpPr>
        <p:spPr>
          <a:xfrm>
            <a:off x="5603875" y="2235200"/>
            <a:ext cx="649288" cy="2203450"/>
          </a:xfrm>
          <a:prstGeom prst="roundRect">
            <a:avLst/>
          </a:prstGeom>
          <a:solidFill>
            <a:srgbClr val="FFEE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8196263" y="2235200"/>
            <a:ext cx="649287" cy="2203450"/>
          </a:xfrm>
          <a:prstGeom prst="roundRect">
            <a:avLst/>
          </a:prstGeom>
          <a:solidFill>
            <a:srgbClr val="FFEE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3585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1"/>
          <a:stretch>
            <a:fillRect/>
          </a:stretch>
        </p:blipFill>
        <p:spPr bwMode="auto">
          <a:xfrm>
            <a:off x="339725" y="1557338"/>
            <a:ext cx="8577263" cy="344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Ellipse 17"/>
          <p:cNvSpPr/>
          <p:nvPr/>
        </p:nvSpPr>
        <p:spPr>
          <a:xfrm>
            <a:off x="1320800" y="2443163"/>
            <a:ext cx="642938" cy="149225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1301750" y="2595563"/>
            <a:ext cx="642938" cy="153987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1320800" y="3038475"/>
            <a:ext cx="642938" cy="153988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3951288" y="2452688"/>
            <a:ext cx="642937" cy="153987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3938588" y="2592388"/>
            <a:ext cx="642937" cy="155575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6523038" y="2454275"/>
            <a:ext cx="642937" cy="155575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6526213" y="2606675"/>
            <a:ext cx="642937" cy="155575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6508750" y="3038475"/>
            <a:ext cx="642938" cy="153988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7383463" y="3492500"/>
            <a:ext cx="642937" cy="155575"/>
          </a:xfrm>
          <a:prstGeom prst="ellipse">
            <a:avLst/>
          </a:prstGeom>
          <a:noFill/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2179638" y="3475038"/>
            <a:ext cx="642937" cy="153987"/>
          </a:xfrm>
          <a:prstGeom prst="ellipse">
            <a:avLst/>
          </a:prstGeom>
          <a:noFill/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032125" y="3949700"/>
            <a:ext cx="642938" cy="15557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6508750" y="3190875"/>
            <a:ext cx="642938" cy="153988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827088" y="4868863"/>
            <a:ext cx="7694612" cy="1292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altLang="de-DE" sz="1300" i="1" dirty="0">
                <a:latin typeface="+mj-lt"/>
              </a:rPr>
              <a:t>Absolute soziale Ungleichheit steigt während Sek I an     und reduziert sich nach dem Übergang in die Sek II          aber: absolute soziale Ungleichheit bleibt nach Ü2 über dem Niveau von Ü1 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1300" i="1" dirty="0">
                <a:latin typeface="+mj-lt"/>
              </a:rPr>
              <a:t> Absolute ethnische Ungleichheit sinkt kontinuierlich über den BVL 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1300" i="1" dirty="0">
                <a:latin typeface="+mj-lt"/>
              </a:rPr>
              <a:t> Bundesland-Typ 1 vs. Typ3 reduziert die absolute soziale Ungleichheit bei Ü1 und Ü2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1300" i="1" dirty="0">
                <a:latin typeface="+mj-lt"/>
              </a:rPr>
              <a:t> Bundesland-Typ 2 vs. Typ3 erhöht die absolute ethnische Ungleichheit bei Ü1</a:t>
            </a:r>
          </a:p>
        </p:txBody>
      </p:sp>
      <p:pic>
        <p:nvPicPr>
          <p:cNvPr id="3587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4833938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7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563" y="5341938"/>
            <a:ext cx="46831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7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800" y="5551488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73" name="Textfeld 6"/>
          <p:cNvSpPr txBox="1">
            <a:spLocks noChangeArrowheads="1"/>
          </p:cNvSpPr>
          <p:nvPr/>
        </p:nvSpPr>
        <p:spPr bwMode="auto">
          <a:xfrm>
            <a:off x="4429125" y="4899025"/>
            <a:ext cx="298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5874" name="Textfeld 6"/>
          <p:cNvSpPr txBox="1">
            <a:spLocks noChangeArrowheads="1"/>
          </p:cNvSpPr>
          <p:nvPr/>
        </p:nvSpPr>
        <p:spPr bwMode="auto">
          <a:xfrm>
            <a:off x="6219825" y="5848350"/>
            <a:ext cx="298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5875" name="Textfeld 6"/>
          <p:cNvSpPr txBox="1">
            <a:spLocks noChangeArrowheads="1"/>
          </p:cNvSpPr>
          <p:nvPr/>
        </p:nvSpPr>
        <p:spPr bwMode="auto">
          <a:xfrm>
            <a:off x="6015038" y="5138738"/>
            <a:ext cx="29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493713"/>
            <a:ext cx="7256463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7" name="Inhaltsplatzhalter 2"/>
          <p:cNvSpPr>
            <a:spLocks noGrp="1"/>
          </p:cNvSpPr>
          <p:nvPr>
            <p:ph idx="1"/>
          </p:nvPr>
        </p:nvSpPr>
        <p:spPr>
          <a:xfrm>
            <a:off x="457200" y="2705100"/>
            <a:ext cx="8575675" cy="185102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ts val="113"/>
              </a:spcBef>
              <a:buFont typeface="Arial" charset="0"/>
              <a:buNone/>
            </a:pPr>
            <a:r>
              <a:rPr lang="de-DE" altLang="de-DE" sz="1300" b="1" u="sng" smtClean="0"/>
              <a:t>Folie 17: </a:t>
            </a:r>
            <a:r>
              <a:rPr lang="de-DE" altLang="de-DE" sz="1300" smtClean="0"/>
              <a:t>Reduktion der konditionalen sozialen Ungleichheit in allen drei Typen      ; Ausmaß der relativen Ungleichheit: Typ3&gt;Typ2&gt;Typ1</a:t>
            </a:r>
          </a:p>
          <a:p>
            <a:pPr marL="0" indent="0" eaLnBrk="1" hangingPunct="1">
              <a:lnSpc>
                <a:spcPct val="120000"/>
              </a:lnSpc>
              <a:spcBef>
                <a:spcPts val="113"/>
              </a:spcBef>
              <a:buFont typeface="Arial" charset="0"/>
              <a:buNone/>
            </a:pPr>
            <a:r>
              <a:rPr lang="de-DE" altLang="de-DE" sz="1300" b="1" u="sng" smtClean="0"/>
              <a:t>Folie 18: </a:t>
            </a:r>
            <a:r>
              <a:rPr lang="de-DE" altLang="de-DE" sz="1300" smtClean="0"/>
              <a:t>Konditionale ethnische Ungleichheit: Typ1: konstant; Typ2: Reduktion; Typ3: Erhöhung     ; Ausmaß der relativen Ungleichheit:Typ3&gt;Typ1&gt;Typ2 </a:t>
            </a:r>
          </a:p>
          <a:p>
            <a:pPr marL="0" indent="0" eaLnBrk="1" hangingPunct="1">
              <a:lnSpc>
                <a:spcPct val="120000"/>
              </a:lnSpc>
              <a:spcBef>
                <a:spcPts val="113"/>
              </a:spcBef>
              <a:buFont typeface="Arial" charset="0"/>
              <a:buNone/>
            </a:pPr>
            <a:r>
              <a:rPr lang="de-DE" altLang="de-DE" sz="1300" b="1" u="sng" smtClean="0"/>
              <a:t>Folie 19: </a:t>
            </a:r>
            <a:r>
              <a:rPr lang="de-DE" altLang="de-DE" sz="1300" smtClean="0"/>
              <a:t>Niveauunterschied zwischen sozialen Herkunftsgruppen bleibt über den BVL relativ konstant     ; Niveauunterschiede zwischen ethnischen Herkunftsgruppen reduzieren sich über den BVL     und zwar besonders bei Ü2; geringe Bundeslandunterschiede </a:t>
            </a:r>
          </a:p>
          <a:p>
            <a:pPr marL="0" indent="0" eaLnBrk="1" hangingPunct="1">
              <a:lnSpc>
                <a:spcPct val="120000"/>
              </a:lnSpc>
              <a:spcBef>
                <a:spcPts val="113"/>
              </a:spcBef>
              <a:buFont typeface="Arial" charset="0"/>
              <a:buNone/>
            </a:pPr>
            <a:r>
              <a:rPr lang="de-DE" altLang="de-DE" sz="1300" b="1" u="sng" smtClean="0"/>
              <a:t>Folie 20: </a:t>
            </a:r>
            <a:r>
              <a:rPr lang="de-DE" altLang="de-DE" sz="1300" smtClean="0"/>
              <a:t>Relative soziale und ethnische Ungleichheit reduziert sich während des Bildungsverlaufs</a:t>
            </a:r>
          </a:p>
          <a:p>
            <a:pPr lvl="1" eaLnBrk="1" hangingPunct="1">
              <a:lnSpc>
                <a:spcPct val="120000"/>
              </a:lnSpc>
              <a:spcBef>
                <a:spcPts val="113"/>
              </a:spcBef>
            </a:pPr>
            <a:r>
              <a:rPr lang="de-DE" altLang="de-DE" sz="1300" smtClean="0"/>
              <a:t>Typ 1 vs. Typ 3 reduziert relative soziale Ungleichheit bei Ü1, während der Sek. I und Ü2 </a:t>
            </a:r>
          </a:p>
          <a:p>
            <a:pPr lvl="1" eaLnBrk="1" hangingPunct="1">
              <a:lnSpc>
                <a:spcPct val="120000"/>
              </a:lnSpc>
              <a:spcBef>
                <a:spcPts val="113"/>
              </a:spcBef>
            </a:pPr>
            <a:r>
              <a:rPr lang="de-DE" altLang="de-DE" sz="1300" smtClean="0"/>
              <a:t>Beim Typ 2 ist die relative ethnische Ungleichheit bei Ü1 größer als beim Typ 3</a:t>
            </a:r>
          </a:p>
          <a:p>
            <a:pPr marL="0" indent="0" eaLnBrk="1" hangingPunct="1">
              <a:lnSpc>
                <a:spcPct val="120000"/>
              </a:lnSpc>
              <a:spcBef>
                <a:spcPts val="113"/>
              </a:spcBef>
              <a:buFont typeface="Arial" charset="0"/>
              <a:buNone/>
            </a:pPr>
            <a:r>
              <a:rPr lang="de-DE" altLang="de-DE" sz="1300" b="1" u="sng" smtClean="0"/>
              <a:t>Folie 21:</a:t>
            </a:r>
            <a:r>
              <a:rPr lang="de-DE" altLang="de-DE" sz="1300" b="1" smtClean="0"/>
              <a:t> </a:t>
            </a:r>
            <a:r>
              <a:rPr lang="de-DE" altLang="de-DE" sz="1300" smtClean="0"/>
              <a:t>Die Übergangsrate beim Wechsel auf eine Schulform, die zur (Fach-) Hochschulreife führt, ist bei Ü2 am höchsten   ; Unterschiede zwischen den sozialen Herkunftsgruppen reduzieren sich über den Bildungsverlauf     und sind bei Ü2 nicht mehr gegeben; Unterschiede zwischen den ethnischen Herkunftsgruppen reduzieren sich über den Bildungsverlauf     ; </a:t>
            </a:r>
          </a:p>
          <a:p>
            <a:pPr marL="0" indent="0" eaLnBrk="1" hangingPunct="1">
              <a:lnSpc>
                <a:spcPct val="120000"/>
              </a:lnSpc>
              <a:spcBef>
                <a:spcPts val="113"/>
              </a:spcBef>
              <a:buFont typeface="Arial" charset="0"/>
              <a:buNone/>
            </a:pPr>
            <a:r>
              <a:rPr lang="de-DE" altLang="de-DE" sz="1300" smtClean="0"/>
              <a:t>Typ1 vs. Typ3 halbiert bei Ü1 die Übergangsrate   und verdoppelt diese am Beginn der Sek I </a:t>
            </a:r>
          </a:p>
          <a:p>
            <a:pPr marL="0" indent="0" eaLnBrk="1" hangingPunct="1">
              <a:buFont typeface="Arial" charset="0"/>
              <a:buNone/>
            </a:pPr>
            <a:r>
              <a:rPr lang="de-DE" altLang="de-DE" sz="1300" b="1" smtClean="0">
                <a:solidFill>
                  <a:srgbClr val="FF0000"/>
                </a:solidFill>
              </a:rPr>
              <a:t>Vergleich mit Forschungsstand (konditional): </a:t>
            </a:r>
            <a:r>
              <a:rPr lang="de-DE" altLang="de-DE" sz="1300" smtClean="0"/>
              <a:t>überwiegende Übereinstimmung</a:t>
            </a:r>
          </a:p>
        </p:txBody>
      </p:sp>
      <p:sp>
        <p:nvSpPr>
          <p:cNvPr id="36868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43096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8523453-88DE-4176-A68B-31DBC5B29534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6869" name="Rectangle 2"/>
          <p:cNvSpPr txBox="1">
            <a:spLocks noChangeArrowheads="1"/>
          </p:cNvSpPr>
          <p:nvPr/>
        </p:nvSpPr>
        <p:spPr bwMode="auto">
          <a:xfrm>
            <a:off x="574675" y="44450"/>
            <a:ext cx="80010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b="1" u="sng"/>
              <a:t>Zusammenfassung Konditional</a:t>
            </a:r>
          </a:p>
        </p:txBody>
      </p:sp>
      <p:pic>
        <p:nvPicPr>
          <p:cNvPr id="3687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138" y="292100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68313" y="6430963"/>
            <a:ext cx="6191250" cy="365125"/>
          </a:xfrm>
        </p:spPr>
        <p:txBody>
          <a:bodyPr/>
          <a:lstStyle/>
          <a:p>
            <a:pPr>
              <a:defRPr/>
            </a:pPr>
            <a:r>
              <a:rPr lang="de-DE" altLang="de-DE" dirty="0"/>
              <a:t>Konferenz „Bildung und Beruf“ | 3. und 4. November 2015 | Bonn</a:t>
            </a:r>
          </a:p>
        </p:txBody>
      </p:sp>
      <p:pic>
        <p:nvPicPr>
          <p:cNvPr id="3687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509905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413" y="270510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725" y="4375150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4614863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925" y="5600700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5389563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586740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79" name="Textfeld 6"/>
          <p:cNvSpPr txBox="1">
            <a:spLocks noChangeArrowheads="1"/>
          </p:cNvSpPr>
          <p:nvPr/>
        </p:nvSpPr>
        <p:spPr bwMode="auto">
          <a:xfrm>
            <a:off x="6918325" y="3254375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6880" name="Textfeld 6"/>
          <p:cNvSpPr txBox="1">
            <a:spLocks noChangeArrowheads="1"/>
          </p:cNvSpPr>
          <p:nvPr/>
        </p:nvSpPr>
        <p:spPr bwMode="auto">
          <a:xfrm>
            <a:off x="7334250" y="3683000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6881" name="Textfeld 6"/>
          <p:cNvSpPr txBox="1">
            <a:spLocks noChangeArrowheads="1"/>
          </p:cNvSpPr>
          <p:nvPr/>
        </p:nvSpPr>
        <p:spPr bwMode="auto">
          <a:xfrm>
            <a:off x="2746375" y="4200525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6882" name="Textfeld 6"/>
          <p:cNvSpPr txBox="1">
            <a:spLocks noChangeArrowheads="1"/>
          </p:cNvSpPr>
          <p:nvPr/>
        </p:nvSpPr>
        <p:spPr bwMode="auto">
          <a:xfrm>
            <a:off x="6702425" y="4954588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6883" name="Textfeld 6"/>
          <p:cNvSpPr txBox="1">
            <a:spLocks noChangeArrowheads="1"/>
          </p:cNvSpPr>
          <p:nvPr/>
        </p:nvSpPr>
        <p:spPr bwMode="auto">
          <a:xfrm>
            <a:off x="6754813" y="5934075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pic>
        <p:nvPicPr>
          <p:cNvPr id="3688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3878263"/>
            <a:ext cx="46831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85" name="Textfeld 6"/>
          <p:cNvSpPr txBox="1">
            <a:spLocks noChangeArrowheads="1"/>
          </p:cNvSpPr>
          <p:nvPr/>
        </p:nvSpPr>
        <p:spPr bwMode="auto">
          <a:xfrm>
            <a:off x="2544763" y="3497263"/>
            <a:ext cx="29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pic>
        <p:nvPicPr>
          <p:cNvPr id="3688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1398588"/>
            <a:ext cx="4683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1030288"/>
            <a:ext cx="4667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143510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13" y="1068388"/>
            <a:ext cx="4683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4145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863" y="1433513"/>
            <a:ext cx="46831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100" y="103187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313" y="1003300"/>
            <a:ext cx="4699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140017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95" name="Textfeld 6"/>
          <p:cNvSpPr txBox="1">
            <a:spLocks noChangeArrowheads="1"/>
          </p:cNvSpPr>
          <p:nvPr/>
        </p:nvSpPr>
        <p:spPr bwMode="auto">
          <a:xfrm>
            <a:off x="5373688" y="2108200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6896" name="Textfeld 6"/>
          <p:cNvSpPr txBox="1">
            <a:spLocks noChangeArrowheads="1"/>
          </p:cNvSpPr>
          <p:nvPr/>
        </p:nvSpPr>
        <p:spPr bwMode="auto">
          <a:xfrm>
            <a:off x="7205663" y="1781175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6897" name="Textfeld 6"/>
          <p:cNvSpPr txBox="1">
            <a:spLocks noChangeArrowheads="1"/>
          </p:cNvSpPr>
          <p:nvPr/>
        </p:nvSpPr>
        <p:spPr bwMode="auto">
          <a:xfrm>
            <a:off x="2724150" y="2111375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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6898" name="Textfeld 6"/>
          <p:cNvSpPr txBox="1">
            <a:spLocks noChangeArrowheads="1"/>
          </p:cNvSpPr>
          <p:nvPr/>
        </p:nvSpPr>
        <p:spPr bwMode="auto">
          <a:xfrm>
            <a:off x="7140575" y="1030288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6899" name="Textfeld 6"/>
          <p:cNvSpPr txBox="1">
            <a:spLocks noChangeArrowheads="1"/>
          </p:cNvSpPr>
          <p:nvPr/>
        </p:nvSpPr>
        <p:spPr bwMode="auto">
          <a:xfrm>
            <a:off x="3860800" y="1030288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</a:t>
            </a:r>
            <a:endParaRPr lang="de-DE" altLang="de-DE" sz="1200">
              <a:latin typeface="Verdana" pitchFamily="34" charset="0"/>
            </a:endParaRPr>
          </a:p>
        </p:txBody>
      </p:sp>
      <p:pic>
        <p:nvPicPr>
          <p:cNvPr id="3690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1028700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613" y="1385888"/>
            <a:ext cx="46831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902" name="Textfeld 6"/>
          <p:cNvSpPr txBox="1">
            <a:spLocks noChangeArrowheads="1"/>
          </p:cNvSpPr>
          <p:nvPr/>
        </p:nvSpPr>
        <p:spPr bwMode="auto">
          <a:xfrm>
            <a:off x="2746375" y="2484438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6903" name="Textfeld 6"/>
          <p:cNvSpPr txBox="1">
            <a:spLocks noChangeArrowheads="1"/>
          </p:cNvSpPr>
          <p:nvPr/>
        </p:nvSpPr>
        <p:spPr bwMode="auto">
          <a:xfrm>
            <a:off x="2724150" y="1739900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Inhaltsplatzhalter 2"/>
          <p:cNvSpPr>
            <a:spLocks noGrp="1"/>
          </p:cNvSpPr>
          <p:nvPr>
            <p:ph idx="1"/>
          </p:nvPr>
        </p:nvSpPr>
        <p:spPr>
          <a:xfrm>
            <a:off x="346075" y="2674938"/>
            <a:ext cx="8229600" cy="338455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altLang="de-DE" sz="5200" b="1" u="sng" dirty="0" smtClean="0"/>
              <a:t>Folie 22: </a:t>
            </a:r>
            <a:r>
              <a:rPr lang="de-DE" altLang="de-DE" sz="5200" dirty="0" smtClean="0"/>
              <a:t>Anstieg </a:t>
            </a:r>
            <a:r>
              <a:rPr lang="de-DE" altLang="de-DE" sz="5200" dirty="0"/>
              <a:t>der </a:t>
            </a:r>
            <a:r>
              <a:rPr lang="de-DE" altLang="de-DE" sz="5200" dirty="0" smtClean="0"/>
              <a:t>unkonditionalen </a:t>
            </a:r>
            <a:r>
              <a:rPr lang="de-DE" altLang="de-DE" sz="5200" dirty="0"/>
              <a:t>sozialen Ungleichheit in allen drei </a:t>
            </a:r>
            <a:r>
              <a:rPr lang="de-DE" altLang="de-DE" sz="5200" dirty="0" smtClean="0"/>
              <a:t>Typen     ; </a:t>
            </a:r>
            <a:r>
              <a:rPr lang="de-DE" altLang="de-DE" sz="5200" dirty="0"/>
              <a:t>Ausmaß der </a:t>
            </a:r>
            <a:r>
              <a:rPr lang="de-DE" altLang="de-DE" sz="5200" dirty="0" smtClean="0"/>
              <a:t>absoluten Ungleichheit</a:t>
            </a:r>
            <a:r>
              <a:rPr lang="de-DE" altLang="de-DE" sz="5200" dirty="0"/>
              <a:t>: </a:t>
            </a:r>
            <a:r>
              <a:rPr lang="de-DE" altLang="de-DE" sz="5200" dirty="0" smtClean="0"/>
              <a:t>Typ3&gt;Typ2&gt;Typ1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altLang="de-DE" sz="5200" b="1" u="sng" dirty="0"/>
              <a:t>Folie </a:t>
            </a:r>
            <a:r>
              <a:rPr lang="de-DE" altLang="de-DE" sz="5200" b="1" u="sng" dirty="0" smtClean="0"/>
              <a:t>23:</a:t>
            </a:r>
            <a:r>
              <a:rPr lang="de-DE" altLang="de-DE" sz="5200" b="1" dirty="0" smtClean="0"/>
              <a:t> </a:t>
            </a:r>
            <a:r>
              <a:rPr lang="de-DE" altLang="de-DE" sz="5200" dirty="0" smtClean="0"/>
              <a:t>Reduktion der </a:t>
            </a:r>
            <a:r>
              <a:rPr lang="de-DE" altLang="de-DE" sz="5200" dirty="0"/>
              <a:t>unkonditionalen </a:t>
            </a:r>
            <a:r>
              <a:rPr lang="de-DE" altLang="de-DE" sz="5200" dirty="0" smtClean="0"/>
              <a:t>ethnischen </a:t>
            </a:r>
            <a:r>
              <a:rPr lang="de-DE" altLang="de-DE" sz="5200" dirty="0"/>
              <a:t>Ungleichheit in allen drei </a:t>
            </a:r>
            <a:r>
              <a:rPr lang="de-DE" altLang="de-DE" sz="5200" dirty="0" smtClean="0"/>
              <a:t>Typen     ; </a:t>
            </a:r>
            <a:r>
              <a:rPr lang="de-DE" altLang="de-DE" sz="5200" dirty="0"/>
              <a:t>Ausmaß der </a:t>
            </a:r>
            <a:r>
              <a:rPr lang="de-DE" altLang="de-DE" sz="5200" dirty="0" smtClean="0"/>
              <a:t>absoluten </a:t>
            </a:r>
            <a:r>
              <a:rPr lang="de-DE" altLang="de-DE" sz="5200" dirty="0"/>
              <a:t>Ungleichheit: </a:t>
            </a:r>
            <a:r>
              <a:rPr lang="de-DE" altLang="de-DE" sz="5200" dirty="0" smtClean="0"/>
              <a:t>Typ2&gt;Typ1&gt;Typ3 </a:t>
            </a:r>
            <a:endParaRPr lang="de-DE" altLang="de-DE" sz="52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altLang="de-DE" sz="5200" b="1" u="sng" dirty="0" smtClean="0"/>
              <a:t>Folie 24: </a:t>
            </a:r>
            <a:r>
              <a:rPr lang="de-DE" altLang="de-DE" sz="5200" dirty="0"/>
              <a:t>A</a:t>
            </a:r>
            <a:r>
              <a:rPr lang="de-DE" altLang="de-DE" sz="5200" dirty="0" smtClean="0"/>
              <a:t>bsolute soziale Ungleichheit steigt </a:t>
            </a:r>
            <a:r>
              <a:rPr lang="de-DE" altLang="de-DE" sz="5200" dirty="0"/>
              <a:t>während </a:t>
            </a:r>
            <a:r>
              <a:rPr lang="de-DE" altLang="de-DE" sz="5200" dirty="0" smtClean="0"/>
              <a:t>Sek I an      und </a:t>
            </a:r>
            <a:r>
              <a:rPr lang="de-DE" altLang="de-DE" sz="5200" dirty="0"/>
              <a:t>reduziert sich nach dem Übergang in die </a:t>
            </a:r>
            <a:r>
              <a:rPr lang="de-DE" altLang="de-DE" sz="5200" dirty="0" smtClean="0"/>
              <a:t>Sek II          aber: absolute soziale Ungleichheit bleibt </a:t>
            </a:r>
            <a:r>
              <a:rPr lang="de-DE" altLang="de-DE" sz="5200" dirty="0"/>
              <a:t>nach </a:t>
            </a:r>
            <a:r>
              <a:rPr lang="de-DE" altLang="de-DE" sz="5200" dirty="0" smtClean="0"/>
              <a:t>Ü2 über </a:t>
            </a:r>
            <a:r>
              <a:rPr lang="de-DE" altLang="de-DE" sz="5200" dirty="0"/>
              <a:t>dem Niveau von </a:t>
            </a:r>
            <a:r>
              <a:rPr lang="de-DE" altLang="de-DE" sz="5200" dirty="0" smtClean="0"/>
              <a:t>Ü1 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5200" dirty="0" smtClean="0"/>
              <a:t>Absolute ethnische Ungleichheit sinkt kontinuierlich über den BVL 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5200" dirty="0" smtClean="0"/>
              <a:t>Bundesland-Typ </a:t>
            </a:r>
            <a:r>
              <a:rPr lang="de-DE" altLang="de-DE" sz="5200" dirty="0"/>
              <a:t>1 vs. </a:t>
            </a:r>
            <a:r>
              <a:rPr lang="de-DE" altLang="de-DE" sz="5200" dirty="0" smtClean="0"/>
              <a:t>Typ3 reduziert die absolute </a:t>
            </a:r>
            <a:r>
              <a:rPr lang="de-DE" altLang="de-DE" sz="5200" dirty="0"/>
              <a:t>soziale </a:t>
            </a:r>
            <a:r>
              <a:rPr lang="de-DE" altLang="de-DE" sz="5200" dirty="0" smtClean="0"/>
              <a:t>Ungleichheit bei Ü1 und Ü2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5200" dirty="0"/>
              <a:t>Bundesland-Typ 2 vs. Typ3 erhöht </a:t>
            </a:r>
            <a:r>
              <a:rPr lang="de-DE" altLang="de-DE" sz="5200" dirty="0" smtClean="0"/>
              <a:t>die absolute </a:t>
            </a:r>
            <a:r>
              <a:rPr lang="de-DE" altLang="de-DE" sz="5200" dirty="0"/>
              <a:t>ethnische </a:t>
            </a:r>
            <a:r>
              <a:rPr lang="de-DE" altLang="de-DE" sz="5200" dirty="0" smtClean="0"/>
              <a:t>Ungleichheit bei Ü1</a:t>
            </a:r>
          </a:p>
          <a:p>
            <a:pPr marL="457200" lvl="1" indent="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de-DE" altLang="de-DE" sz="5200" dirty="0" smtClean="0"/>
          </a:p>
          <a:p>
            <a:pPr marL="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sz="5200" b="1" dirty="0" smtClean="0">
                <a:solidFill>
                  <a:srgbClr val="FF0000"/>
                </a:solidFill>
              </a:rPr>
              <a:t>Vergleich mit Forschungsstand (unkonditional): </a:t>
            </a:r>
          </a:p>
          <a:p>
            <a:pPr marL="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sz="5200" dirty="0"/>
              <a:t>S</a:t>
            </a:r>
            <a:r>
              <a:rPr lang="de-DE" altLang="de-DE" sz="5200" dirty="0" smtClean="0"/>
              <a:t>oziale Herkunft: </a:t>
            </a:r>
            <a:r>
              <a:rPr lang="de-DE" sz="5200" dirty="0" smtClean="0"/>
              <a:t>Hillmert</a:t>
            </a:r>
            <a:r>
              <a:rPr lang="de-DE" sz="5200" dirty="0"/>
              <a:t>/ Jacob (2005a); Hillmert/ Jacob (2005b</a:t>
            </a:r>
            <a:r>
              <a:rPr lang="de-DE" sz="5200" dirty="0" smtClean="0"/>
              <a:t>)</a:t>
            </a:r>
            <a:endParaRPr lang="de-DE" sz="5200" dirty="0"/>
          </a:p>
          <a:p>
            <a:pPr marL="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sz="5200" dirty="0" smtClean="0"/>
              <a:t>Ethnische Herkunft: Henz </a:t>
            </a:r>
            <a:r>
              <a:rPr lang="de-DE" sz="5200" dirty="0"/>
              <a:t>(1997b); Müller/ </a:t>
            </a:r>
            <a:r>
              <a:rPr lang="de-DE" sz="5200" dirty="0" err="1"/>
              <a:t>Haun</a:t>
            </a:r>
            <a:r>
              <a:rPr lang="de-DE" sz="5200" dirty="0"/>
              <a:t> (1994); Trautwein et al. (2011); Schindler (2014); Schinder (2015</a:t>
            </a:r>
            <a:r>
              <a:rPr lang="de-DE" sz="5200" dirty="0" smtClean="0"/>
              <a:t>)</a:t>
            </a:r>
          </a:p>
          <a:p>
            <a:pPr marL="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sz="29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altLang="de-DE" sz="5200" dirty="0">
              <a:sym typeface="Wingdings" panose="05000000000000000000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de-DE" dirty="0" smtClean="0"/>
          </a:p>
        </p:txBody>
      </p:sp>
      <p:sp>
        <p:nvSpPr>
          <p:cNvPr id="37891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963B0A-E409-405E-9708-0D17829EDACE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7892" name="Rectangle 2"/>
          <p:cNvSpPr txBox="1">
            <a:spLocks noChangeArrowheads="1"/>
          </p:cNvSpPr>
          <p:nvPr/>
        </p:nvSpPr>
        <p:spPr bwMode="auto">
          <a:xfrm>
            <a:off x="574675" y="44450"/>
            <a:ext cx="80010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b="1" u="sng"/>
              <a:t>Zusammenfassung Unkonditional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Konferenz „Bildung und Beruf“ | 3. und 4. November 2015 | Bonn</a:t>
            </a:r>
          </a:p>
        </p:txBody>
      </p:sp>
      <p:pic>
        <p:nvPicPr>
          <p:cNvPr id="3789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80987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5" name="Textfeld 6"/>
          <p:cNvSpPr txBox="1">
            <a:spLocks noChangeArrowheads="1"/>
          </p:cNvSpPr>
          <p:nvPr/>
        </p:nvSpPr>
        <p:spPr bwMode="auto">
          <a:xfrm>
            <a:off x="5627688" y="2671763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pic>
        <p:nvPicPr>
          <p:cNvPr id="3789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95922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3505200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25" y="4198938"/>
            <a:ext cx="4683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0" y="3068638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900" name="Textfeld 6"/>
          <p:cNvSpPr txBox="1">
            <a:spLocks noChangeArrowheads="1"/>
          </p:cNvSpPr>
          <p:nvPr/>
        </p:nvSpPr>
        <p:spPr bwMode="auto">
          <a:xfrm>
            <a:off x="2484438" y="3319463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FF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7901" name="Textfeld 6"/>
          <p:cNvSpPr txBox="1">
            <a:spLocks noChangeArrowheads="1"/>
          </p:cNvSpPr>
          <p:nvPr/>
        </p:nvSpPr>
        <p:spPr bwMode="auto">
          <a:xfrm>
            <a:off x="4483100" y="3552825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X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7902" name="Textfeld 6"/>
          <p:cNvSpPr txBox="1">
            <a:spLocks noChangeArrowheads="1"/>
          </p:cNvSpPr>
          <p:nvPr/>
        </p:nvSpPr>
        <p:spPr bwMode="auto">
          <a:xfrm>
            <a:off x="5451475" y="3749675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X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7903" name="Textfeld 6"/>
          <p:cNvSpPr txBox="1">
            <a:spLocks noChangeArrowheads="1"/>
          </p:cNvSpPr>
          <p:nvPr/>
        </p:nvSpPr>
        <p:spPr bwMode="auto">
          <a:xfrm>
            <a:off x="6040438" y="4449763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X</a:t>
            </a:r>
            <a:endParaRPr lang="de-DE" altLang="de-DE" sz="1200">
              <a:latin typeface="Verdana" pitchFamily="34" charset="0"/>
            </a:endParaRPr>
          </a:p>
        </p:txBody>
      </p:sp>
      <p:pic>
        <p:nvPicPr>
          <p:cNvPr id="37904" name="Picture 3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493713"/>
            <a:ext cx="7256462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0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1398588"/>
            <a:ext cx="4683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0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1030288"/>
            <a:ext cx="4667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0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143510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0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13" y="1068388"/>
            <a:ext cx="4683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0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41450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1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863" y="1433513"/>
            <a:ext cx="46831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1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100" y="103187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1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313" y="1003300"/>
            <a:ext cx="4699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1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140017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914" name="Textfeld 6"/>
          <p:cNvSpPr txBox="1">
            <a:spLocks noChangeArrowheads="1"/>
          </p:cNvSpPr>
          <p:nvPr/>
        </p:nvSpPr>
        <p:spPr bwMode="auto">
          <a:xfrm>
            <a:off x="5373688" y="2108200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7915" name="Textfeld 6"/>
          <p:cNvSpPr txBox="1">
            <a:spLocks noChangeArrowheads="1"/>
          </p:cNvSpPr>
          <p:nvPr/>
        </p:nvSpPr>
        <p:spPr bwMode="auto">
          <a:xfrm>
            <a:off x="7205663" y="1781175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7916" name="Textfeld 6"/>
          <p:cNvSpPr txBox="1">
            <a:spLocks noChangeArrowheads="1"/>
          </p:cNvSpPr>
          <p:nvPr/>
        </p:nvSpPr>
        <p:spPr bwMode="auto">
          <a:xfrm>
            <a:off x="7140575" y="1030288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7917" name="Textfeld 6"/>
          <p:cNvSpPr txBox="1">
            <a:spLocks noChangeArrowheads="1"/>
          </p:cNvSpPr>
          <p:nvPr/>
        </p:nvSpPr>
        <p:spPr bwMode="auto">
          <a:xfrm>
            <a:off x="3860800" y="1030288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</a:t>
            </a:r>
            <a:endParaRPr lang="de-DE" altLang="de-DE" sz="1200">
              <a:latin typeface="Verdana" pitchFamily="34" charset="0"/>
            </a:endParaRPr>
          </a:p>
        </p:txBody>
      </p:sp>
      <p:pic>
        <p:nvPicPr>
          <p:cNvPr id="3791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1028700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1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613" y="1385888"/>
            <a:ext cx="46831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920" name="Textfeld 6"/>
          <p:cNvSpPr txBox="1">
            <a:spLocks noChangeArrowheads="1"/>
          </p:cNvSpPr>
          <p:nvPr/>
        </p:nvSpPr>
        <p:spPr bwMode="auto">
          <a:xfrm>
            <a:off x="2625725" y="1773238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X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7921" name="Textfeld 6"/>
          <p:cNvSpPr txBox="1">
            <a:spLocks noChangeArrowheads="1"/>
          </p:cNvSpPr>
          <p:nvPr/>
        </p:nvSpPr>
        <p:spPr bwMode="auto">
          <a:xfrm>
            <a:off x="2608263" y="2063750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7922" name="Textfeld 6"/>
          <p:cNvSpPr txBox="1">
            <a:spLocks noChangeArrowheads="1"/>
          </p:cNvSpPr>
          <p:nvPr/>
        </p:nvSpPr>
        <p:spPr bwMode="auto">
          <a:xfrm>
            <a:off x="2576513" y="2482850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X</a:t>
            </a:r>
            <a:endParaRPr lang="de-DE" altLang="de-DE" sz="1200">
              <a:latin typeface="Verdana" pitchFamily="34" charset="0"/>
            </a:endParaRPr>
          </a:p>
        </p:txBody>
      </p:sp>
      <p:pic>
        <p:nvPicPr>
          <p:cNvPr id="3792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2125663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Zusammenfassung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Konferenz „Bildung und Beruf“ | 3. und 4. November 2015 | Bonn</a:t>
            </a: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F4B6B0-2EED-4E89-89C0-4E1A683772E5}" type="slidenum">
              <a:rPr lang="de-DE" altLang="de-DE" smtClean="0"/>
              <a:pPr>
                <a:defRPr/>
              </a:pPr>
              <a:t>27</a:t>
            </a:fld>
            <a:endParaRPr lang="de-DE" altLang="de-DE" dirty="0"/>
          </a:p>
        </p:txBody>
      </p:sp>
      <p:pic>
        <p:nvPicPr>
          <p:cNvPr id="38917" name="Picture 3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911350"/>
            <a:ext cx="8858250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8" y="3068638"/>
            <a:ext cx="4683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550" y="2586038"/>
            <a:ext cx="4683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2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263" y="3101975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75" y="261302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2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75" y="3101975"/>
            <a:ext cx="4683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2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090863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2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38" y="2613025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2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05088"/>
            <a:ext cx="46831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2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338" y="3032125"/>
            <a:ext cx="468312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27" name="Textfeld 6"/>
          <p:cNvSpPr txBox="1">
            <a:spLocks noChangeArrowheads="1"/>
          </p:cNvSpPr>
          <p:nvPr/>
        </p:nvSpPr>
        <p:spPr bwMode="auto">
          <a:xfrm>
            <a:off x="5437188" y="4108450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8928" name="Textfeld 6"/>
          <p:cNvSpPr txBox="1">
            <a:spLocks noChangeArrowheads="1"/>
          </p:cNvSpPr>
          <p:nvPr/>
        </p:nvSpPr>
        <p:spPr bwMode="auto">
          <a:xfrm>
            <a:off x="8002588" y="4121150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8929" name="Textfeld 6"/>
          <p:cNvSpPr txBox="1">
            <a:spLocks noChangeArrowheads="1"/>
          </p:cNvSpPr>
          <p:nvPr/>
        </p:nvSpPr>
        <p:spPr bwMode="auto">
          <a:xfrm>
            <a:off x="7812088" y="2624138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()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8930" name="Textfeld 6"/>
          <p:cNvSpPr txBox="1">
            <a:spLocks noChangeArrowheads="1"/>
          </p:cNvSpPr>
          <p:nvPr/>
        </p:nvSpPr>
        <p:spPr bwMode="auto">
          <a:xfrm>
            <a:off x="3954463" y="2613025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</a:t>
            </a:r>
            <a:endParaRPr lang="de-DE" altLang="de-DE" sz="1200">
              <a:latin typeface="Verdana" pitchFamily="34" charset="0"/>
            </a:endParaRPr>
          </a:p>
        </p:txBody>
      </p:sp>
      <p:pic>
        <p:nvPicPr>
          <p:cNvPr id="3893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2624138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3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3090863"/>
            <a:ext cx="4683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33" name="Rechteck 1"/>
          <p:cNvSpPr>
            <a:spLocks noChangeArrowheads="1"/>
          </p:cNvSpPr>
          <p:nvPr/>
        </p:nvSpPr>
        <p:spPr bwMode="auto">
          <a:xfrm>
            <a:off x="769938" y="4962525"/>
            <a:ext cx="7470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spcBef>
                <a:spcPct val="0"/>
              </a:spcBef>
              <a:buFontTx/>
              <a:buNone/>
            </a:pPr>
            <a:endParaRPr lang="de-DE" altLang="de-DE" sz="1200">
              <a:latin typeface="Arial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de-DE" altLang="de-DE" sz="1200">
              <a:latin typeface="Arial" charset="0"/>
            </a:endParaRPr>
          </a:p>
        </p:txBody>
      </p:sp>
      <p:sp>
        <p:nvSpPr>
          <p:cNvPr id="38934" name="Rechteck 2"/>
          <p:cNvSpPr>
            <a:spLocks noChangeArrowheads="1"/>
          </p:cNvSpPr>
          <p:nvPr/>
        </p:nvSpPr>
        <p:spPr bwMode="auto">
          <a:xfrm>
            <a:off x="603250" y="4724400"/>
            <a:ext cx="84248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spcBef>
                <a:spcPct val="0"/>
              </a:spcBef>
              <a:buFontTx/>
              <a:buNone/>
            </a:pPr>
            <a:r>
              <a:rPr lang="de-DE" altLang="de-DE" sz="1200" b="1">
                <a:solidFill>
                  <a:srgbClr val="FF0000"/>
                </a:solidFill>
                <a:latin typeface="Arial" charset="0"/>
              </a:rPr>
              <a:t>Vergleich mit Forschungsstand (konditional): </a:t>
            </a:r>
            <a:r>
              <a:rPr lang="de-DE" altLang="de-DE" sz="1200">
                <a:latin typeface="Arial" charset="0"/>
              </a:rPr>
              <a:t>überwiegende Übereinstimmung mit (Becker 2000, Dollmann (2011), Gresch et al. (2010), Henz/ Maas (1995), Maaz/ Nagy (2010), Müller/ Haun (1994), Neugebauer (2010), Schulze et al. und Stocké (2007) und Blossfeld (1993), Buchholz/ Schier (2015), Glaesser (2008), Henz (1997b), Henz (1997c), Jacob/Trieben (2007), Jacob/ Trieben (2010), Hillmert/ Jacob (2005a), Schindler (2015) wie auch Trautwein et al. (2011). </a:t>
            </a:r>
          </a:p>
          <a:p>
            <a:pPr marL="0" lvl="2"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200" b="1">
                <a:solidFill>
                  <a:srgbClr val="FF0000"/>
                </a:solidFill>
                <a:latin typeface="Arial" charset="0"/>
              </a:rPr>
              <a:t>Vergleich mit Forschungsstand (unkonditional): </a:t>
            </a:r>
          </a:p>
          <a:p>
            <a:pPr marL="0" lvl="2"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200">
                <a:latin typeface="Arial" charset="0"/>
              </a:rPr>
              <a:t>Bezüglich sozialer Herkunft übereinstimmend mit Hillmert/ Jacob (2005a) u. Hillmert/ Jacob (2005b)</a:t>
            </a:r>
          </a:p>
          <a:p>
            <a:pPr marL="0" lvl="2"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200">
                <a:latin typeface="Arial" charset="0"/>
              </a:rPr>
              <a:t>Bezüglich ethnischer Herkunft übereinstimmend mit Henz (1997b), Müller/ Haun (1994), Trautwein et al. (2011), Schindler (2014) u.  Schinder (2015)</a:t>
            </a:r>
          </a:p>
        </p:txBody>
      </p:sp>
      <p:sp>
        <p:nvSpPr>
          <p:cNvPr id="38935" name="Textfeld 6"/>
          <p:cNvSpPr txBox="1">
            <a:spLocks noChangeArrowheads="1"/>
          </p:cNvSpPr>
          <p:nvPr/>
        </p:nvSpPr>
        <p:spPr bwMode="auto">
          <a:xfrm>
            <a:off x="2368550" y="3844925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8936" name="Textfeld 6"/>
          <p:cNvSpPr txBox="1">
            <a:spLocks noChangeArrowheads="1"/>
          </p:cNvSpPr>
          <p:nvPr/>
        </p:nvSpPr>
        <p:spPr bwMode="auto">
          <a:xfrm>
            <a:off x="2338388" y="4259263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X</a:t>
            </a:r>
            <a:endParaRPr lang="de-DE" altLang="de-DE" sz="1200">
              <a:latin typeface="Verdana" pitchFamily="34" charset="0"/>
            </a:endParaRPr>
          </a:p>
        </p:txBody>
      </p:sp>
      <p:sp>
        <p:nvSpPr>
          <p:cNvPr id="38937" name="Textfeld 6"/>
          <p:cNvSpPr txBox="1">
            <a:spLocks noChangeArrowheads="1"/>
          </p:cNvSpPr>
          <p:nvPr/>
        </p:nvSpPr>
        <p:spPr bwMode="auto">
          <a:xfrm>
            <a:off x="2368550" y="3509963"/>
            <a:ext cx="898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C00000"/>
                </a:solidFill>
                <a:latin typeface="Verdana" pitchFamily="34" charset="0"/>
                <a:sym typeface="Wingdings" pitchFamily="2" charset="2"/>
              </a:rPr>
              <a:t>  X</a:t>
            </a:r>
            <a:endParaRPr lang="de-DE" altLang="de-DE" sz="1200">
              <a:latin typeface="Verdana" pitchFamily="34" charset="0"/>
            </a:endParaRPr>
          </a:p>
        </p:txBody>
      </p:sp>
      <p:pic>
        <p:nvPicPr>
          <p:cNvPr id="3893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868738"/>
            <a:ext cx="4683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de-DE" altLang="de-DE" sz="1600" b="1" u="sng" dirty="0"/>
              <a:t>Übergeordnete Frage, </a:t>
            </a:r>
            <a:r>
              <a:rPr lang="de-DE" altLang="de-DE" sz="1600" b="1" u="sng" dirty="0">
                <a:solidFill>
                  <a:schemeClr val="tx2">
                    <a:lumMod val="75000"/>
                  </a:schemeClr>
                </a:solidFill>
              </a:rPr>
              <a:t>ob alternative Wege zur Hochschulreife zu einer Verringerung oder Verschärfung sozialer und ethnischer Ungleichheiten der Bildungsbeteiligung führen </a:t>
            </a:r>
            <a:r>
              <a:rPr lang="de-DE" altLang="de-DE" sz="1600" b="1" u="sng" dirty="0"/>
              <a:t>und </a:t>
            </a:r>
            <a:r>
              <a:rPr lang="de-DE" altLang="de-DE" sz="1600" b="1" u="sng" dirty="0">
                <a:solidFill>
                  <a:schemeClr val="accent3">
                    <a:lumMod val="75000"/>
                  </a:schemeClr>
                </a:solidFill>
              </a:rPr>
              <a:t>welche Rolle hierbei die administrativen Vorgaben </a:t>
            </a:r>
            <a:r>
              <a:rPr lang="de-DE" altLang="de-DE" sz="1600" b="1" u="sng" dirty="0" smtClean="0">
                <a:solidFill>
                  <a:schemeClr val="accent3">
                    <a:lumMod val="75000"/>
                  </a:schemeClr>
                </a:solidFill>
              </a:rPr>
              <a:t>spielen</a:t>
            </a:r>
            <a:r>
              <a:rPr lang="de-DE" altLang="de-DE" sz="1600" b="1" u="sng" dirty="0" smtClean="0"/>
              <a:t>, kann nicht eindeutig beantwortet werden:</a:t>
            </a:r>
          </a:p>
          <a:p>
            <a:pPr marL="0" indent="0">
              <a:buFont typeface="Arial" charset="0"/>
              <a:buNone/>
              <a:defRPr/>
            </a:pPr>
            <a:endParaRPr lang="de-DE" altLang="de-DE" sz="1400" b="1" u="sng" dirty="0"/>
          </a:p>
          <a:p>
            <a:pPr marL="0" indent="0">
              <a:buFont typeface="Arial" charset="0"/>
              <a:buNone/>
              <a:defRPr/>
            </a:pPr>
            <a:endParaRPr lang="de-DE" altLang="de-DE" sz="1400" b="1" u="sng" dirty="0" smtClean="0"/>
          </a:p>
          <a:p>
            <a:pPr>
              <a:defRPr/>
            </a:pP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</a:rPr>
              <a:t>Aufbauschulformen werden von den verschiedenen Herkunftsgruppen in etwa gleich oft besucht (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</a:rPr>
              <a:t>Folien 22,23)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Alternative Wege zur Hochschulreife tragen weder zu einer Verschärfung noch zu einer Verringerung absoluter Bildungsungleichheiten 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bei</a:t>
            </a:r>
          </a:p>
          <a:p>
            <a:pPr>
              <a:defRPr/>
            </a:pP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Aber 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d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</a:rPr>
              <a:t>ie Übergangsrate  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</a:rPr>
              <a:t>beim Wechsel 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</a:rPr>
              <a:t>auf eine Schulform, die zur (Fach-) Hochschulreife führt, ist bei Ü2 am höchsten (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</a:rPr>
              <a:t>Folien 17,18, 21)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quantitativ gesehen 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gelangen durch 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die Option des Aufbaus auf 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den bisherigen Abschluss die höchsten Anteile der Jugendlichen 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auf 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einen 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Weg 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zur (Fach-</a:t>
            </a:r>
            <a:r>
              <a:rPr lang="de-DE" altLang="de-DE" sz="1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) </a:t>
            </a:r>
            <a:r>
              <a:rPr lang="de-DE" altLang="de-DE" sz="1400" dirty="0" smtClean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Hochschulreife</a:t>
            </a:r>
          </a:p>
          <a:p>
            <a:pPr marL="0" indent="0">
              <a:buFont typeface="Arial" charset="0"/>
              <a:buNone/>
              <a:defRPr/>
            </a:pPr>
            <a:endParaRPr lang="de-DE" altLang="de-DE" sz="1400" dirty="0" smtClean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de-DE" altLang="de-DE" sz="1400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Ausmaß der absoluten Ungleichheit in Typ2</a:t>
            </a:r>
            <a:r>
              <a:rPr lang="de-DE" altLang="de-DE" sz="1400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</a:rPr>
              <a:t>(BW, HH, RP) </a:t>
            </a:r>
            <a:r>
              <a:rPr lang="de-DE" altLang="de-DE" sz="1400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und Typ3</a:t>
            </a:r>
            <a:r>
              <a:rPr lang="de-DE" altLang="de-DE" sz="1400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</a:rPr>
              <a:t>(BY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</a:rPr>
              <a:t>, SN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</a:rPr>
              <a:t>, ST, TH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de-DE" altLang="de-DE" sz="1400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höher als in Typ 1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</a:rPr>
              <a:t>(BE, BB, HB, HE, MV, NI, NW, SL, SH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de-DE" altLang="de-DE" sz="1400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(Folien 22,23)</a:t>
            </a:r>
          </a:p>
          <a:p>
            <a:pPr>
              <a:defRPr/>
            </a:pPr>
            <a:r>
              <a:rPr lang="de-DE" altLang="de-DE" sz="1400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Soziale Ungleichheiten können durch zertifikatsbasierte und offene Zugangs- und Vergabekriterien wie auch lockere strukturelle Regulierungen reduziert werden (Folie 24)</a:t>
            </a:r>
            <a:endParaRPr lang="de-DE" altLang="de-DE" sz="14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 smtClean="0"/>
              <a:t>Konferenz „Bildung und Beruf“ | 3. und 4. November 2015 | Bonn</a:t>
            </a:r>
            <a:endParaRPr lang="de-DE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340278-94C8-4E04-A781-312B4F68388E}" type="slidenum">
              <a:rPr lang="de-DE" altLang="de-DE" smtClean="0"/>
              <a:pPr>
                <a:defRPr/>
              </a:pPr>
              <a:t>28</a:t>
            </a:fld>
            <a:endParaRPr lang="de-DE" altLang="de-DE" dirty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smtClean="0"/>
              <a:t>Zusammenfassung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 Mögliche Kritik und Perspektiven</a:t>
            </a:r>
          </a:p>
        </p:txBody>
      </p:sp>
      <p:sp>
        <p:nvSpPr>
          <p:cNvPr id="36867" name="Inhaltsplatzhalt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52437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de-DE" altLang="de-DE" sz="1600" dirty="0" smtClean="0"/>
              <a:t>Operationalisierung der sozialen und ethnischen </a:t>
            </a:r>
            <a:r>
              <a:rPr lang="de-DE" altLang="de-DE" sz="1600" dirty="0"/>
              <a:t>Herkunft</a:t>
            </a:r>
            <a:endParaRPr lang="de-DE" altLang="de-DE" sz="1600" dirty="0" smtClean="0"/>
          </a:p>
          <a:p>
            <a:pPr eaLnBrk="1" hangingPunct="1">
              <a:lnSpc>
                <a:spcPct val="200000"/>
              </a:lnSpc>
              <a:defRPr/>
            </a:pPr>
            <a:r>
              <a:rPr lang="de-DE" altLang="de-DE" sz="1600" dirty="0" smtClean="0"/>
              <a:t>Auswahl der 14 Indikatoren 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de-DE" altLang="de-DE" sz="1600" dirty="0"/>
              <a:t>Einzelne Einflüsse der </a:t>
            </a:r>
            <a:r>
              <a:rPr lang="de-DE" altLang="de-DE" sz="1600" dirty="0" smtClean="0"/>
              <a:t>Indikatoren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de-DE" altLang="de-DE" sz="1600" dirty="0"/>
              <a:t>Ungleichheiten beim Erreichen von Bildungsabschlüssen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de-DE" altLang="de-DE" sz="1600" dirty="0" err="1" smtClean="0"/>
              <a:t>Kohortenvergleiche</a:t>
            </a:r>
            <a:endParaRPr lang="de-DE" altLang="de-DE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de-DE" altLang="de-DE" sz="1600" b="1" dirty="0" smtClean="0"/>
          </a:p>
          <a:p>
            <a:pPr marL="0" indent="0" algn="ctr" eaLnBrk="1" hangingPunct="1">
              <a:buFont typeface="Arial" pitchFamily="34" charset="0"/>
              <a:buNone/>
              <a:defRPr/>
            </a:pPr>
            <a:endParaRPr lang="de-DE" altLang="de-DE" b="1" u="sng" dirty="0" smtClean="0"/>
          </a:p>
          <a:p>
            <a:pPr marL="0" indent="0" algn="ctr" eaLnBrk="1" hangingPunct="1">
              <a:buFont typeface="Arial" pitchFamily="34" charset="0"/>
              <a:buNone/>
              <a:defRPr/>
            </a:pPr>
            <a:endParaRPr lang="de-DE" altLang="de-DE" b="1" u="sng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de-DE" altLang="de-DE" dirty="0" smtClean="0"/>
          </a:p>
        </p:txBody>
      </p:sp>
      <p:sp>
        <p:nvSpPr>
          <p:cNvPr id="40964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480DD5-DB82-4673-8F60-8009026259DE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Inhaltsplatzhalter 2"/>
          <p:cNvSpPr>
            <a:spLocks noGrp="1"/>
          </p:cNvSpPr>
          <p:nvPr>
            <p:ph idx="1"/>
          </p:nvPr>
        </p:nvSpPr>
        <p:spPr>
          <a:xfrm>
            <a:off x="539750" y="260350"/>
            <a:ext cx="8229600" cy="5761038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b="1" u="sng" dirty="0" smtClean="0"/>
              <a:t>Fragestellungen</a:t>
            </a:r>
            <a:endParaRPr lang="de-DE" altLang="de-DE" sz="1600" b="1" u="sng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600" b="1" u="sng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sz="1600" i="1" dirty="0" smtClean="0"/>
              <a:t>Übergeordnete Frage, ob alternative Wege zur Hochschulreife zu einer Verringerung oder Verschärfung sozialer und ethnischer Ungleichheiten der Bildungsbeteiligung führen und welche Rolle hierbei die administrativen Vorgaben spielen.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600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sz="1400" b="1" i="1" dirty="0" smtClean="0"/>
              <a:t>Konditional: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1400" dirty="0" smtClean="0"/>
              <a:t>Wie </a:t>
            </a:r>
            <a:r>
              <a:rPr lang="de-DE" sz="1400" dirty="0"/>
              <a:t>verändern, im Bildungsverlauf betrachtet, bundeslandspezifische Regelungen und Herkunftseinflüsse die konditionalen </a:t>
            </a:r>
            <a:r>
              <a:rPr lang="de-DE" sz="1400" dirty="0" smtClean="0"/>
              <a:t>Übergangschancen/-raten </a:t>
            </a:r>
            <a:r>
              <a:rPr lang="de-DE" sz="1400" dirty="0"/>
              <a:t>auf </a:t>
            </a:r>
            <a:r>
              <a:rPr lang="de-DE" sz="1400" dirty="0" smtClean="0"/>
              <a:t>einen </a:t>
            </a:r>
            <a:r>
              <a:rPr lang="de-DE" sz="1400" dirty="0"/>
              <a:t>Weg </a:t>
            </a:r>
            <a:r>
              <a:rPr lang="de-DE" sz="1400" dirty="0" smtClean="0"/>
              <a:t>(traditionaler oder alternativer </a:t>
            </a:r>
            <a:r>
              <a:rPr lang="de-DE" sz="1400" dirty="0"/>
              <a:t>Bildungsweg), zum Erlangen einer (</a:t>
            </a:r>
            <a:r>
              <a:rPr lang="de-DE" sz="1400" dirty="0" smtClean="0"/>
              <a:t>Fach-) Hochschulzugangsberechtigung</a:t>
            </a:r>
            <a:r>
              <a:rPr lang="de-DE" sz="1400" dirty="0"/>
              <a:t>, zu wechseln? Welchen Beitrag leisten Herkunftseinflüsse, Aufbauschulformen und bundeslandspezifische Bildungssysteme zum Auf- oder Abbau relativer </a:t>
            </a:r>
            <a:r>
              <a:rPr lang="de-DE" sz="1400" dirty="0" smtClean="0"/>
              <a:t>Bildungsungleichheit?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400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sz="1400" b="1" i="1" dirty="0" smtClean="0"/>
              <a:t>Unkonditional: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1400" dirty="0"/>
              <a:t>Haben </a:t>
            </a:r>
            <a:r>
              <a:rPr lang="de-DE" sz="1400" dirty="0" smtClean="0"/>
              <a:t>bundeslandspezifische Regelungen </a:t>
            </a:r>
            <a:r>
              <a:rPr lang="de-DE" sz="1400" dirty="0"/>
              <a:t>zu Beginn der Sekundarstufe I, während der Sekundarstufe I und nach dem Übergang in die Sekundarstufe II</a:t>
            </a:r>
            <a:r>
              <a:rPr lang="de-DE" sz="1400" i="1" dirty="0"/>
              <a:t> </a:t>
            </a:r>
            <a:r>
              <a:rPr lang="de-DE" sz="1400" dirty="0"/>
              <a:t>einen Einfluss auf die Chancen auf einem Weg (traditionaler </a:t>
            </a:r>
            <a:r>
              <a:rPr lang="de-DE" sz="1400" dirty="0" smtClean="0"/>
              <a:t>oder alternativer </a:t>
            </a:r>
            <a:r>
              <a:rPr lang="de-DE" sz="1400" dirty="0"/>
              <a:t>Bildungsweg) zum Erlangen einer (Fach-) Hochschulzugangsberechtigung zu sein? Gibt es Unterschiede zwischen den Herkunftsgruppen? </a:t>
            </a:r>
          </a:p>
        </p:txBody>
      </p:sp>
      <p:sp>
        <p:nvSpPr>
          <p:cNvPr id="14339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910407B-E543-4D6A-A5C6-8E65334BA2AA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Theoretischer Hintergrund</a:t>
            </a:r>
            <a:br>
              <a:rPr lang="de-DE" altLang="de-DE" smtClean="0"/>
            </a:br>
            <a:endParaRPr lang="de-DE" altLang="de-DE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de-DE" dirty="0" smtClean="0"/>
              <a:t>Entscheidungstheoretischer Ansatz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dirty="0" smtClean="0"/>
              <a:t>     (</a:t>
            </a:r>
            <a:r>
              <a:rPr lang="de-DE" altLang="de-DE" dirty="0" err="1" smtClean="0"/>
              <a:t>Boudon</a:t>
            </a:r>
            <a:r>
              <a:rPr lang="de-DE" altLang="de-DE" dirty="0" smtClean="0"/>
              <a:t> 1973; Esser 1999)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de-DE" sz="1800" dirty="0" smtClean="0"/>
              <a:t>Eltern/Kinder wägen Kosten </a:t>
            </a:r>
            <a:r>
              <a:rPr lang="de-DE" sz="1800" dirty="0"/>
              <a:t>und Nutzen </a:t>
            </a:r>
            <a:r>
              <a:rPr lang="de-DE" sz="1800" dirty="0" smtClean="0"/>
              <a:t>bei anstehenden Bildungsentscheidungen ab; bewerten </a:t>
            </a:r>
            <a:r>
              <a:rPr lang="de-DE" altLang="de-DE" sz="1800" dirty="0" smtClean="0"/>
              <a:t>Erfolgswahrscheinlichkeiten</a:t>
            </a:r>
            <a:r>
              <a:rPr lang="de-DE" sz="1800" dirty="0" smtClean="0"/>
              <a:t> </a:t>
            </a:r>
            <a:r>
              <a:rPr lang="de-DE" sz="1800" dirty="0" smtClean="0">
                <a:sym typeface="Wingdings" panose="05000000000000000000" pitchFamily="2" charset="2"/>
              </a:rPr>
              <a:t> treffen dann eine Bildungswahl</a:t>
            </a:r>
            <a:endParaRPr lang="de-DE" altLang="de-DE" sz="18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de-DE" sz="1800" dirty="0" smtClean="0"/>
              <a:t>Eltern/Kinder </a:t>
            </a:r>
            <a:r>
              <a:rPr lang="de-DE" sz="1800" dirty="0"/>
              <a:t>hoher </a:t>
            </a:r>
            <a:r>
              <a:rPr lang="de-DE" sz="1800" dirty="0" smtClean="0"/>
              <a:t>Bildungsherkunft: </a:t>
            </a:r>
            <a:r>
              <a:rPr lang="de-DE" sz="1800" dirty="0" err="1" smtClean="0"/>
              <a:t>Statuserhaltmotiv</a:t>
            </a:r>
            <a:endParaRPr lang="de-DE" sz="18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de-DE" sz="1800" dirty="0" smtClean="0"/>
              <a:t>Primäre und sekundäre (ethnische) Herkunftseffekte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de-DE" altLang="de-DE" sz="1800" dirty="0" smtClean="0"/>
              <a:t>Institutionelle Ausgestaltung verändert Bewertung der Kosten, Nutzen und Erfolgswahrscheinlichkeiten der verschiedenen Bildungsalternativen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8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800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dirty="0" smtClean="0"/>
          </a:p>
        </p:txBody>
      </p:sp>
      <p:sp>
        <p:nvSpPr>
          <p:cNvPr id="15364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AC1CAE9-C214-4B0E-9D52-AA013B487F97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hteck 2"/>
          <p:cNvSpPr>
            <a:spLocks noChangeArrowheads="1"/>
          </p:cNvSpPr>
          <p:nvPr/>
        </p:nvSpPr>
        <p:spPr bwMode="auto">
          <a:xfrm>
            <a:off x="827088" y="260350"/>
            <a:ext cx="7051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b="1" dirty="0" smtClean="0">
                <a:latin typeface="+mj-lt"/>
              </a:rPr>
              <a:t>	</a:t>
            </a:r>
            <a:r>
              <a:rPr lang="de-DE" altLang="de-DE" b="1" u="sng" dirty="0" smtClean="0">
                <a:latin typeface="+mj-lt"/>
              </a:rPr>
              <a:t>Der Bildungsverlauf im deutschen Schulsystem</a:t>
            </a:r>
          </a:p>
        </p:txBody>
      </p:sp>
      <p:sp>
        <p:nvSpPr>
          <p:cNvPr id="16387" name="Foliennummernplatzhalt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D0E5F7C-CA5F-4CBE-B60C-FD71238410B3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693863" y="1814513"/>
          <a:ext cx="5756275" cy="3559175"/>
        </p:xfrm>
        <a:graphic>
          <a:graphicData uri="http://schemas.openxmlformats.org/drawingml/2006/table">
            <a:tbl>
              <a:tblPr/>
              <a:tblGrid>
                <a:gridCol w="105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838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Alter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2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Klasse 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(Schuljahre)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574">
                <a:tc rowSpan="2">
                  <a:txBody>
                    <a:bodyPr/>
                    <a:lstStyle/>
                    <a:p>
                      <a:endParaRPr lang="de-DE" sz="1000">
                        <a:effectLst/>
                        <a:latin typeface="Calibri"/>
                      </a:endParaRP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Grundschule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Orientierungs-stufe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allgemeinbildende Sekundarstufe I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traditionale Sekundarstufe II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48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endParaRPr lang="de-DE" sz="1000">
                        <a:effectLst/>
                        <a:latin typeface="Calibri"/>
                      </a:endParaRP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Alternativwege zur Hochschulreife (</a:t>
                      </a:r>
                      <a:r>
                        <a:rPr lang="de-DE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Aufbauschul-formen</a:t>
                      </a: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); hier: </a:t>
                      </a:r>
                      <a:r>
                        <a:rPr lang="de-DE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Fach-gymnasium</a:t>
                      </a: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de-DE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Fachoberschu</a:t>
                      </a:r>
                      <a:r>
                        <a:rPr lang="de-DE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-le</a:t>
                      </a: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de-DE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Wirtschafts-gymnasium</a:t>
                      </a:r>
                      <a:r>
                        <a:rPr lang="de-DE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Technisches Gymnasium)</a:t>
                      </a:r>
                    </a:p>
                  </a:txBody>
                  <a:tcPr marL="68580" marR="68580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7" name="Gerade Verbindung 6"/>
          <p:cNvCxnSpPr/>
          <p:nvPr/>
        </p:nvCxnSpPr>
        <p:spPr>
          <a:xfrm>
            <a:off x="7089775" y="2528888"/>
            <a:ext cx="358775" cy="0"/>
          </a:xfrm>
          <a:prstGeom prst="line">
            <a:avLst/>
          </a:prstGeom>
          <a:ln w="1460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Forschungsstand I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b="1" dirty="0">
                <a:sym typeface="Wingdings" pitchFamily="2" charset="2"/>
              </a:rPr>
              <a:t>Aus Forschungsstand bekannt: </a:t>
            </a:r>
            <a:endParaRPr lang="de-DE" altLang="de-DE" b="1" dirty="0" smtClean="0">
              <a:sym typeface="Wingdings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b="1" dirty="0">
              <a:sym typeface="Wingdings" pitchFamily="2" charset="2"/>
            </a:endParaRPr>
          </a:p>
          <a:p>
            <a:pPr marL="685800"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1800" dirty="0">
                <a:sym typeface="Wingdings" pitchFamily="2" charset="2"/>
              </a:rPr>
              <a:t>soziale/ethnische Herkunft: viele Studien </a:t>
            </a:r>
            <a:endParaRPr lang="de-DE" altLang="de-DE" sz="1800" dirty="0" smtClean="0">
              <a:sym typeface="Wingdings" pitchFamily="2" charset="2"/>
            </a:endParaRPr>
          </a:p>
          <a:p>
            <a:pPr marL="40005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400" dirty="0">
              <a:sym typeface="Wingdings" pitchFamily="2" charset="2"/>
            </a:endParaRPr>
          </a:p>
          <a:p>
            <a:pPr marL="685800"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1800" dirty="0" smtClean="0">
                <a:sym typeface="Wingdings" pitchFamily="2" charset="2"/>
              </a:rPr>
              <a:t>soziale </a:t>
            </a:r>
            <a:r>
              <a:rPr lang="de-DE" altLang="de-DE" sz="1800" dirty="0">
                <a:sym typeface="Wingdings" pitchFamily="2" charset="2"/>
              </a:rPr>
              <a:t>Bildungsungleichheiten in der Lebenslaufperspektive: uneinheitliche </a:t>
            </a:r>
            <a:r>
              <a:rPr lang="de-DE" altLang="de-DE" sz="1800" dirty="0" smtClean="0">
                <a:sym typeface="Wingdings" pitchFamily="2" charset="2"/>
              </a:rPr>
              <a:t>Befunde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800" dirty="0">
              <a:sym typeface="Wingdings" pitchFamily="2" charset="2"/>
            </a:endParaRPr>
          </a:p>
          <a:p>
            <a:pPr marL="685800"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altLang="de-DE" sz="1800" dirty="0" smtClean="0">
                <a:sym typeface="Wingdings" pitchFamily="2" charset="2"/>
              </a:rPr>
              <a:t>Bundeslandunterschiede</a:t>
            </a:r>
            <a:r>
              <a:rPr lang="de-DE" altLang="de-DE" sz="1800" dirty="0">
                <a:sym typeface="Wingdings" pitchFamily="2" charset="2"/>
              </a:rPr>
              <a:t>: kaum </a:t>
            </a:r>
            <a:r>
              <a:rPr lang="de-DE" altLang="de-DE" sz="1800" dirty="0" smtClean="0">
                <a:sym typeface="Wingdings" pitchFamily="2" charset="2"/>
              </a:rPr>
              <a:t>analysiert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altLang="de-DE" sz="1800" dirty="0">
              <a:sym typeface="Wingdings" pitchFamily="2" charset="2"/>
            </a:endParaRPr>
          </a:p>
          <a:p>
            <a:pPr marL="685800" lvl="1" eaLnBrk="1" fontAlgn="auto" hangingPunct="1">
              <a:spcAft>
                <a:spcPts val="0"/>
              </a:spcAft>
              <a:defRPr/>
            </a:pPr>
            <a:r>
              <a:rPr lang="de-DE" altLang="de-DE" sz="1800" dirty="0" smtClean="0">
                <a:sym typeface="Wingdings" pitchFamily="2" charset="2"/>
              </a:rPr>
              <a:t>Forschungsdefizit</a:t>
            </a:r>
            <a:r>
              <a:rPr lang="de-DE" altLang="de-DE" sz="1800" dirty="0">
                <a:sym typeface="Wingdings" pitchFamily="2" charset="2"/>
              </a:rPr>
              <a:t> ethnische und soziale Bildungsungleichheiten in der Bildungsverlaufsperspektive im Kontext bundeslandspezifischer Bildungssysteme </a:t>
            </a:r>
            <a:endParaRPr lang="de-DE" altLang="de-DE" sz="2400" b="1" dirty="0">
              <a:sym typeface="Wingdings" pitchFamily="2" charset="2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sp>
        <p:nvSpPr>
          <p:cNvPr id="17413" name="Foliennummernplatzhalt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668CFC8-0CA9-48AC-99E1-06649D290B02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82638"/>
          </a:xfrm>
        </p:spPr>
        <p:txBody>
          <a:bodyPr/>
          <a:lstStyle/>
          <a:p>
            <a:pPr eaLnBrk="1" hangingPunct="1"/>
            <a:r>
              <a:rPr lang="de-DE" altLang="de-DE" smtClean="0"/>
              <a:t>Exkurs 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5073650"/>
          </a:xfrm>
        </p:spPr>
        <p:txBody>
          <a:bodyPr rtlCol="0">
            <a:noAutofit/>
          </a:bodyPr>
          <a:lstStyle/>
          <a:p>
            <a:pPr marL="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sz="1600" dirty="0">
                <a:sym typeface="Wingdings" pitchFamily="2" charset="2"/>
              </a:rPr>
              <a:t>U</a:t>
            </a:r>
            <a:r>
              <a:rPr lang="de-DE" altLang="de-DE" sz="1600" dirty="0" smtClean="0">
                <a:sym typeface="Wingdings" pitchFamily="2" charset="2"/>
              </a:rPr>
              <a:t>neinheitliche Befunde sozialer Bildungsungleichheiten in der Lebenslaufperspektive</a:t>
            </a:r>
            <a:endParaRPr lang="de-DE" sz="1600" dirty="0" smtClean="0"/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de-DE" sz="1600" b="1" u="sng" dirty="0" smtClean="0"/>
              <a:t>Gründe: </a:t>
            </a:r>
            <a:r>
              <a:rPr lang="de-DE" sz="1600" dirty="0" smtClean="0"/>
              <a:t>unterschiedliche Datengrundlagen; Analysepopulationen; Analysemethoden: </a:t>
            </a:r>
            <a:r>
              <a:rPr lang="de-DE" altLang="de-DE" sz="1600" dirty="0" smtClean="0">
                <a:sym typeface="Wingdings" pitchFamily="2" charset="2"/>
              </a:rPr>
              <a:t>Konditionale/ unkonditionale Betrachtung der Bildungsungleichheit</a:t>
            </a: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de-DE" sz="1600" b="1" u="sng" dirty="0" smtClean="0"/>
              <a:t>Konditionale Ungleichheit </a:t>
            </a:r>
            <a:r>
              <a:rPr lang="de-DE" sz="1600" u="sng" dirty="0"/>
              <a:t>(</a:t>
            </a:r>
            <a:r>
              <a:rPr lang="de-DE" sz="1600" u="sng" dirty="0" smtClean="0"/>
              <a:t>relative, bedingte):</a:t>
            </a:r>
            <a:r>
              <a:rPr lang="de-DE" sz="1600" dirty="0" smtClean="0"/>
              <a:t> </a:t>
            </a:r>
            <a:r>
              <a:rPr lang="de-DE" altLang="de-DE" sz="1600" dirty="0" smtClean="0">
                <a:sym typeface="Wingdings" pitchFamily="2" charset="2"/>
              </a:rPr>
              <a:t>soziale Verteilung bei Bildungsübergängen; </a:t>
            </a:r>
            <a:r>
              <a:rPr lang="de-DE" sz="1600" dirty="0" smtClean="0"/>
              <a:t>Übergangsraten/-wahrscheinlichkeiten </a:t>
            </a:r>
            <a:r>
              <a:rPr lang="de-DE" sz="1600" dirty="0"/>
              <a:t>in ein bestimmtes </a:t>
            </a:r>
            <a:r>
              <a:rPr lang="de-DE" sz="1600" dirty="0" smtClean="0"/>
              <a:t>Ereignis; </a:t>
            </a:r>
            <a:r>
              <a:rPr lang="de-DE" altLang="de-DE" sz="1600" dirty="0" smtClean="0">
                <a:sym typeface="Wingdings" pitchFamily="2" charset="2"/>
              </a:rPr>
              <a:t>Betrachtung der jeweiligen Risikopopulation</a:t>
            </a: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de-DE" altLang="de-DE" sz="1600" b="1" u="sng" dirty="0" smtClean="0">
                <a:sym typeface="Wingdings" pitchFamily="2" charset="2"/>
              </a:rPr>
              <a:t>Unkonditionale </a:t>
            </a:r>
            <a:r>
              <a:rPr lang="de-DE" sz="1600" b="1" u="sng" dirty="0" smtClean="0"/>
              <a:t>Ungleichheit</a:t>
            </a:r>
            <a:r>
              <a:rPr lang="de-DE" altLang="de-DE" sz="1600" b="1" u="sng" dirty="0" smtClean="0">
                <a:sym typeface="Wingdings" pitchFamily="2" charset="2"/>
              </a:rPr>
              <a:t> </a:t>
            </a:r>
            <a:r>
              <a:rPr lang="de-DE" sz="1600" u="sng" dirty="0"/>
              <a:t>(</a:t>
            </a:r>
            <a:r>
              <a:rPr lang="de-DE" sz="1600" u="sng" dirty="0" smtClean="0"/>
              <a:t>absolute, unbedingte)</a:t>
            </a:r>
            <a:r>
              <a:rPr lang="de-DE" altLang="de-DE" sz="1600" b="1" dirty="0" smtClean="0">
                <a:sym typeface="Wingdings" pitchFamily="2" charset="2"/>
              </a:rPr>
              <a:t>: </a:t>
            </a:r>
            <a:r>
              <a:rPr lang="de-DE" sz="1600" dirty="0" smtClean="0"/>
              <a:t>Gesamtausmaß </a:t>
            </a:r>
            <a:r>
              <a:rPr lang="de-DE" sz="1600" dirty="0"/>
              <a:t>der </a:t>
            </a:r>
            <a:r>
              <a:rPr lang="de-DE" sz="1600" dirty="0" smtClean="0"/>
              <a:t>Ungleichheit; B</a:t>
            </a:r>
            <a:r>
              <a:rPr lang="de-DE" altLang="de-DE" sz="1600" dirty="0" smtClean="0">
                <a:sym typeface="Wingdings" pitchFamily="2" charset="2"/>
              </a:rPr>
              <a:t>etrachtung der Gesamtpopulation</a:t>
            </a: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charset="0"/>
              <a:buNone/>
              <a:defRPr/>
            </a:pPr>
            <a:endParaRPr lang="de-DE" altLang="de-DE" sz="1600" dirty="0" smtClean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à"/>
              <a:defRPr/>
            </a:pPr>
            <a:r>
              <a:rPr lang="de-DE" sz="1600" dirty="0" smtClean="0"/>
              <a:t>Veränderungen </a:t>
            </a:r>
            <a:r>
              <a:rPr lang="de-DE" sz="1600" dirty="0"/>
              <a:t>der </a:t>
            </a:r>
            <a:r>
              <a:rPr lang="de-DE" sz="1600" dirty="0" smtClean="0"/>
              <a:t>konditionalen Übergangsraten entspricht nicht zwingend unkonditionaler Veränderung </a:t>
            </a:r>
            <a:r>
              <a:rPr lang="de-DE" sz="1600" dirty="0"/>
              <a:t>in der Gesamtpopulation </a:t>
            </a:r>
            <a:endParaRPr lang="de-DE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à"/>
              <a:defRPr/>
            </a:pPr>
            <a:r>
              <a:rPr lang="de-DE" sz="1600" dirty="0" smtClean="0"/>
              <a:t>Risikogruppe wird bei späteren Übergängen homogener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à"/>
              <a:defRPr/>
            </a:pPr>
            <a:r>
              <a:rPr lang="de-DE" sz="1600" dirty="0" smtClean="0">
                <a:sym typeface="Wingdings" panose="05000000000000000000" pitchFamily="2" charset="2"/>
              </a:rPr>
              <a:t>soziale Zusammensetzung der jeweiligen Risikogruppe verändert sich</a:t>
            </a:r>
            <a:r>
              <a:rPr lang="de-DE" sz="16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de-DE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à"/>
              <a:defRPr/>
            </a:pPr>
            <a:r>
              <a:rPr lang="de-DE" sz="1600" dirty="0" smtClean="0"/>
              <a:t>Herkunftseffekt bezogen auf Gesamtpopulation kann sich je </a:t>
            </a:r>
            <a:r>
              <a:rPr lang="de-DE" sz="1600" dirty="0"/>
              <a:t>nach Größe der </a:t>
            </a:r>
            <a:r>
              <a:rPr lang="de-DE" sz="1600" dirty="0" smtClean="0"/>
              <a:t>Gesamtpopulation </a:t>
            </a:r>
            <a:r>
              <a:rPr lang="de-DE" sz="1600" dirty="0"/>
              <a:t>und </a:t>
            </a:r>
            <a:r>
              <a:rPr lang="de-DE" sz="1600" dirty="0" smtClean="0"/>
              <a:t>Übergangsraten reduzieren oder auch zunehmen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à"/>
              <a:defRPr/>
            </a:pPr>
            <a:r>
              <a:rPr lang="de-DE" altLang="de-DE" sz="1600" dirty="0" smtClean="0"/>
              <a:t>Entscheidend ist immer die Gruppengröße und die Zahl der Auf- und Absteiger </a:t>
            </a:r>
          </a:p>
        </p:txBody>
      </p:sp>
      <p:sp>
        <p:nvSpPr>
          <p:cNvPr id="18436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54AF54-BAF8-43D4-8FA1-45B1821B19FA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638175"/>
          </a:xfrm>
        </p:spPr>
        <p:txBody>
          <a:bodyPr/>
          <a:lstStyle/>
          <a:p>
            <a:pPr eaLnBrk="1" hangingPunct="1"/>
            <a:r>
              <a:rPr lang="de-DE" altLang="de-DE" smtClean="0"/>
              <a:t>Forschungsstand II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468313" y="765175"/>
            <a:ext cx="8229600" cy="5256213"/>
          </a:xfrm>
        </p:spPr>
        <p:txBody>
          <a:bodyPr rtlCol="0">
            <a:normAutofit fontScale="40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de-DE" sz="4000" b="1" dirty="0"/>
              <a:t>k</a:t>
            </a:r>
            <a:r>
              <a:rPr lang="de-DE" sz="4000" b="1" dirty="0" smtClean="0"/>
              <a:t>onditionaler Übergang </a:t>
            </a:r>
            <a:r>
              <a:rPr lang="de-DE" sz="4000" b="1" dirty="0"/>
              <a:t>von der Primarstufe in die Sekundarstufe </a:t>
            </a:r>
            <a:r>
              <a:rPr lang="de-DE" sz="4000" b="1" dirty="0" smtClean="0"/>
              <a:t>I: </a:t>
            </a:r>
          </a:p>
          <a:p>
            <a:pPr marL="685800" lvl="1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de-DE" sz="3400" dirty="0"/>
              <a:t>P</a:t>
            </a:r>
            <a:r>
              <a:rPr lang="de-DE" sz="3400" dirty="0" smtClean="0"/>
              <a:t>ositiver Bildungseffekt auf Übergangswahrscheinlichkeit auf ein Gymnasium </a:t>
            </a:r>
            <a:endParaRPr lang="de-DE" sz="3400" dirty="0"/>
          </a:p>
          <a:p>
            <a:pPr marL="800100" lvl="2" indent="0" eaLnBrk="1" fontAlgn="auto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de-DE" sz="2900" dirty="0" smtClean="0"/>
              <a:t>(</a:t>
            </a:r>
            <a:r>
              <a:rPr lang="de-DE" sz="2900" dirty="0"/>
              <a:t>Becker 2000; </a:t>
            </a:r>
            <a:r>
              <a:rPr lang="de-DE" sz="2900" dirty="0" err="1"/>
              <a:t>Dollmann</a:t>
            </a:r>
            <a:r>
              <a:rPr lang="de-DE" sz="2900" dirty="0"/>
              <a:t> (2011); </a:t>
            </a:r>
            <a:r>
              <a:rPr lang="de-DE" sz="2900" dirty="0" err="1"/>
              <a:t>Gresch</a:t>
            </a:r>
            <a:r>
              <a:rPr lang="de-DE" sz="2900" dirty="0"/>
              <a:t> et al. (2010); Henz/ Maas (1995); </a:t>
            </a:r>
            <a:r>
              <a:rPr lang="de-DE" sz="2900" dirty="0" err="1"/>
              <a:t>Maaz</a:t>
            </a:r>
            <a:r>
              <a:rPr lang="de-DE" sz="2900" dirty="0"/>
              <a:t>/ Nagy (2010); Müller/ </a:t>
            </a:r>
            <a:r>
              <a:rPr lang="de-DE" sz="2900" dirty="0" err="1"/>
              <a:t>Haun</a:t>
            </a:r>
            <a:r>
              <a:rPr lang="de-DE" sz="2900" dirty="0"/>
              <a:t> (1994); Neugebauer (2010); Schulze et al. und </a:t>
            </a:r>
            <a:r>
              <a:rPr lang="de-DE" sz="2900" dirty="0" err="1"/>
              <a:t>Stocké</a:t>
            </a:r>
            <a:r>
              <a:rPr lang="de-DE" sz="2900" dirty="0"/>
              <a:t> (2007</a:t>
            </a:r>
            <a:r>
              <a:rPr lang="de-DE" sz="2900" dirty="0" smtClean="0"/>
              <a:t>))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de-DE" sz="4000" b="1" dirty="0" smtClean="0"/>
              <a:t>konditionale Übergänge während </a:t>
            </a:r>
            <a:r>
              <a:rPr lang="de-DE" sz="4000" b="1" dirty="0"/>
              <a:t>der Sekundarstufe </a:t>
            </a:r>
            <a:r>
              <a:rPr lang="de-DE" sz="4000" b="1" dirty="0" smtClean="0"/>
              <a:t>I: </a:t>
            </a:r>
          </a:p>
          <a:p>
            <a:pPr marL="685800" lvl="1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de-DE" sz="3400" dirty="0"/>
              <a:t>P</a:t>
            </a:r>
            <a:r>
              <a:rPr lang="de-DE" sz="3400" dirty="0" smtClean="0"/>
              <a:t>ositiver Effekt der Bildungsherkunft auf den Übergang auf höhere Schulformen der Sekundarstufe I </a:t>
            </a:r>
          </a:p>
          <a:p>
            <a:pPr marL="800100" lvl="2" indent="0" eaLnBrk="1" fontAlgn="auto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de-DE" sz="2900" dirty="0" smtClean="0"/>
              <a:t>(Henz </a:t>
            </a:r>
            <a:r>
              <a:rPr lang="de-DE" sz="2900" dirty="0"/>
              <a:t>und Maas (1995</a:t>
            </a:r>
            <a:r>
              <a:rPr lang="de-DE" sz="2900" dirty="0" smtClean="0"/>
              <a:t>); </a:t>
            </a:r>
            <a:r>
              <a:rPr lang="de-DE" sz="2900" dirty="0"/>
              <a:t>Henz (1997a</a:t>
            </a:r>
            <a:r>
              <a:rPr lang="de-DE" sz="2900" dirty="0" smtClean="0"/>
              <a:t>); </a:t>
            </a:r>
            <a:r>
              <a:rPr lang="de-DE" sz="2900" dirty="0"/>
              <a:t>Henz (1997b</a:t>
            </a:r>
            <a:r>
              <a:rPr lang="de-DE" sz="2900" dirty="0" smtClean="0"/>
              <a:t>))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de-DE" sz="4000" b="1" dirty="0" smtClean="0"/>
              <a:t>konditionaler Übergang </a:t>
            </a:r>
            <a:r>
              <a:rPr lang="de-DE" sz="4000" b="1" dirty="0"/>
              <a:t>von der Sekundarstufe I in die Sekundarstufe </a:t>
            </a:r>
            <a:r>
              <a:rPr lang="de-DE" sz="4000" b="1" dirty="0" smtClean="0"/>
              <a:t>II: </a:t>
            </a:r>
          </a:p>
          <a:p>
            <a:pPr lvl="1" eaLnBrk="1" fontAlgn="auto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/>
            </a:pPr>
            <a:r>
              <a:rPr lang="de-DE" sz="3400" dirty="0" smtClean="0"/>
              <a:t>Bildungsherkunft wirkt positiv </a:t>
            </a:r>
            <a:r>
              <a:rPr lang="de-DE" sz="3400" dirty="0"/>
              <a:t>auf die Übergangswahrscheinlichkeit </a:t>
            </a:r>
            <a:r>
              <a:rPr lang="de-DE" sz="3400" dirty="0" smtClean="0"/>
              <a:t>nach </a:t>
            </a:r>
            <a:r>
              <a:rPr lang="de-DE" sz="3400" dirty="0"/>
              <a:t>der Sekundarstufe I in die Sekundarstufe II </a:t>
            </a:r>
            <a:r>
              <a:rPr lang="de-DE" sz="3400" dirty="0" smtClean="0"/>
              <a:t>aufzusteigen </a:t>
            </a:r>
          </a:p>
          <a:p>
            <a:pPr marL="857250" lvl="2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de-DE" sz="2900" dirty="0" smtClean="0"/>
              <a:t>(Blossfeld </a:t>
            </a:r>
            <a:r>
              <a:rPr lang="de-DE" sz="2900" dirty="0"/>
              <a:t>(1993), Buchholz/ </a:t>
            </a:r>
            <a:r>
              <a:rPr lang="de-DE" sz="2900" dirty="0" smtClean="0"/>
              <a:t>Schier </a:t>
            </a:r>
            <a:r>
              <a:rPr lang="de-DE" sz="2900" dirty="0"/>
              <a:t>(2015), Glaesser (2008), Henz (1997b), Henz (1997c), Jacob/Trieben (2007), Jacob/ Trieben (2010), Hillmert/ Jacob (2005a), Schindler (2015) </a:t>
            </a:r>
            <a:r>
              <a:rPr lang="de-DE" sz="2900" dirty="0" smtClean="0"/>
              <a:t>wie auch Trautwein </a:t>
            </a:r>
            <a:r>
              <a:rPr lang="de-DE" sz="2900" dirty="0"/>
              <a:t>et al. (</a:t>
            </a:r>
            <a:r>
              <a:rPr lang="de-DE" sz="2900" dirty="0" smtClean="0"/>
              <a:t>2011)). </a:t>
            </a:r>
          </a:p>
          <a:p>
            <a:pPr marL="857250" lvl="2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de-DE" sz="2900" dirty="0"/>
          </a:p>
          <a:p>
            <a:pPr marL="857250" lvl="2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de-DE" sz="4000" i="1" dirty="0" smtClean="0"/>
              <a:t>Im Bildungsverlauf betrachtet verringern sich konditionale Ungleichheiten bei späteren Bildungsübergängen</a:t>
            </a:r>
          </a:p>
          <a:p>
            <a:pPr marL="457200" lvl="1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de-DE" sz="4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de-DE" sz="4000" b="1" dirty="0" smtClean="0"/>
              <a:t>unkonditionale </a:t>
            </a:r>
            <a:r>
              <a:rPr lang="de-DE" sz="4000" b="1" dirty="0"/>
              <a:t>Bestandsperspektive: </a:t>
            </a:r>
            <a:r>
              <a:rPr lang="de-DE" sz="4000" b="1" dirty="0" smtClean="0">
                <a:solidFill>
                  <a:srgbClr val="FF0000"/>
                </a:solidFill>
              </a:rPr>
              <a:t>uneinheitliche Befunde</a:t>
            </a:r>
          </a:p>
          <a:p>
            <a:pPr lvl="1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de-DE" sz="3400" i="1" dirty="0"/>
              <a:t>A</a:t>
            </a:r>
            <a:r>
              <a:rPr lang="de-DE" sz="3400" i="1" dirty="0" smtClean="0"/>
              <a:t>nsteigende Bildungsungleichheiten über den Bildungsverlauf </a:t>
            </a:r>
          </a:p>
          <a:p>
            <a:pPr marL="857250" lvl="2" indent="0" eaLnBrk="1" fontAlgn="auto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de-DE" sz="2900" dirty="0" smtClean="0"/>
              <a:t>(</a:t>
            </a:r>
            <a:r>
              <a:rPr lang="de-DE" sz="2900" dirty="0" err="1" smtClean="0"/>
              <a:t>Hillmert</a:t>
            </a:r>
            <a:r>
              <a:rPr lang="de-DE" sz="2900" dirty="0"/>
              <a:t>/ Jacob (</a:t>
            </a:r>
            <a:r>
              <a:rPr lang="de-DE" sz="2900" dirty="0" smtClean="0"/>
              <a:t>2005a); Hillmert</a:t>
            </a:r>
            <a:r>
              <a:rPr lang="de-DE" sz="2900" dirty="0"/>
              <a:t>/ Jacob (2005b</a:t>
            </a:r>
            <a:r>
              <a:rPr lang="de-DE" sz="2900" dirty="0" smtClean="0"/>
              <a:t>)) </a:t>
            </a:r>
          </a:p>
          <a:p>
            <a:pPr lvl="1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de-DE" sz="3400" i="1" dirty="0" smtClean="0"/>
              <a:t>Ungleichheit verringert sich über den Bildungsverlauf </a:t>
            </a:r>
          </a:p>
          <a:p>
            <a:pPr marL="857250" lvl="2" indent="0" eaLnBrk="1" fontAlgn="auto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de-DE" sz="2900" dirty="0" smtClean="0"/>
              <a:t>(</a:t>
            </a:r>
            <a:r>
              <a:rPr lang="de-DE" sz="2900" dirty="0" err="1" smtClean="0"/>
              <a:t>Henz</a:t>
            </a:r>
            <a:r>
              <a:rPr lang="de-DE" sz="2900" dirty="0" smtClean="0"/>
              <a:t> </a:t>
            </a:r>
            <a:r>
              <a:rPr lang="de-DE" sz="2900" dirty="0"/>
              <a:t>(1997b</a:t>
            </a:r>
            <a:r>
              <a:rPr lang="de-DE" sz="2900" dirty="0" smtClean="0"/>
              <a:t>); </a:t>
            </a:r>
            <a:r>
              <a:rPr lang="de-DE" sz="2900" dirty="0"/>
              <a:t>Müller/ </a:t>
            </a:r>
            <a:r>
              <a:rPr lang="de-DE" sz="2900" dirty="0" err="1"/>
              <a:t>Haun</a:t>
            </a:r>
            <a:r>
              <a:rPr lang="de-DE" sz="2900" dirty="0"/>
              <a:t> (1994); Trautwein et al. (2011</a:t>
            </a:r>
            <a:r>
              <a:rPr lang="de-DE" sz="2900" dirty="0" smtClean="0"/>
              <a:t>); </a:t>
            </a:r>
            <a:r>
              <a:rPr lang="de-DE" sz="2900" dirty="0"/>
              <a:t>Schindler (2014</a:t>
            </a:r>
            <a:r>
              <a:rPr lang="de-DE" sz="2900" dirty="0" smtClean="0"/>
              <a:t>); Schinder </a:t>
            </a:r>
            <a:r>
              <a:rPr lang="de-DE" sz="2900" dirty="0"/>
              <a:t>(2015</a:t>
            </a:r>
            <a:r>
              <a:rPr lang="de-DE" sz="2900" dirty="0" smtClean="0"/>
              <a:t>))</a:t>
            </a:r>
            <a:endParaRPr lang="de-DE" sz="29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de-DE" altLang="de-DE" sz="1000" dirty="0" smtClean="0"/>
          </a:p>
        </p:txBody>
      </p:sp>
      <p:sp>
        <p:nvSpPr>
          <p:cNvPr id="19460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BAFE3F1-7D34-4D8E-96B8-7FA943EB52A0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353425" cy="1143000"/>
          </a:xfrm>
        </p:spPr>
        <p:txBody>
          <a:bodyPr/>
          <a:lstStyle/>
          <a:p>
            <a:pPr eaLnBrk="1" hangingPunct="1"/>
            <a:r>
              <a:rPr lang="de-DE" altLang="de-DE" smtClean="0"/>
              <a:t>Typologie </a:t>
            </a:r>
            <a:br>
              <a:rPr lang="de-DE" altLang="de-DE" smtClean="0"/>
            </a:br>
            <a:r>
              <a:rPr lang="de-DE" altLang="de-DE" smtClean="0"/>
              <a:t>Vergleichsdimensionen</a:t>
            </a:r>
            <a:br>
              <a:rPr lang="de-DE" altLang="de-DE" smtClean="0"/>
            </a:br>
            <a:endParaRPr lang="de-DE" altLang="de-DE" smtClean="0"/>
          </a:p>
        </p:txBody>
      </p:sp>
      <p:sp>
        <p:nvSpPr>
          <p:cNvPr id="20483" name="Foliennummernplatzhalt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1B8EF4-0C61-473B-8AD2-EB88CCF466B9}" type="slidenum">
              <a:rPr lang="de-DE" altLang="de-DE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200" smtClean="0">
              <a:solidFill>
                <a:srgbClr val="898989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444500" y="1052513"/>
            <a:ext cx="85693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  <a:defRPr/>
            </a:pPr>
            <a:r>
              <a:rPr lang="de-DE" sz="1600" b="1" dirty="0">
                <a:latin typeface="+mn-lt"/>
              </a:rPr>
              <a:t>Bestimmung relevanter Vergleichsdimension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e-DE" sz="1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Konferenz „Bildung und Beruf“ | 3. und 4. November 2015 | Bonn</a:t>
            </a:r>
          </a:p>
        </p:txBody>
      </p:sp>
      <p:pic>
        <p:nvPicPr>
          <p:cNvPr id="20486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844675"/>
            <a:ext cx="3960813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487" name="Group 4"/>
          <p:cNvGrpSpPr>
            <a:grpSpLocks noChangeAspect="1"/>
          </p:cNvGrpSpPr>
          <p:nvPr/>
        </p:nvGrpSpPr>
        <p:grpSpPr bwMode="auto">
          <a:xfrm>
            <a:off x="612775" y="1844675"/>
            <a:ext cx="3959225" cy="3328988"/>
            <a:chOff x="386" y="1162"/>
            <a:chExt cx="2494" cy="2097"/>
          </a:xfrm>
        </p:grpSpPr>
        <p:sp>
          <p:nvSpPr>
            <p:cNvPr id="20488" name="AutoShape 3"/>
            <p:cNvSpPr>
              <a:spLocks noChangeAspect="1" noChangeArrowheads="1" noTextEdit="1"/>
            </p:cNvSpPr>
            <p:nvPr/>
          </p:nvSpPr>
          <p:spPr bwMode="auto">
            <a:xfrm>
              <a:off x="386" y="1162"/>
              <a:ext cx="2494" cy="2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20489" name="Group 205"/>
            <p:cNvGrpSpPr>
              <a:grpSpLocks/>
            </p:cNvGrpSpPr>
            <p:nvPr/>
          </p:nvGrpSpPr>
          <p:grpSpPr bwMode="auto">
            <a:xfrm>
              <a:off x="390" y="1162"/>
              <a:ext cx="2484" cy="912"/>
              <a:chOff x="390" y="1162"/>
              <a:chExt cx="2484" cy="912"/>
            </a:xfrm>
          </p:grpSpPr>
          <p:sp>
            <p:nvSpPr>
              <p:cNvPr id="20728" name="Rectangle 5"/>
              <p:cNvSpPr>
                <a:spLocks noChangeArrowheads="1"/>
              </p:cNvSpPr>
              <p:nvPr/>
            </p:nvSpPr>
            <p:spPr bwMode="auto">
              <a:xfrm>
                <a:off x="419" y="1165"/>
                <a:ext cx="1289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 b="1">
                    <a:solidFill>
                      <a:srgbClr val="000000"/>
                    </a:solidFill>
                    <a:latin typeface="Garamond" pitchFamily="18" charset="0"/>
                  </a:rPr>
                  <a:t>Zugangs und Vergabekriterien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29" name="Rectangle 6"/>
              <p:cNvSpPr>
                <a:spLocks noChangeArrowheads="1"/>
              </p:cNvSpPr>
              <p:nvPr/>
            </p:nvSpPr>
            <p:spPr bwMode="auto">
              <a:xfrm>
                <a:off x="1665" y="1165"/>
                <a:ext cx="64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 b="1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30" name="Rectangle 7"/>
              <p:cNvSpPr>
                <a:spLocks noChangeArrowheads="1"/>
              </p:cNvSpPr>
              <p:nvPr/>
            </p:nvSpPr>
            <p:spPr bwMode="auto">
              <a:xfrm>
                <a:off x="2430" y="1165"/>
                <a:ext cx="42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 b="1">
                    <a:solidFill>
                      <a:srgbClr val="000000"/>
                    </a:solidFill>
                    <a:latin typeface="Garamond" pitchFamily="18" charset="0"/>
                  </a:rPr>
                  <a:t>Indikator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31" name="Rectangle 8"/>
              <p:cNvSpPr>
                <a:spLocks noChangeArrowheads="1"/>
              </p:cNvSpPr>
              <p:nvPr/>
            </p:nvSpPr>
            <p:spPr bwMode="auto">
              <a:xfrm>
                <a:off x="2810" y="1165"/>
                <a:ext cx="64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 b="1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32" name="Rectangle 9"/>
              <p:cNvSpPr>
                <a:spLocks noChangeArrowheads="1"/>
              </p:cNvSpPr>
              <p:nvPr/>
            </p:nvSpPr>
            <p:spPr bwMode="auto">
              <a:xfrm>
                <a:off x="390" y="1162"/>
                <a:ext cx="200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33" name="Rectangle 10"/>
              <p:cNvSpPr>
                <a:spLocks noChangeArrowheads="1"/>
              </p:cNvSpPr>
              <p:nvPr/>
            </p:nvSpPr>
            <p:spPr bwMode="auto">
              <a:xfrm>
                <a:off x="2399" y="1162"/>
                <a:ext cx="3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34" name="Rectangle 11"/>
              <p:cNvSpPr>
                <a:spLocks noChangeArrowheads="1"/>
              </p:cNvSpPr>
              <p:nvPr/>
            </p:nvSpPr>
            <p:spPr bwMode="auto">
              <a:xfrm>
                <a:off x="2402" y="1162"/>
                <a:ext cx="45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1800">
                  <a:latin typeface="Arial" charset="0"/>
                </a:endParaRPr>
              </a:p>
            </p:txBody>
          </p:sp>
          <p:pic>
            <p:nvPicPr>
              <p:cNvPr id="20735" name="Picture 1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16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6" name="Picture 1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17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7" name="Picture 1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17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8" name="Picture 15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18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9" name="Picture 16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18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0" name="Picture 1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19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1" name="Picture 18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19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2" name="Picture 19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0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3" name="Picture 20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05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4" name="Picture 21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1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5" name="Picture 22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1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6" name="Picture 23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2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7" name="Picture 24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2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8" name="Picture 25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3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9" name="Picture 26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3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0" name="Picture 27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4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1" name="Picture 28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4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2" name="Picture 29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51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3" name="Picture 30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5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4" name="Picture 31"/>
              <p:cNvPicPr>
                <a:picLocks noChangeAspect="1"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6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5" name="Picture 32"/>
              <p:cNvPicPr>
                <a:picLocks noChangeAspect="1" noChangeArrowheads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6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6" name="Picture 33"/>
              <p:cNvPicPr>
                <a:picLocks noChangeAspect="1" noChangeArrowheads="1"/>
              </p:cNvPicPr>
              <p:nvPr/>
            </p:nvPicPr>
            <p:blipFill>
              <a:blip r:embed="rId2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72"/>
                <a:ext cx="3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57" name="Rectangle 34"/>
              <p:cNvSpPr>
                <a:spLocks noChangeArrowheads="1"/>
              </p:cNvSpPr>
              <p:nvPr/>
            </p:nvSpPr>
            <p:spPr bwMode="auto">
              <a:xfrm>
                <a:off x="610" y="1275"/>
                <a:ext cx="1689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Verbindlichkeit der Grundschulempfehlung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58" name="Rectangle 35"/>
              <p:cNvSpPr>
                <a:spLocks noChangeArrowheads="1"/>
              </p:cNvSpPr>
              <p:nvPr/>
            </p:nvSpPr>
            <p:spPr bwMode="auto">
              <a:xfrm>
                <a:off x="2258" y="1275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59" name="Rectangle 36"/>
              <p:cNvSpPr>
                <a:spLocks noChangeArrowheads="1"/>
              </p:cNvSpPr>
              <p:nvPr/>
            </p:nvSpPr>
            <p:spPr bwMode="auto">
              <a:xfrm>
                <a:off x="2609" y="1275"/>
                <a:ext cx="8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0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60" name="Rectangle 37"/>
              <p:cNvSpPr>
                <a:spLocks noChangeArrowheads="1"/>
              </p:cNvSpPr>
              <p:nvPr/>
            </p:nvSpPr>
            <p:spPr bwMode="auto">
              <a:xfrm>
                <a:off x="2654" y="1275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61" name="Rectangle 38"/>
              <p:cNvSpPr>
                <a:spLocks noChangeArrowheads="1"/>
              </p:cNvSpPr>
              <p:nvPr/>
            </p:nvSpPr>
            <p:spPr bwMode="auto">
              <a:xfrm>
                <a:off x="390" y="1273"/>
                <a:ext cx="2009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62" name="Rectangle 39"/>
              <p:cNvSpPr>
                <a:spLocks noChangeArrowheads="1"/>
              </p:cNvSpPr>
              <p:nvPr/>
            </p:nvSpPr>
            <p:spPr bwMode="auto">
              <a:xfrm>
                <a:off x="2399" y="1273"/>
                <a:ext cx="3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63" name="Rectangle 40"/>
              <p:cNvSpPr>
                <a:spLocks noChangeArrowheads="1"/>
              </p:cNvSpPr>
              <p:nvPr/>
            </p:nvSpPr>
            <p:spPr bwMode="auto">
              <a:xfrm>
                <a:off x="2402" y="1273"/>
                <a:ext cx="459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1800">
                  <a:latin typeface="Arial" charset="0"/>
                </a:endParaRPr>
              </a:p>
            </p:txBody>
          </p:sp>
          <p:pic>
            <p:nvPicPr>
              <p:cNvPr id="20764" name="Picture 41"/>
              <p:cNvPicPr>
                <a:picLocks noChangeAspect="1" noChangeArrowheads="1"/>
              </p:cNvPicPr>
              <p:nvPr/>
            </p:nvPicPr>
            <p:blipFill>
              <a:blip r:embed="rId2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7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5" name="Picture 42"/>
              <p:cNvPicPr>
                <a:picLocks noChangeAspect="1" noChangeArrowheads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8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6" name="Picture 43"/>
              <p:cNvPicPr>
                <a:picLocks noChangeAspect="1" noChangeArrowheads="1"/>
              </p:cNvPicPr>
              <p:nvPr/>
            </p:nvPicPr>
            <p:blipFill>
              <a:blip r:embed="rId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8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7" name="Picture 44"/>
              <p:cNvPicPr>
                <a:picLocks noChangeAspect="1" noChangeArrowheads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90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8" name="Picture 45"/>
              <p:cNvPicPr>
                <a:picLocks noChangeAspect="1" noChangeArrowheads="1"/>
              </p:cNvPicPr>
              <p:nvPr/>
            </p:nvPicPr>
            <p:blipFill>
              <a:blip r:embed="rId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29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9" name="Picture 46"/>
              <p:cNvPicPr>
                <a:picLocks noChangeAspect="1" noChangeArrowheads="1"/>
              </p:cNvPicPr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0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0" name="Picture 47"/>
              <p:cNvPicPr>
                <a:picLocks noChangeAspect="1" noChangeArrowheads="1"/>
              </p:cNvPicPr>
              <p:nvPr/>
            </p:nvPicPr>
            <p:blipFill>
              <a:blip r:embed="rId3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0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1" name="Picture 48"/>
              <p:cNvPicPr>
                <a:picLocks noChangeAspect="1" noChangeArrowheads="1"/>
              </p:cNvPicPr>
              <p:nvPr/>
            </p:nvPicPr>
            <p:blipFill>
              <a:blip r:embed="rId3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1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2" name="Picture 49"/>
              <p:cNvPicPr>
                <a:picLocks noChangeAspect="1" noChangeArrowheads="1"/>
              </p:cNvPicPr>
              <p:nvPr/>
            </p:nvPicPr>
            <p:blipFill>
              <a:blip r:embed="rId3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1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3" name="Picture 50"/>
              <p:cNvPicPr>
                <a:picLocks noChangeAspect="1" noChangeArrowheads="1"/>
              </p:cNvPicPr>
              <p:nvPr/>
            </p:nvPicPr>
            <p:blipFill>
              <a:blip r:embed="rId3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2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4" name="Picture 51"/>
              <p:cNvPicPr>
                <a:picLocks noChangeAspect="1" noChangeArrowheads="1"/>
              </p:cNvPicPr>
              <p:nvPr/>
            </p:nvPicPr>
            <p:blipFill>
              <a:blip r:embed="rId3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2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5" name="Picture 52"/>
              <p:cNvPicPr>
                <a:picLocks noChangeAspect="1" noChangeArrowheads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3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6" name="Picture 53"/>
              <p:cNvPicPr>
                <a:picLocks noChangeAspect="1" noChangeArrowheads="1"/>
              </p:cNvPicPr>
              <p:nvPr/>
            </p:nvPicPr>
            <p:blipFill>
              <a:blip r:embed="rId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3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7" name="Picture 54"/>
              <p:cNvPicPr>
                <a:picLocks noChangeAspect="1" noChangeArrowheads="1"/>
              </p:cNvPicPr>
              <p:nvPr/>
            </p:nvPicPr>
            <p:blipFill>
              <a:blip r:embed="rId3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41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8" name="Picture 55"/>
              <p:cNvPicPr>
                <a:picLocks noChangeAspect="1" noChangeArrowheads="1"/>
              </p:cNvPicPr>
              <p:nvPr/>
            </p:nvPicPr>
            <p:blipFill>
              <a:blip r:embed="rId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4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9" name="Picture 56"/>
              <p:cNvPicPr>
                <a:picLocks noChangeAspect="1" noChangeArrowheads="1"/>
              </p:cNvPicPr>
              <p:nvPr/>
            </p:nvPicPr>
            <p:blipFill>
              <a:blip r:embed="rId4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5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0" name="Picture 57"/>
              <p:cNvPicPr>
                <a:picLocks noChangeAspect="1" noChangeArrowheads="1"/>
              </p:cNvPicPr>
              <p:nvPr/>
            </p:nvPicPr>
            <p:blipFill>
              <a:blip r:embed="rId4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5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1" name="Picture 58"/>
              <p:cNvPicPr>
                <a:picLocks noChangeAspect="1" noChangeArrowheads="1"/>
              </p:cNvPicPr>
              <p:nvPr/>
            </p:nvPicPr>
            <p:blipFill>
              <a:blip r:embed="rId4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6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2" name="Picture 59"/>
              <p:cNvPicPr>
                <a:picLocks noChangeAspect="1" noChangeArrowheads="1"/>
              </p:cNvPicPr>
              <p:nvPr/>
            </p:nvPicPr>
            <p:blipFill>
              <a:blip r:embed="rId4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6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3" name="Picture 60"/>
              <p:cNvPicPr>
                <a:picLocks noChangeAspect="1" noChangeArrowheads="1"/>
              </p:cNvPicPr>
              <p:nvPr/>
            </p:nvPicPr>
            <p:blipFill>
              <a:blip r:embed="rId4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7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4" name="Picture 61"/>
              <p:cNvPicPr>
                <a:picLocks noChangeAspect="1" noChangeArrowheads="1"/>
              </p:cNvPicPr>
              <p:nvPr/>
            </p:nvPicPr>
            <p:blipFill>
              <a:blip r:embed="rId4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7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5" name="Picture 62"/>
              <p:cNvPicPr>
                <a:picLocks noChangeAspect="1" noChangeArrowheads="1"/>
              </p:cNvPicPr>
              <p:nvPr/>
            </p:nvPicPr>
            <p:blipFill>
              <a:blip r:embed="rId4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8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6" name="Picture 63"/>
              <p:cNvPicPr>
                <a:picLocks noChangeAspect="1" noChangeArrowheads="1"/>
              </p:cNvPicPr>
              <p:nvPr/>
            </p:nvPicPr>
            <p:blipFill>
              <a:blip r:embed="rId4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87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7" name="Picture 64"/>
              <p:cNvPicPr>
                <a:picLocks noChangeAspect="1" noChangeArrowheads="1"/>
              </p:cNvPicPr>
              <p:nvPr/>
            </p:nvPicPr>
            <p:blipFill>
              <a:blip r:embed="rId4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9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8" name="Picture 65"/>
              <p:cNvPicPr>
                <a:picLocks noChangeAspect="1" noChangeArrowheads="1"/>
              </p:cNvPicPr>
              <p:nvPr/>
            </p:nvPicPr>
            <p:blipFill>
              <a:blip r:embed="rId5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39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9" name="Picture 66"/>
              <p:cNvPicPr>
                <a:picLocks noChangeAspect="1" noChangeArrowheads="1"/>
              </p:cNvPicPr>
              <p:nvPr/>
            </p:nvPicPr>
            <p:blipFill>
              <a:blip r:embed="rId5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0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0" name="Picture 67"/>
              <p:cNvPicPr>
                <a:picLocks noChangeAspect="1" noChangeArrowheads="1"/>
              </p:cNvPicPr>
              <p:nvPr/>
            </p:nvPicPr>
            <p:blipFill>
              <a:blip r:embed="rId5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0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1" name="Picture 68"/>
              <p:cNvPicPr>
                <a:picLocks noChangeAspect="1" noChangeArrowheads="1"/>
              </p:cNvPicPr>
              <p:nvPr/>
            </p:nvPicPr>
            <p:blipFill>
              <a:blip r:embed="rId5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1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2" name="Picture 69"/>
              <p:cNvPicPr>
                <a:picLocks noChangeAspect="1" noChangeArrowheads="1"/>
              </p:cNvPicPr>
              <p:nvPr/>
            </p:nvPicPr>
            <p:blipFill>
              <a:blip r:embed="rId5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1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3" name="Picture 70"/>
              <p:cNvPicPr>
                <a:picLocks noChangeAspect="1" noChangeArrowheads="1"/>
              </p:cNvPicPr>
              <p:nvPr/>
            </p:nvPicPr>
            <p:blipFill>
              <a:blip r:embed="rId5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2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4" name="Picture 71"/>
              <p:cNvPicPr>
                <a:picLocks noChangeAspect="1" noChangeArrowheads="1"/>
              </p:cNvPicPr>
              <p:nvPr/>
            </p:nvPicPr>
            <p:blipFill>
              <a:blip r:embed="rId5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2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5" name="Picture 72"/>
              <p:cNvPicPr>
                <a:picLocks noChangeAspect="1" noChangeArrowheads="1"/>
              </p:cNvPicPr>
              <p:nvPr/>
            </p:nvPicPr>
            <p:blipFill>
              <a:blip r:embed="rId5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33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6" name="Picture 73"/>
              <p:cNvPicPr>
                <a:picLocks noChangeAspect="1" noChangeArrowheads="1"/>
              </p:cNvPicPr>
              <p:nvPr/>
            </p:nvPicPr>
            <p:blipFill>
              <a:blip r:embed="rId5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3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7" name="Picture 74"/>
              <p:cNvPicPr>
                <a:picLocks noChangeAspect="1" noChangeArrowheads="1"/>
              </p:cNvPicPr>
              <p:nvPr/>
            </p:nvPicPr>
            <p:blipFill>
              <a:blip r:embed="rId5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44"/>
                <a:ext cx="3" cy="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98" name="Rectangle 75"/>
              <p:cNvSpPr>
                <a:spLocks noChangeArrowheads="1"/>
              </p:cNvSpPr>
              <p:nvPr/>
            </p:nvSpPr>
            <p:spPr bwMode="auto">
              <a:xfrm>
                <a:off x="610" y="1446"/>
                <a:ext cx="1515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Notenbindung beim Übergang von der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99" name="Rectangle 76"/>
              <p:cNvSpPr>
                <a:spLocks noChangeArrowheads="1"/>
              </p:cNvSpPr>
              <p:nvPr/>
            </p:nvSpPr>
            <p:spPr bwMode="auto">
              <a:xfrm>
                <a:off x="610" y="1554"/>
                <a:ext cx="850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Grundschule bzw. Or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00" name="Rectangle 77"/>
              <p:cNvSpPr>
                <a:spLocks noChangeArrowheads="1"/>
              </p:cNvSpPr>
              <p:nvPr/>
            </p:nvSpPr>
            <p:spPr bwMode="auto">
              <a:xfrm>
                <a:off x="1422" y="1554"/>
                <a:ext cx="779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ientierungsstufe ins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01" name="Rectangle 78"/>
              <p:cNvSpPr>
                <a:spLocks noChangeArrowheads="1"/>
              </p:cNvSpPr>
              <p:nvPr/>
            </p:nvSpPr>
            <p:spPr bwMode="auto">
              <a:xfrm>
                <a:off x="610" y="1662"/>
                <a:ext cx="515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Gymnasium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02" name="Rectangle 79"/>
              <p:cNvSpPr>
                <a:spLocks noChangeArrowheads="1"/>
              </p:cNvSpPr>
              <p:nvPr/>
            </p:nvSpPr>
            <p:spPr bwMode="auto">
              <a:xfrm>
                <a:off x="1087" y="1662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03" name="Rectangle 80"/>
              <p:cNvSpPr>
                <a:spLocks noChangeArrowheads="1"/>
              </p:cNvSpPr>
              <p:nvPr/>
            </p:nvSpPr>
            <p:spPr bwMode="auto">
              <a:xfrm>
                <a:off x="2609" y="1554"/>
                <a:ext cx="8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1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04" name="Rectangle 81"/>
              <p:cNvSpPr>
                <a:spLocks noChangeArrowheads="1"/>
              </p:cNvSpPr>
              <p:nvPr/>
            </p:nvSpPr>
            <p:spPr bwMode="auto">
              <a:xfrm>
                <a:off x="2654" y="1554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pic>
            <p:nvPicPr>
              <p:cNvPr id="20805" name="Picture 82"/>
              <p:cNvPicPr>
                <a:picLocks noChangeAspect="1" noChangeArrowheads="1"/>
              </p:cNvPicPr>
              <p:nvPr/>
            </p:nvPicPr>
            <p:blipFill>
              <a:blip r:embed="rId6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4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06" name="Picture 83"/>
              <p:cNvPicPr>
                <a:picLocks noChangeAspect="1" noChangeArrowheads="1"/>
              </p:cNvPicPr>
              <p:nvPr/>
            </p:nvPicPr>
            <p:blipFill>
              <a:blip r:embed="rId6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5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07" name="Picture 84"/>
              <p:cNvPicPr>
                <a:picLocks noChangeAspect="1" noChangeArrowheads="1"/>
              </p:cNvPicPr>
              <p:nvPr/>
            </p:nvPicPr>
            <p:blipFill>
              <a:blip r:embed="rId6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5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08" name="Picture 85"/>
              <p:cNvPicPr>
                <a:picLocks noChangeAspect="1" noChangeArrowheads="1"/>
              </p:cNvPicPr>
              <p:nvPr/>
            </p:nvPicPr>
            <p:blipFill>
              <a:blip r:embed="rId6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6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09" name="Picture 86"/>
              <p:cNvPicPr>
                <a:picLocks noChangeAspect="1" noChangeArrowheads="1"/>
              </p:cNvPicPr>
              <p:nvPr/>
            </p:nvPicPr>
            <p:blipFill>
              <a:blip r:embed="rId6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6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0" name="Picture 87"/>
              <p:cNvPicPr>
                <a:picLocks noChangeAspect="1" noChangeArrowheads="1"/>
              </p:cNvPicPr>
              <p:nvPr/>
            </p:nvPicPr>
            <p:blipFill>
              <a:blip r:embed="rId6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72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1" name="Picture 88"/>
              <p:cNvPicPr>
                <a:picLocks noChangeAspect="1" noChangeArrowheads="1"/>
              </p:cNvPicPr>
              <p:nvPr/>
            </p:nvPicPr>
            <p:blipFill>
              <a:blip r:embed="rId6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7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2" name="Picture 89"/>
              <p:cNvPicPr>
                <a:picLocks noChangeAspect="1" noChangeArrowheads="1"/>
              </p:cNvPicPr>
              <p:nvPr/>
            </p:nvPicPr>
            <p:blipFill>
              <a:blip r:embed="rId6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8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3" name="Picture 90"/>
              <p:cNvPicPr>
                <a:picLocks noChangeAspect="1" noChangeArrowheads="1"/>
              </p:cNvPicPr>
              <p:nvPr/>
            </p:nvPicPr>
            <p:blipFill>
              <a:blip r:embed="rId6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8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4" name="Picture 91"/>
              <p:cNvPicPr>
                <a:picLocks noChangeAspect="1" noChangeArrowheads="1"/>
              </p:cNvPicPr>
              <p:nvPr/>
            </p:nvPicPr>
            <p:blipFill>
              <a:blip r:embed="rId6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9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5" name="Picture 92"/>
              <p:cNvPicPr>
                <a:picLocks noChangeAspect="1" noChangeArrowheads="1"/>
              </p:cNvPicPr>
              <p:nvPr/>
            </p:nvPicPr>
            <p:blipFill>
              <a:blip r:embed="rId7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49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6" name="Picture 93"/>
              <p:cNvPicPr>
                <a:picLocks noChangeAspect="1" noChangeArrowheads="1"/>
              </p:cNvPicPr>
              <p:nvPr/>
            </p:nvPicPr>
            <p:blipFill>
              <a:blip r:embed="rId7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0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7" name="Picture 94"/>
              <p:cNvPicPr>
                <a:picLocks noChangeAspect="1" noChangeArrowheads="1"/>
              </p:cNvPicPr>
              <p:nvPr/>
            </p:nvPicPr>
            <p:blipFill>
              <a:blip r:embed="rId7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0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8" name="Picture 95"/>
              <p:cNvPicPr>
                <a:picLocks noChangeAspect="1" noChangeArrowheads="1"/>
              </p:cNvPicPr>
              <p:nvPr/>
            </p:nvPicPr>
            <p:blipFill>
              <a:blip r:embed="rId7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1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19" name="Picture 96"/>
              <p:cNvPicPr>
                <a:picLocks noChangeAspect="1" noChangeArrowheads="1"/>
              </p:cNvPicPr>
              <p:nvPr/>
            </p:nvPicPr>
            <p:blipFill>
              <a:blip r:embed="rId7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18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0" name="Picture 97"/>
              <p:cNvPicPr>
                <a:picLocks noChangeAspect="1" noChangeArrowheads="1"/>
              </p:cNvPicPr>
              <p:nvPr/>
            </p:nvPicPr>
            <p:blipFill>
              <a:blip r:embed="rId7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2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1" name="Picture 98"/>
              <p:cNvPicPr>
                <a:picLocks noChangeAspect="1" noChangeArrowheads="1"/>
              </p:cNvPicPr>
              <p:nvPr/>
            </p:nvPicPr>
            <p:blipFill>
              <a:blip r:embed="rId7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2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2" name="Picture 99"/>
              <p:cNvPicPr>
                <a:picLocks noChangeAspect="1" noChangeArrowheads="1"/>
              </p:cNvPicPr>
              <p:nvPr/>
            </p:nvPicPr>
            <p:blipFill>
              <a:blip r:embed="rId7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3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3" name="Picture 100"/>
              <p:cNvPicPr>
                <a:picLocks noChangeAspect="1" noChangeArrowheads="1"/>
              </p:cNvPicPr>
              <p:nvPr/>
            </p:nvPicPr>
            <p:blipFill>
              <a:blip r:embed="rId7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3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4" name="Picture 101"/>
              <p:cNvPicPr>
                <a:picLocks noChangeAspect="1" noChangeArrowheads="1"/>
              </p:cNvPicPr>
              <p:nvPr/>
            </p:nvPicPr>
            <p:blipFill>
              <a:blip r:embed="rId7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4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5" name="Picture 102"/>
              <p:cNvPicPr>
                <a:picLocks noChangeAspect="1" noChangeArrowheads="1"/>
              </p:cNvPicPr>
              <p:nvPr/>
            </p:nvPicPr>
            <p:blipFill>
              <a:blip r:embed="rId8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4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6" name="Picture 103"/>
              <p:cNvPicPr>
                <a:picLocks noChangeAspect="1" noChangeArrowheads="1"/>
              </p:cNvPicPr>
              <p:nvPr/>
            </p:nvPicPr>
            <p:blipFill>
              <a:blip r:embed="rId8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5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7" name="Picture 104"/>
              <p:cNvPicPr>
                <a:picLocks noChangeAspect="1" noChangeArrowheads="1"/>
              </p:cNvPicPr>
              <p:nvPr/>
            </p:nvPicPr>
            <p:blipFill>
              <a:blip r:embed="rId8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5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8" name="Picture 105"/>
              <p:cNvPicPr>
                <a:picLocks noChangeAspect="1" noChangeArrowheads="1"/>
              </p:cNvPicPr>
              <p:nvPr/>
            </p:nvPicPr>
            <p:blipFill>
              <a:blip r:embed="rId8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64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29" name="Picture 106"/>
              <p:cNvPicPr>
                <a:picLocks noChangeAspect="1" noChangeArrowheads="1"/>
              </p:cNvPicPr>
              <p:nvPr/>
            </p:nvPicPr>
            <p:blipFill>
              <a:blip r:embed="rId8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7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0" name="Picture 107"/>
              <p:cNvPicPr>
                <a:picLocks noChangeAspect="1" noChangeArrowheads="1"/>
              </p:cNvPicPr>
              <p:nvPr/>
            </p:nvPicPr>
            <p:blipFill>
              <a:blip r:embed="rId8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7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1" name="Picture 108"/>
              <p:cNvPicPr>
                <a:picLocks noChangeAspect="1" noChangeArrowheads="1"/>
              </p:cNvPicPr>
              <p:nvPr/>
            </p:nvPicPr>
            <p:blipFill>
              <a:blip r:embed="rId8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8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2" name="Picture 109"/>
              <p:cNvPicPr>
                <a:picLocks noChangeAspect="1" noChangeArrowheads="1"/>
              </p:cNvPicPr>
              <p:nvPr/>
            </p:nvPicPr>
            <p:blipFill>
              <a:blip r:embed="rId8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8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3" name="Picture 110"/>
              <p:cNvPicPr>
                <a:picLocks noChangeAspect="1" noChangeArrowheads="1"/>
              </p:cNvPicPr>
              <p:nvPr/>
            </p:nvPicPr>
            <p:blipFill>
              <a:blip r:embed="rId8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9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4" name="Picture 111"/>
              <p:cNvPicPr>
                <a:picLocks noChangeAspect="1" noChangeArrowheads="1"/>
              </p:cNvPicPr>
              <p:nvPr/>
            </p:nvPicPr>
            <p:blipFill>
              <a:blip r:embed="rId8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59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5" name="Picture 112"/>
              <p:cNvPicPr>
                <a:picLocks noChangeAspect="1" noChangeArrowheads="1"/>
              </p:cNvPicPr>
              <p:nvPr/>
            </p:nvPicPr>
            <p:blipFill>
              <a:blip r:embed="rId9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0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6" name="Picture 113"/>
              <p:cNvPicPr>
                <a:picLocks noChangeAspect="1" noChangeArrowheads="1"/>
              </p:cNvPicPr>
              <p:nvPr/>
            </p:nvPicPr>
            <p:blipFill>
              <a:blip r:embed="rId9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0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7" name="Picture 114"/>
              <p:cNvPicPr>
                <a:picLocks noChangeAspect="1" noChangeArrowheads="1"/>
              </p:cNvPicPr>
              <p:nvPr/>
            </p:nvPicPr>
            <p:blipFill>
              <a:blip r:embed="rId9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10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8" name="Picture 115"/>
              <p:cNvPicPr>
                <a:picLocks noChangeAspect="1" noChangeArrowheads="1"/>
              </p:cNvPicPr>
              <p:nvPr/>
            </p:nvPicPr>
            <p:blipFill>
              <a:blip r:embed="rId9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1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9" name="Picture 116"/>
              <p:cNvPicPr>
                <a:picLocks noChangeAspect="1" noChangeArrowheads="1"/>
              </p:cNvPicPr>
              <p:nvPr/>
            </p:nvPicPr>
            <p:blipFill>
              <a:blip r:embed="rId9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2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0" name="Picture 117"/>
              <p:cNvPicPr>
                <a:picLocks noChangeAspect="1" noChangeArrowheads="1"/>
              </p:cNvPicPr>
              <p:nvPr/>
            </p:nvPicPr>
            <p:blipFill>
              <a:blip r:embed="rId9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2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1" name="Picture 118"/>
              <p:cNvPicPr>
                <a:picLocks noChangeAspect="1" noChangeArrowheads="1"/>
              </p:cNvPicPr>
              <p:nvPr/>
            </p:nvPicPr>
            <p:blipFill>
              <a:blip r:embed="rId9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3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2" name="Picture 119"/>
              <p:cNvPicPr>
                <a:picLocks noChangeAspect="1" noChangeArrowheads="1"/>
              </p:cNvPicPr>
              <p:nvPr/>
            </p:nvPicPr>
            <p:blipFill>
              <a:blip r:embed="rId9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3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3" name="Picture 120"/>
              <p:cNvPicPr>
                <a:picLocks noChangeAspect="1" noChangeArrowheads="1"/>
              </p:cNvPicPr>
              <p:nvPr/>
            </p:nvPicPr>
            <p:blipFill>
              <a:blip r:embed="rId9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4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4" name="Picture 121"/>
              <p:cNvPicPr>
                <a:picLocks noChangeAspect="1" noChangeArrowheads="1"/>
              </p:cNvPicPr>
              <p:nvPr/>
            </p:nvPicPr>
            <p:blipFill>
              <a:blip r:embed="rId9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4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5" name="Picture 122"/>
              <p:cNvPicPr>
                <a:picLocks noChangeAspect="1" noChangeArrowheads="1"/>
              </p:cNvPicPr>
              <p:nvPr/>
            </p:nvPicPr>
            <p:blipFill>
              <a:blip r:embed="rId10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5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6" name="Picture 123"/>
              <p:cNvPicPr>
                <a:picLocks noChangeAspect="1" noChangeArrowheads="1"/>
              </p:cNvPicPr>
              <p:nvPr/>
            </p:nvPicPr>
            <p:blipFill>
              <a:blip r:embed="rId10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56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7" name="Picture 124"/>
              <p:cNvPicPr>
                <a:picLocks noChangeAspect="1" noChangeArrowheads="1"/>
              </p:cNvPicPr>
              <p:nvPr/>
            </p:nvPicPr>
            <p:blipFill>
              <a:blip r:embed="rId10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6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8" name="Picture 125"/>
              <p:cNvPicPr>
                <a:picLocks noChangeAspect="1" noChangeArrowheads="1"/>
              </p:cNvPicPr>
              <p:nvPr/>
            </p:nvPicPr>
            <p:blipFill>
              <a:blip r:embed="rId10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6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49" name="Picture 126"/>
              <p:cNvPicPr>
                <a:picLocks noChangeAspect="1" noChangeArrowheads="1"/>
              </p:cNvPicPr>
              <p:nvPr/>
            </p:nvPicPr>
            <p:blipFill>
              <a:blip r:embed="rId10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7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0" name="Picture 127"/>
              <p:cNvPicPr>
                <a:picLocks noChangeAspect="1" noChangeArrowheads="1"/>
              </p:cNvPicPr>
              <p:nvPr/>
            </p:nvPicPr>
            <p:blipFill>
              <a:blip r:embed="rId10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7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1" name="Picture 128"/>
              <p:cNvPicPr>
                <a:picLocks noChangeAspect="1" noChangeArrowheads="1"/>
              </p:cNvPicPr>
              <p:nvPr/>
            </p:nvPicPr>
            <p:blipFill>
              <a:blip r:embed="rId10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8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2" name="Picture 129"/>
              <p:cNvPicPr>
                <a:picLocks noChangeAspect="1" noChangeArrowheads="1"/>
              </p:cNvPicPr>
              <p:nvPr/>
            </p:nvPicPr>
            <p:blipFill>
              <a:blip r:embed="rId10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8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3" name="Picture 130"/>
              <p:cNvPicPr>
                <a:picLocks noChangeAspect="1" noChangeArrowheads="1"/>
              </p:cNvPicPr>
              <p:nvPr/>
            </p:nvPicPr>
            <p:blipFill>
              <a:blip r:embed="rId10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9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4" name="Picture 131"/>
              <p:cNvPicPr>
                <a:picLocks noChangeAspect="1" noChangeArrowheads="1"/>
              </p:cNvPicPr>
              <p:nvPr/>
            </p:nvPicPr>
            <p:blipFill>
              <a:blip r:embed="rId10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69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5" name="Picture 132"/>
              <p:cNvPicPr>
                <a:picLocks noChangeAspect="1" noChangeArrowheads="1"/>
              </p:cNvPicPr>
              <p:nvPr/>
            </p:nvPicPr>
            <p:blipFill>
              <a:blip r:embed="rId1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02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6" name="Picture 133"/>
              <p:cNvPicPr>
                <a:picLocks noChangeAspect="1" noChangeArrowheads="1"/>
              </p:cNvPicPr>
              <p:nvPr/>
            </p:nvPicPr>
            <p:blipFill>
              <a:blip r:embed="rId1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0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7" name="Picture 134"/>
              <p:cNvPicPr>
                <a:picLocks noChangeAspect="1" noChangeArrowheads="1"/>
              </p:cNvPicPr>
              <p:nvPr/>
            </p:nvPicPr>
            <p:blipFill>
              <a:blip r:embed="rId1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1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8" name="Picture 135"/>
              <p:cNvPicPr>
                <a:picLocks noChangeAspect="1" noChangeArrowheads="1"/>
              </p:cNvPicPr>
              <p:nvPr/>
            </p:nvPicPr>
            <p:blipFill>
              <a:blip r:embed="rId1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1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59" name="Picture 136"/>
              <p:cNvPicPr>
                <a:picLocks noChangeAspect="1" noChangeArrowheads="1"/>
              </p:cNvPicPr>
              <p:nvPr/>
            </p:nvPicPr>
            <p:blipFill>
              <a:blip r:embed="rId1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2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0" name="Picture 137"/>
              <p:cNvPicPr>
                <a:picLocks noChangeAspect="1" noChangeArrowheads="1"/>
              </p:cNvPicPr>
              <p:nvPr/>
            </p:nvPicPr>
            <p:blipFill>
              <a:blip r:embed="rId1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2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1" name="Picture 138"/>
              <p:cNvPicPr>
                <a:picLocks noChangeAspect="1" noChangeArrowheads="1"/>
              </p:cNvPicPr>
              <p:nvPr/>
            </p:nvPicPr>
            <p:blipFill>
              <a:blip r:embed="rId1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3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2" name="Picture 139"/>
              <p:cNvPicPr>
                <a:picLocks noChangeAspect="1" noChangeArrowheads="1"/>
              </p:cNvPicPr>
              <p:nvPr/>
            </p:nvPicPr>
            <p:blipFill>
              <a:blip r:embed="rId1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3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3" name="Picture 140"/>
              <p:cNvPicPr>
                <a:picLocks noChangeAspect="1" noChangeArrowheads="1"/>
              </p:cNvPicPr>
              <p:nvPr/>
            </p:nvPicPr>
            <p:blipFill>
              <a:blip r:embed="rId1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4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4" name="Picture 141"/>
              <p:cNvPicPr>
                <a:picLocks noChangeAspect="1" noChangeArrowheads="1"/>
              </p:cNvPicPr>
              <p:nvPr/>
            </p:nvPicPr>
            <p:blipFill>
              <a:blip r:embed="rId1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48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5" name="Picture 142"/>
              <p:cNvPicPr>
                <a:picLocks noChangeAspect="1" noChangeArrowheads="1"/>
              </p:cNvPicPr>
              <p:nvPr/>
            </p:nvPicPr>
            <p:blipFill>
              <a:blip r:embed="rId1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5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6" name="Picture 143"/>
              <p:cNvPicPr>
                <a:picLocks noChangeAspect="1" noChangeArrowheads="1"/>
              </p:cNvPicPr>
              <p:nvPr/>
            </p:nvPicPr>
            <p:blipFill>
              <a:blip r:embed="rId1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5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7" name="Picture 144"/>
              <p:cNvPicPr>
                <a:picLocks noChangeAspect="1" noChangeArrowheads="1"/>
              </p:cNvPicPr>
              <p:nvPr/>
            </p:nvPicPr>
            <p:blipFill>
              <a:blip r:embed="rId1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6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8" name="Picture 145"/>
              <p:cNvPicPr>
                <a:picLocks noChangeAspect="1" noChangeArrowheads="1"/>
              </p:cNvPicPr>
              <p:nvPr/>
            </p:nvPicPr>
            <p:blipFill>
              <a:blip r:embed="rId1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6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69" name="Picture 146"/>
              <p:cNvPicPr>
                <a:picLocks noChangeAspect="1" noChangeArrowheads="1"/>
              </p:cNvPicPr>
              <p:nvPr/>
            </p:nvPicPr>
            <p:blipFill>
              <a:blip r:embed="rId1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7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0" name="Picture 147"/>
              <p:cNvPicPr>
                <a:picLocks noChangeAspect="1" noChangeArrowheads="1"/>
              </p:cNvPicPr>
              <p:nvPr/>
            </p:nvPicPr>
            <p:blipFill>
              <a:blip r:embed="rId12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7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1" name="Picture 148"/>
              <p:cNvPicPr>
                <a:picLocks noChangeAspect="1" noChangeArrowheads="1"/>
              </p:cNvPicPr>
              <p:nvPr/>
            </p:nvPicPr>
            <p:blipFill>
              <a:blip r:embed="rId12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8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2" name="Picture 149"/>
              <p:cNvPicPr>
                <a:picLocks noChangeAspect="1" noChangeArrowheads="1"/>
              </p:cNvPicPr>
              <p:nvPr/>
            </p:nvPicPr>
            <p:blipFill>
              <a:blip r:embed="rId1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8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3" name="Picture 150"/>
              <p:cNvPicPr>
                <a:picLocks noChangeAspect="1" noChangeArrowheads="1"/>
              </p:cNvPicPr>
              <p:nvPr/>
            </p:nvPicPr>
            <p:blipFill>
              <a:blip r:embed="rId1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9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4" name="Picture 151"/>
              <p:cNvPicPr>
                <a:picLocks noChangeAspect="1" noChangeArrowheads="1"/>
              </p:cNvPicPr>
              <p:nvPr/>
            </p:nvPicPr>
            <p:blipFill>
              <a:blip r:embed="rId1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799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5" name="Picture 152"/>
              <p:cNvPicPr>
                <a:picLocks noChangeAspect="1" noChangeArrowheads="1"/>
              </p:cNvPicPr>
              <p:nvPr/>
            </p:nvPicPr>
            <p:blipFill>
              <a:blip r:embed="rId1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0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6" name="Picture 153"/>
              <p:cNvPicPr>
                <a:picLocks noChangeAspect="1" noChangeArrowheads="1"/>
              </p:cNvPicPr>
              <p:nvPr/>
            </p:nvPicPr>
            <p:blipFill>
              <a:blip r:embed="rId1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1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7" name="Picture 154"/>
              <p:cNvPicPr>
                <a:picLocks noChangeAspect="1" noChangeArrowheads="1"/>
              </p:cNvPicPr>
              <p:nvPr/>
            </p:nvPicPr>
            <p:blipFill>
              <a:blip r:embed="rId13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1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8" name="Picture 155"/>
              <p:cNvPicPr>
                <a:picLocks noChangeAspect="1" noChangeArrowheads="1"/>
              </p:cNvPicPr>
              <p:nvPr/>
            </p:nvPicPr>
            <p:blipFill>
              <a:blip r:embed="rId13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2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79" name="Picture 156"/>
              <p:cNvPicPr>
                <a:picLocks noChangeAspect="1" noChangeArrowheads="1"/>
              </p:cNvPicPr>
              <p:nvPr/>
            </p:nvPicPr>
            <p:blipFill>
              <a:blip r:embed="rId13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2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80" name="Picture 157"/>
              <p:cNvPicPr>
                <a:picLocks noChangeAspect="1" noChangeArrowheads="1"/>
              </p:cNvPicPr>
              <p:nvPr/>
            </p:nvPicPr>
            <p:blipFill>
              <a:blip r:embed="rId13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3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881" name="Rectangle 158"/>
              <p:cNvSpPr>
                <a:spLocks noChangeArrowheads="1"/>
              </p:cNvSpPr>
              <p:nvPr/>
            </p:nvSpPr>
            <p:spPr bwMode="auto">
              <a:xfrm>
                <a:off x="610" y="1834"/>
                <a:ext cx="106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Notenbindung beim Überga</a:t>
                </a:r>
              </a:p>
            </p:txBody>
          </p:sp>
          <p:sp>
            <p:nvSpPr>
              <p:cNvPr id="20882" name="Rectangle 159"/>
              <p:cNvSpPr>
                <a:spLocks noChangeArrowheads="1"/>
              </p:cNvSpPr>
              <p:nvPr/>
            </p:nvSpPr>
            <p:spPr bwMode="auto">
              <a:xfrm>
                <a:off x="1659" y="1834"/>
                <a:ext cx="7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ng ins Gymnasium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83" name="Rectangle 160"/>
              <p:cNvSpPr>
                <a:spLocks noChangeArrowheads="1"/>
              </p:cNvSpPr>
              <p:nvPr/>
            </p:nvSpPr>
            <p:spPr bwMode="auto">
              <a:xfrm>
                <a:off x="610" y="1941"/>
                <a:ext cx="573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nach Klasse 6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84" name="Rectangle 161"/>
              <p:cNvSpPr>
                <a:spLocks noChangeArrowheads="1"/>
              </p:cNvSpPr>
              <p:nvPr/>
            </p:nvSpPr>
            <p:spPr bwMode="auto">
              <a:xfrm>
                <a:off x="1145" y="1941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85" name="Rectangle 162"/>
              <p:cNvSpPr>
                <a:spLocks noChangeArrowheads="1"/>
              </p:cNvSpPr>
              <p:nvPr/>
            </p:nvSpPr>
            <p:spPr bwMode="auto">
              <a:xfrm>
                <a:off x="2609" y="1888"/>
                <a:ext cx="8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2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886" name="Rectangle 163"/>
              <p:cNvSpPr>
                <a:spLocks noChangeArrowheads="1"/>
              </p:cNvSpPr>
              <p:nvPr/>
            </p:nvSpPr>
            <p:spPr bwMode="auto">
              <a:xfrm>
                <a:off x="2654" y="1888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pic>
            <p:nvPicPr>
              <p:cNvPr id="20887" name="Picture 164"/>
              <p:cNvPicPr>
                <a:picLocks noChangeAspect="1" noChangeArrowheads="1"/>
              </p:cNvPicPr>
              <p:nvPr/>
            </p:nvPicPr>
            <p:blipFill>
              <a:blip r:embed="rId13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3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88" name="Picture 165"/>
              <p:cNvPicPr>
                <a:picLocks noChangeAspect="1" noChangeArrowheads="1"/>
              </p:cNvPicPr>
              <p:nvPr/>
            </p:nvPicPr>
            <p:blipFill>
              <a:blip r:embed="rId1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4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89" name="Picture 166"/>
              <p:cNvPicPr>
                <a:picLocks noChangeAspect="1" noChangeArrowheads="1"/>
              </p:cNvPicPr>
              <p:nvPr/>
            </p:nvPicPr>
            <p:blipFill>
              <a:blip r:embed="rId1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4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0" name="Picture 167"/>
              <p:cNvPicPr>
                <a:picLocks noChangeAspect="1" noChangeArrowheads="1"/>
              </p:cNvPicPr>
              <p:nvPr/>
            </p:nvPicPr>
            <p:blipFill>
              <a:blip r:embed="rId13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5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1" name="Picture 168"/>
              <p:cNvPicPr>
                <a:picLocks noChangeAspect="1" noChangeArrowheads="1"/>
              </p:cNvPicPr>
              <p:nvPr/>
            </p:nvPicPr>
            <p:blipFill>
              <a:blip r:embed="rId1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5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2" name="Picture 169"/>
              <p:cNvPicPr>
                <a:picLocks noChangeAspect="1" noChangeArrowheads="1"/>
              </p:cNvPicPr>
              <p:nvPr/>
            </p:nvPicPr>
            <p:blipFill>
              <a:blip r:embed="rId14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6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3" name="Picture 170"/>
              <p:cNvPicPr>
                <a:picLocks noChangeAspect="1" noChangeArrowheads="1"/>
              </p:cNvPicPr>
              <p:nvPr/>
            </p:nvPicPr>
            <p:blipFill>
              <a:blip r:embed="rId14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6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4" name="Picture 171"/>
              <p:cNvPicPr>
                <a:picLocks noChangeAspect="1" noChangeArrowheads="1"/>
              </p:cNvPicPr>
              <p:nvPr/>
            </p:nvPicPr>
            <p:blipFill>
              <a:blip r:embed="rId14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70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5" name="Picture 172"/>
              <p:cNvPicPr>
                <a:picLocks noChangeAspect="1" noChangeArrowheads="1"/>
              </p:cNvPicPr>
              <p:nvPr/>
            </p:nvPicPr>
            <p:blipFill>
              <a:blip r:embed="rId14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7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6" name="Picture 173"/>
              <p:cNvPicPr>
                <a:picLocks noChangeAspect="1" noChangeArrowheads="1"/>
              </p:cNvPicPr>
              <p:nvPr/>
            </p:nvPicPr>
            <p:blipFill>
              <a:blip r:embed="rId14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8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7" name="Picture 174"/>
              <p:cNvPicPr>
                <a:picLocks noChangeAspect="1" noChangeArrowheads="1"/>
              </p:cNvPicPr>
              <p:nvPr/>
            </p:nvPicPr>
            <p:blipFill>
              <a:blip r:embed="rId14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8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8" name="Picture 175"/>
              <p:cNvPicPr>
                <a:picLocks noChangeAspect="1" noChangeArrowheads="1"/>
              </p:cNvPicPr>
              <p:nvPr/>
            </p:nvPicPr>
            <p:blipFill>
              <a:blip r:embed="rId14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9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99" name="Picture 176"/>
              <p:cNvPicPr>
                <a:picLocks noChangeAspect="1" noChangeArrowheads="1"/>
              </p:cNvPicPr>
              <p:nvPr/>
            </p:nvPicPr>
            <p:blipFill>
              <a:blip r:embed="rId14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89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0" name="Picture 177"/>
              <p:cNvPicPr>
                <a:picLocks noChangeAspect="1" noChangeArrowheads="1"/>
              </p:cNvPicPr>
              <p:nvPr/>
            </p:nvPicPr>
            <p:blipFill>
              <a:blip r:embed="rId14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0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1" name="Picture 178"/>
              <p:cNvPicPr>
                <a:picLocks noChangeAspect="1" noChangeArrowheads="1"/>
              </p:cNvPicPr>
              <p:nvPr/>
            </p:nvPicPr>
            <p:blipFill>
              <a:blip r:embed="rId15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0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2" name="Picture 179"/>
              <p:cNvPicPr>
                <a:picLocks noChangeAspect="1" noChangeArrowheads="1"/>
              </p:cNvPicPr>
              <p:nvPr/>
            </p:nvPicPr>
            <p:blipFill>
              <a:blip r:embed="rId15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1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3" name="Picture 180"/>
              <p:cNvPicPr>
                <a:picLocks noChangeAspect="1" noChangeArrowheads="1"/>
              </p:cNvPicPr>
              <p:nvPr/>
            </p:nvPicPr>
            <p:blipFill>
              <a:blip r:embed="rId15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1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4" name="Picture 181"/>
              <p:cNvPicPr>
                <a:picLocks noChangeAspect="1" noChangeArrowheads="1"/>
              </p:cNvPicPr>
              <p:nvPr/>
            </p:nvPicPr>
            <p:blipFill>
              <a:blip r:embed="rId15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21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5" name="Picture 182"/>
              <p:cNvPicPr>
                <a:picLocks noChangeAspect="1" noChangeArrowheads="1"/>
              </p:cNvPicPr>
              <p:nvPr/>
            </p:nvPicPr>
            <p:blipFill>
              <a:blip r:embed="rId15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2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6" name="Picture 183"/>
              <p:cNvPicPr>
                <a:picLocks noChangeAspect="1" noChangeArrowheads="1"/>
              </p:cNvPicPr>
              <p:nvPr/>
            </p:nvPicPr>
            <p:blipFill>
              <a:blip r:embed="rId15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3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7" name="Picture 184"/>
              <p:cNvPicPr>
                <a:picLocks noChangeAspect="1" noChangeArrowheads="1"/>
              </p:cNvPicPr>
              <p:nvPr/>
            </p:nvPicPr>
            <p:blipFill>
              <a:blip r:embed="rId15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3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8" name="Picture 185"/>
              <p:cNvPicPr>
                <a:picLocks noChangeAspect="1" noChangeArrowheads="1"/>
              </p:cNvPicPr>
              <p:nvPr/>
            </p:nvPicPr>
            <p:blipFill>
              <a:blip r:embed="rId15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4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09" name="Picture 186"/>
              <p:cNvPicPr>
                <a:picLocks noChangeAspect="1" noChangeArrowheads="1"/>
              </p:cNvPicPr>
              <p:nvPr/>
            </p:nvPicPr>
            <p:blipFill>
              <a:blip r:embed="rId15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4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0" name="Picture 187"/>
              <p:cNvPicPr>
                <a:picLocks noChangeAspect="1" noChangeArrowheads="1"/>
              </p:cNvPicPr>
              <p:nvPr/>
            </p:nvPicPr>
            <p:blipFill>
              <a:blip r:embed="rId15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5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1" name="Picture 188"/>
              <p:cNvPicPr>
                <a:picLocks noChangeAspect="1" noChangeArrowheads="1"/>
              </p:cNvPicPr>
              <p:nvPr/>
            </p:nvPicPr>
            <p:blipFill>
              <a:blip r:embed="rId16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5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2" name="Picture 189"/>
              <p:cNvPicPr>
                <a:picLocks noChangeAspect="1" noChangeArrowheads="1"/>
              </p:cNvPicPr>
              <p:nvPr/>
            </p:nvPicPr>
            <p:blipFill>
              <a:blip r:embed="rId16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6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3" name="Picture 190"/>
              <p:cNvPicPr>
                <a:picLocks noChangeAspect="1" noChangeArrowheads="1"/>
              </p:cNvPicPr>
              <p:nvPr/>
            </p:nvPicPr>
            <p:blipFill>
              <a:blip r:embed="rId16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67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4" name="Picture 191"/>
              <p:cNvPicPr>
                <a:picLocks noChangeAspect="1" noChangeArrowheads="1"/>
              </p:cNvPicPr>
              <p:nvPr/>
            </p:nvPicPr>
            <p:blipFill>
              <a:blip r:embed="rId16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7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5" name="Picture 192"/>
              <p:cNvPicPr>
                <a:picLocks noChangeAspect="1" noChangeArrowheads="1"/>
              </p:cNvPicPr>
              <p:nvPr/>
            </p:nvPicPr>
            <p:blipFill>
              <a:blip r:embed="rId16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7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6" name="Picture 193"/>
              <p:cNvPicPr>
                <a:picLocks noChangeAspect="1" noChangeArrowheads="1"/>
              </p:cNvPicPr>
              <p:nvPr/>
            </p:nvPicPr>
            <p:blipFill>
              <a:blip r:embed="rId16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8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7" name="Picture 194"/>
              <p:cNvPicPr>
                <a:picLocks noChangeAspect="1" noChangeArrowheads="1"/>
              </p:cNvPicPr>
              <p:nvPr/>
            </p:nvPicPr>
            <p:blipFill>
              <a:blip r:embed="rId16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8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8" name="Picture 195"/>
              <p:cNvPicPr>
                <a:picLocks noChangeAspect="1" noChangeArrowheads="1"/>
              </p:cNvPicPr>
              <p:nvPr/>
            </p:nvPicPr>
            <p:blipFill>
              <a:blip r:embed="rId16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9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19" name="Picture 196"/>
              <p:cNvPicPr>
                <a:picLocks noChangeAspect="1" noChangeArrowheads="1"/>
              </p:cNvPicPr>
              <p:nvPr/>
            </p:nvPicPr>
            <p:blipFill>
              <a:blip r:embed="rId16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199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20" name="Picture 197"/>
              <p:cNvPicPr>
                <a:picLocks noChangeAspect="1" noChangeArrowheads="1"/>
              </p:cNvPicPr>
              <p:nvPr/>
            </p:nvPicPr>
            <p:blipFill>
              <a:blip r:embed="rId16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0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21" name="Picture 198"/>
              <p:cNvPicPr>
                <a:picLocks noChangeAspect="1" noChangeArrowheads="1"/>
              </p:cNvPicPr>
              <p:nvPr/>
            </p:nvPicPr>
            <p:blipFill>
              <a:blip r:embed="rId17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0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22" name="Picture 199"/>
              <p:cNvPicPr>
                <a:picLocks noChangeAspect="1" noChangeArrowheads="1"/>
              </p:cNvPicPr>
              <p:nvPr/>
            </p:nvPicPr>
            <p:blipFill>
              <a:blip r:embed="rId17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13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23" name="Picture 200"/>
              <p:cNvPicPr>
                <a:picLocks noChangeAspect="1" noChangeArrowheads="1"/>
              </p:cNvPicPr>
              <p:nvPr/>
            </p:nvPicPr>
            <p:blipFill>
              <a:blip r:embed="rId17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1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24" name="Picture 201"/>
              <p:cNvPicPr>
                <a:picLocks noChangeAspect="1" noChangeArrowheads="1"/>
              </p:cNvPicPr>
              <p:nvPr/>
            </p:nvPicPr>
            <p:blipFill>
              <a:blip r:embed="rId17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2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25" name="Picture 202"/>
              <p:cNvPicPr>
                <a:picLocks noChangeAspect="1" noChangeArrowheads="1"/>
              </p:cNvPicPr>
              <p:nvPr/>
            </p:nvPicPr>
            <p:blipFill>
              <a:blip r:embed="rId17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2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26" name="Picture 203"/>
              <p:cNvPicPr>
                <a:picLocks noChangeAspect="1" noChangeArrowheads="1"/>
              </p:cNvPicPr>
              <p:nvPr/>
            </p:nvPicPr>
            <p:blipFill>
              <a:blip r:embed="rId17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3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27" name="Picture 204"/>
              <p:cNvPicPr>
                <a:picLocks noChangeAspect="1" noChangeArrowheads="1"/>
              </p:cNvPicPr>
              <p:nvPr/>
            </p:nvPicPr>
            <p:blipFill>
              <a:blip r:embed="rId17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3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490" name="Group 406"/>
            <p:cNvGrpSpPr>
              <a:grpSpLocks/>
            </p:cNvGrpSpPr>
            <p:nvPr/>
          </p:nvGrpSpPr>
          <p:grpSpPr bwMode="auto">
            <a:xfrm>
              <a:off x="610" y="2044"/>
              <a:ext cx="2105" cy="1041"/>
              <a:chOff x="610" y="2044"/>
              <a:chExt cx="2105" cy="1041"/>
            </a:xfrm>
          </p:grpSpPr>
          <p:pic>
            <p:nvPicPr>
              <p:cNvPr id="20528" name="Picture 206"/>
              <p:cNvPicPr>
                <a:picLocks noChangeAspect="1" noChangeArrowheads="1"/>
              </p:cNvPicPr>
              <p:nvPr/>
            </p:nvPicPr>
            <p:blipFill>
              <a:blip r:embed="rId17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4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9" name="Picture 207"/>
              <p:cNvPicPr>
                <a:picLocks noChangeAspect="1" noChangeArrowheads="1"/>
              </p:cNvPicPr>
              <p:nvPr/>
            </p:nvPicPr>
            <p:blipFill>
              <a:blip r:embed="rId17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4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0" name="Picture 208"/>
              <p:cNvPicPr>
                <a:picLocks noChangeAspect="1" noChangeArrowheads="1"/>
              </p:cNvPicPr>
              <p:nvPr/>
            </p:nvPicPr>
            <p:blipFill>
              <a:blip r:embed="rId17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5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1" name="Picture 209"/>
              <p:cNvPicPr>
                <a:picLocks noChangeAspect="1" noChangeArrowheads="1"/>
              </p:cNvPicPr>
              <p:nvPr/>
            </p:nvPicPr>
            <p:blipFill>
              <a:blip r:embed="rId18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59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2" name="Picture 210"/>
              <p:cNvPicPr>
                <a:picLocks noChangeAspect="1" noChangeArrowheads="1"/>
              </p:cNvPicPr>
              <p:nvPr/>
            </p:nvPicPr>
            <p:blipFill>
              <a:blip r:embed="rId18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6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3" name="Picture 211"/>
              <p:cNvPicPr>
                <a:picLocks noChangeAspect="1" noChangeArrowheads="1"/>
              </p:cNvPicPr>
              <p:nvPr/>
            </p:nvPicPr>
            <p:blipFill>
              <a:blip r:embed="rId18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7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4" name="Picture 212"/>
              <p:cNvPicPr>
                <a:picLocks noChangeAspect="1" noChangeArrowheads="1"/>
              </p:cNvPicPr>
              <p:nvPr/>
            </p:nvPicPr>
            <p:blipFill>
              <a:blip r:embed="rId18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7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5" name="Picture 213"/>
              <p:cNvPicPr>
                <a:picLocks noChangeAspect="1" noChangeArrowheads="1"/>
              </p:cNvPicPr>
              <p:nvPr/>
            </p:nvPicPr>
            <p:blipFill>
              <a:blip r:embed="rId18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8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6" name="Picture 214"/>
              <p:cNvPicPr>
                <a:picLocks noChangeAspect="1" noChangeArrowheads="1"/>
              </p:cNvPicPr>
              <p:nvPr/>
            </p:nvPicPr>
            <p:blipFill>
              <a:blip r:embed="rId18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8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7" name="Picture 215"/>
              <p:cNvPicPr>
                <a:picLocks noChangeAspect="1" noChangeArrowheads="1"/>
              </p:cNvPicPr>
              <p:nvPr/>
            </p:nvPicPr>
            <p:blipFill>
              <a:blip r:embed="rId18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9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8" name="Picture 216"/>
              <p:cNvPicPr>
                <a:picLocks noChangeAspect="1" noChangeArrowheads="1"/>
              </p:cNvPicPr>
              <p:nvPr/>
            </p:nvPicPr>
            <p:blipFill>
              <a:blip r:embed="rId18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09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9" name="Picture 217"/>
              <p:cNvPicPr>
                <a:picLocks noChangeAspect="1" noChangeArrowheads="1"/>
              </p:cNvPicPr>
              <p:nvPr/>
            </p:nvPicPr>
            <p:blipFill>
              <a:blip r:embed="rId18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0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40" name="Picture 218"/>
              <p:cNvPicPr>
                <a:picLocks noChangeAspect="1" noChangeArrowheads="1"/>
              </p:cNvPicPr>
              <p:nvPr/>
            </p:nvPicPr>
            <p:blipFill>
              <a:blip r:embed="rId18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05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41" name="Picture 219"/>
              <p:cNvPicPr>
                <a:picLocks noChangeAspect="1" noChangeArrowheads="1"/>
              </p:cNvPicPr>
              <p:nvPr/>
            </p:nvPicPr>
            <p:blipFill>
              <a:blip r:embed="rId19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11"/>
                <a:ext cx="3" cy="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42" name="Rectangle 220"/>
              <p:cNvSpPr>
                <a:spLocks noChangeArrowheads="1"/>
              </p:cNvSpPr>
              <p:nvPr/>
            </p:nvSpPr>
            <p:spPr bwMode="auto">
              <a:xfrm>
                <a:off x="610" y="2113"/>
                <a:ext cx="1494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Die Notenbindung beim Übergang ins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543" name="Rectangle 221"/>
              <p:cNvSpPr>
                <a:spLocks noChangeArrowheads="1"/>
              </p:cNvSpPr>
              <p:nvPr/>
            </p:nvSpPr>
            <p:spPr bwMode="auto">
              <a:xfrm>
                <a:off x="610" y="2221"/>
                <a:ext cx="958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Gymnasium nach Klasse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544" name="Rectangle 222"/>
              <p:cNvSpPr>
                <a:spLocks noChangeArrowheads="1"/>
              </p:cNvSpPr>
              <p:nvPr/>
            </p:nvSpPr>
            <p:spPr bwMode="auto">
              <a:xfrm>
                <a:off x="1529" y="2221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545" name="Rectangle 223"/>
              <p:cNvSpPr>
                <a:spLocks noChangeArrowheads="1"/>
              </p:cNvSpPr>
              <p:nvPr/>
            </p:nvSpPr>
            <p:spPr bwMode="auto">
              <a:xfrm>
                <a:off x="1553" y="2221"/>
                <a:ext cx="305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7 bis 9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546" name="Rectangle 224"/>
              <p:cNvSpPr>
                <a:spLocks noChangeArrowheads="1"/>
              </p:cNvSpPr>
              <p:nvPr/>
            </p:nvSpPr>
            <p:spPr bwMode="auto">
              <a:xfrm>
                <a:off x="1820" y="2221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547" name="Rectangle 225"/>
              <p:cNvSpPr>
                <a:spLocks noChangeArrowheads="1"/>
              </p:cNvSpPr>
              <p:nvPr/>
            </p:nvSpPr>
            <p:spPr bwMode="auto">
              <a:xfrm>
                <a:off x="2609" y="2167"/>
                <a:ext cx="8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3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548" name="Rectangle 226"/>
              <p:cNvSpPr>
                <a:spLocks noChangeArrowheads="1"/>
              </p:cNvSpPr>
              <p:nvPr/>
            </p:nvSpPr>
            <p:spPr bwMode="auto">
              <a:xfrm>
                <a:off x="2654" y="2167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pic>
            <p:nvPicPr>
              <p:cNvPr id="20549" name="Picture 227"/>
              <p:cNvPicPr>
                <a:picLocks noChangeAspect="1" noChangeArrowheads="1"/>
              </p:cNvPicPr>
              <p:nvPr/>
            </p:nvPicPr>
            <p:blipFill>
              <a:blip r:embed="rId19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1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0" name="Picture 228"/>
              <p:cNvPicPr>
                <a:picLocks noChangeAspect="1" noChangeArrowheads="1"/>
              </p:cNvPicPr>
              <p:nvPr/>
            </p:nvPicPr>
            <p:blipFill>
              <a:blip r:embed="rId19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1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1" name="Picture 229"/>
              <p:cNvPicPr>
                <a:picLocks noChangeAspect="1" noChangeArrowheads="1"/>
              </p:cNvPicPr>
              <p:nvPr/>
            </p:nvPicPr>
            <p:blipFill>
              <a:blip r:embed="rId19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2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2" name="Picture 230"/>
              <p:cNvPicPr>
                <a:picLocks noChangeAspect="1" noChangeArrowheads="1"/>
              </p:cNvPicPr>
              <p:nvPr/>
            </p:nvPicPr>
            <p:blipFill>
              <a:blip r:embed="rId19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2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3" name="Picture 231"/>
              <p:cNvPicPr>
                <a:picLocks noChangeAspect="1" noChangeArrowheads="1"/>
              </p:cNvPicPr>
              <p:nvPr/>
            </p:nvPicPr>
            <p:blipFill>
              <a:blip r:embed="rId19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3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4" name="Picture 232"/>
              <p:cNvPicPr>
                <a:picLocks noChangeAspect="1" noChangeArrowheads="1"/>
              </p:cNvPicPr>
              <p:nvPr/>
            </p:nvPicPr>
            <p:blipFill>
              <a:blip r:embed="rId19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3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5" name="Picture 233"/>
              <p:cNvPicPr>
                <a:picLocks noChangeAspect="1" noChangeArrowheads="1"/>
              </p:cNvPicPr>
              <p:nvPr/>
            </p:nvPicPr>
            <p:blipFill>
              <a:blip r:embed="rId19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44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6" name="Picture 234"/>
              <p:cNvPicPr>
                <a:picLocks noChangeAspect="1" noChangeArrowheads="1"/>
              </p:cNvPicPr>
              <p:nvPr/>
            </p:nvPicPr>
            <p:blipFill>
              <a:blip r:embed="rId19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5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7" name="Picture 235"/>
              <p:cNvPicPr>
                <a:picLocks noChangeAspect="1" noChangeArrowheads="1"/>
              </p:cNvPicPr>
              <p:nvPr/>
            </p:nvPicPr>
            <p:blipFill>
              <a:blip r:embed="rId19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5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8" name="Picture 236"/>
              <p:cNvPicPr>
                <a:picLocks noChangeAspect="1" noChangeArrowheads="1"/>
              </p:cNvPicPr>
              <p:nvPr/>
            </p:nvPicPr>
            <p:blipFill>
              <a:blip r:embed="rId20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6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59" name="Picture 237"/>
              <p:cNvPicPr>
                <a:picLocks noChangeAspect="1" noChangeArrowheads="1"/>
              </p:cNvPicPr>
              <p:nvPr/>
            </p:nvPicPr>
            <p:blipFill>
              <a:blip r:embed="rId20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6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0" name="Picture 238"/>
              <p:cNvPicPr>
                <a:picLocks noChangeAspect="1" noChangeArrowheads="1"/>
              </p:cNvPicPr>
              <p:nvPr/>
            </p:nvPicPr>
            <p:blipFill>
              <a:blip r:embed="rId20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7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1" name="Picture 239"/>
              <p:cNvPicPr>
                <a:picLocks noChangeAspect="1" noChangeArrowheads="1"/>
              </p:cNvPicPr>
              <p:nvPr/>
            </p:nvPicPr>
            <p:blipFill>
              <a:blip r:embed="rId20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7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2" name="Picture 240"/>
              <p:cNvPicPr>
                <a:picLocks noChangeAspect="1" noChangeArrowheads="1"/>
              </p:cNvPicPr>
              <p:nvPr/>
            </p:nvPicPr>
            <p:blipFill>
              <a:blip r:embed="rId20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8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3" name="Picture 241"/>
              <p:cNvPicPr>
                <a:picLocks noChangeAspect="1" noChangeArrowheads="1"/>
              </p:cNvPicPr>
              <p:nvPr/>
            </p:nvPicPr>
            <p:blipFill>
              <a:blip r:embed="rId20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8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4" name="Picture 242"/>
              <p:cNvPicPr>
                <a:picLocks noChangeAspect="1" noChangeArrowheads="1"/>
              </p:cNvPicPr>
              <p:nvPr/>
            </p:nvPicPr>
            <p:blipFill>
              <a:blip r:embed="rId20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90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5" name="Picture 243"/>
              <p:cNvPicPr>
                <a:picLocks noChangeAspect="1" noChangeArrowheads="1"/>
              </p:cNvPicPr>
              <p:nvPr/>
            </p:nvPicPr>
            <p:blipFill>
              <a:blip r:embed="rId20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19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6" name="Picture 244"/>
              <p:cNvPicPr>
                <a:picLocks noChangeAspect="1" noChangeArrowheads="1"/>
              </p:cNvPicPr>
              <p:nvPr/>
            </p:nvPicPr>
            <p:blipFill>
              <a:blip r:embed="rId20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0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7" name="Picture 245"/>
              <p:cNvPicPr>
                <a:picLocks noChangeAspect="1" noChangeArrowheads="1"/>
              </p:cNvPicPr>
              <p:nvPr/>
            </p:nvPicPr>
            <p:blipFill>
              <a:blip r:embed="rId20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0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8" name="Picture 246"/>
              <p:cNvPicPr>
                <a:picLocks noChangeAspect="1" noChangeArrowheads="1"/>
              </p:cNvPicPr>
              <p:nvPr/>
            </p:nvPicPr>
            <p:blipFill>
              <a:blip r:embed="rId2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1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69" name="Picture 247"/>
              <p:cNvPicPr>
                <a:picLocks noChangeAspect="1" noChangeArrowheads="1"/>
              </p:cNvPicPr>
              <p:nvPr/>
            </p:nvPicPr>
            <p:blipFill>
              <a:blip r:embed="rId2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1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0" name="Picture 248"/>
              <p:cNvPicPr>
                <a:picLocks noChangeAspect="1" noChangeArrowheads="1"/>
              </p:cNvPicPr>
              <p:nvPr/>
            </p:nvPicPr>
            <p:blipFill>
              <a:blip r:embed="rId2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2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1" name="Picture 249"/>
              <p:cNvPicPr>
                <a:picLocks noChangeAspect="1" noChangeArrowheads="1"/>
              </p:cNvPicPr>
              <p:nvPr/>
            </p:nvPicPr>
            <p:blipFill>
              <a:blip r:embed="rId2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2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2" name="Picture 250"/>
              <p:cNvPicPr>
                <a:picLocks noChangeAspect="1" noChangeArrowheads="1"/>
              </p:cNvPicPr>
              <p:nvPr/>
            </p:nvPicPr>
            <p:blipFill>
              <a:blip r:embed="rId2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3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3" name="Picture 251"/>
              <p:cNvPicPr>
                <a:picLocks noChangeAspect="1" noChangeArrowheads="1"/>
              </p:cNvPicPr>
              <p:nvPr/>
            </p:nvPicPr>
            <p:blipFill>
              <a:blip r:embed="rId2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36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4" name="Picture 252"/>
              <p:cNvPicPr>
                <a:picLocks noChangeAspect="1" noChangeArrowheads="1"/>
              </p:cNvPicPr>
              <p:nvPr/>
            </p:nvPicPr>
            <p:blipFill>
              <a:blip r:embed="rId2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4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5" name="Picture 253"/>
              <p:cNvPicPr>
                <a:picLocks noChangeAspect="1" noChangeArrowheads="1"/>
              </p:cNvPicPr>
              <p:nvPr/>
            </p:nvPicPr>
            <p:blipFill>
              <a:blip r:embed="rId2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4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6" name="Picture 254"/>
              <p:cNvPicPr>
                <a:picLocks noChangeAspect="1" noChangeArrowheads="1"/>
              </p:cNvPicPr>
              <p:nvPr/>
            </p:nvPicPr>
            <p:blipFill>
              <a:blip r:embed="rId2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5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7" name="Picture 255"/>
              <p:cNvPicPr>
                <a:picLocks noChangeAspect="1" noChangeArrowheads="1"/>
              </p:cNvPicPr>
              <p:nvPr/>
            </p:nvPicPr>
            <p:blipFill>
              <a:blip r:embed="rId2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5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8" name="Picture 256"/>
              <p:cNvPicPr>
                <a:picLocks noChangeAspect="1" noChangeArrowheads="1"/>
              </p:cNvPicPr>
              <p:nvPr/>
            </p:nvPicPr>
            <p:blipFill>
              <a:blip r:embed="rId2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6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9" name="Picture 257"/>
              <p:cNvPicPr>
                <a:picLocks noChangeAspect="1" noChangeArrowheads="1"/>
              </p:cNvPicPr>
              <p:nvPr/>
            </p:nvPicPr>
            <p:blipFill>
              <a:blip r:embed="rId2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6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0" name="Picture 258"/>
              <p:cNvPicPr>
                <a:picLocks noChangeAspect="1" noChangeArrowheads="1"/>
              </p:cNvPicPr>
              <p:nvPr/>
            </p:nvPicPr>
            <p:blipFill>
              <a:blip r:embed="rId2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7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1" name="Picture 259"/>
              <p:cNvPicPr>
                <a:picLocks noChangeAspect="1" noChangeArrowheads="1"/>
              </p:cNvPicPr>
              <p:nvPr/>
            </p:nvPicPr>
            <p:blipFill>
              <a:blip r:embed="rId2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7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2" name="Picture 260"/>
              <p:cNvPicPr>
                <a:picLocks noChangeAspect="1" noChangeArrowheads="1"/>
              </p:cNvPicPr>
              <p:nvPr/>
            </p:nvPicPr>
            <p:blipFill>
              <a:blip r:embed="rId2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82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3" name="Picture 261"/>
              <p:cNvPicPr>
                <a:picLocks noChangeAspect="1" noChangeArrowheads="1"/>
              </p:cNvPicPr>
              <p:nvPr/>
            </p:nvPicPr>
            <p:blipFill>
              <a:blip r:embed="rId22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8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4" name="Picture 262"/>
              <p:cNvPicPr>
                <a:picLocks noChangeAspect="1" noChangeArrowheads="1"/>
              </p:cNvPicPr>
              <p:nvPr/>
            </p:nvPicPr>
            <p:blipFill>
              <a:blip r:embed="rId22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9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5" name="Picture 263"/>
              <p:cNvPicPr>
                <a:picLocks noChangeAspect="1" noChangeArrowheads="1"/>
              </p:cNvPicPr>
              <p:nvPr/>
            </p:nvPicPr>
            <p:blipFill>
              <a:blip r:embed="rId2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29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6" name="Picture 264"/>
              <p:cNvPicPr>
                <a:picLocks noChangeAspect="1" noChangeArrowheads="1"/>
              </p:cNvPicPr>
              <p:nvPr/>
            </p:nvPicPr>
            <p:blipFill>
              <a:blip r:embed="rId2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0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7" name="Picture 265"/>
              <p:cNvPicPr>
                <a:picLocks noChangeAspect="1" noChangeArrowheads="1"/>
              </p:cNvPicPr>
              <p:nvPr/>
            </p:nvPicPr>
            <p:blipFill>
              <a:blip r:embed="rId2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0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8" name="Picture 266"/>
              <p:cNvPicPr>
                <a:picLocks noChangeAspect="1" noChangeArrowheads="1"/>
              </p:cNvPicPr>
              <p:nvPr/>
            </p:nvPicPr>
            <p:blipFill>
              <a:blip r:embed="rId2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1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9" name="Picture 267"/>
              <p:cNvPicPr>
                <a:picLocks noChangeAspect="1" noChangeArrowheads="1"/>
              </p:cNvPicPr>
              <p:nvPr/>
            </p:nvPicPr>
            <p:blipFill>
              <a:blip r:embed="rId2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1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0" name="Picture 268"/>
              <p:cNvPicPr>
                <a:picLocks noChangeAspect="1" noChangeArrowheads="1"/>
              </p:cNvPicPr>
              <p:nvPr/>
            </p:nvPicPr>
            <p:blipFill>
              <a:blip r:embed="rId23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2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1" name="Picture 269"/>
              <p:cNvPicPr>
                <a:picLocks noChangeAspect="1" noChangeArrowheads="1"/>
              </p:cNvPicPr>
              <p:nvPr/>
            </p:nvPicPr>
            <p:blipFill>
              <a:blip r:embed="rId23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28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2" name="Picture 270"/>
              <p:cNvPicPr>
                <a:picLocks noChangeAspect="1" noChangeArrowheads="1"/>
              </p:cNvPicPr>
              <p:nvPr/>
            </p:nvPicPr>
            <p:blipFill>
              <a:blip r:embed="rId23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3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3" name="Picture 271"/>
              <p:cNvPicPr>
                <a:picLocks noChangeAspect="1" noChangeArrowheads="1"/>
              </p:cNvPicPr>
              <p:nvPr/>
            </p:nvPicPr>
            <p:blipFill>
              <a:blip r:embed="rId23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3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4" name="Picture 272"/>
              <p:cNvPicPr>
                <a:picLocks noChangeAspect="1" noChangeArrowheads="1"/>
              </p:cNvPicPr>
              <p:nvPr/>
            </p:nvPicPr>
            <p:blipFill>
              <a:blip r:embed="rId23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4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5" name="Picture 273"/>
              <p:cNvPicPr>
                <a:picLocks noChangeAspect="1" noChangeArrowheads="1"/>
              </p:cNvPicPr>
              <p:nvPr/>
            </p:nvPicPr>
            <p:blipFill>
              <a:blip r:embed="rId2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4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6" name="Picture 274"/>
              <p:cNvPicPr>
                <a:picLocks noChangeAspect="1" noChangeArrowheads="1"/>
              </p:cNvPicPr>
              <p:nvPr/>
            </p:nvPicPr>
            <p:blipFill>
              <a:blip r:embed="rId2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5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7" name="Picture 275"/>
              <p:cNvPicPr>
                <a:picLocks noChangeAspect="1" noChangeArrowheads="1"/>
              </p:cNvPicPr>
              <p:nvPr/>
            </p:nvPicPr>
            <p:blipFill>
              <a:blip r:embed="rId23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5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8" name="Picture 276"/>
              <p:cNvPicPr>
                <a:picLocks noChangeAspect="1" noChangeArrowheads="1"/>
              </p:cNvPicPr>
              <p:nvPr/>
            </p:nvPicPr>
            <p:blipFill>
              <a:blip r:embed="rId2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6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9" name="Picture 277"/>
              <p:cNvPicPr>
                <a:picLocks noChangeAspect="1" noChangeArrowheads="1"/>
              </p:cNvPicPr>
              <p:nvPr/>
            </p:nvPicPr>
            <p:blipFill>
              <a:blip r:embed="rId24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6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0" name="Picture 278"/>
              <p:cNvPicPr>
                <a:picLocks noChangeAspect="1" noChangeArrowheads="1"/>
              </p:cNvPicPr>
              <p:nvPr/>
            </p:nvPicPr>
            <p:blipFill>
              <a:blip r:embed="rId24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7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1" name="Picture 279"/>
              <p:cNvPicPr>
                <a:picLocks noChangeAspect="1" noChangeArrowheads="1"/>
              </p:cNvPicPr>
              <p:nvPr/>
            </p:nvPicPr>
            <p:blipFill>
              <a:blip r:embed="rId24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79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2" name="Picture 280"/>
              <p:cNvPicPr>
                <a:picLocks noChangeAspect="1" noChangeArrowheads="1"/>
              </p:cNvPicPr>
              <p:nvPr/>
            </p:nvPicPr>
            <p:blipFill>
              <a:blip r:embed="rId24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8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3" name="Picture 281"/>
              <p:cNvPicPr>
                <a:picLocks noChangeAspect="1" noChangeArrowheads="1"/>
              </p:cNvPicPr>
              <p:nvPr/>
            </p:nvPicPr>
            <p:blipFill>
              <a:blip r:embed="rId24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90"/>
                <a:ext cx="3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604" name="Rectangle 282"/>
              <p:cNvSpPr>
                <a:spLocks noChangeArrowheads="1"/>
              </p:cNvSpPr>
              <p:nvPr/>
            </p:nvSpPr>
            <p:spPr bwMode="auto">
              <a:xfrm>
                <a:off x="610" y="2393"/>
                <a:ext cx="172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Erlangung des Mittleren Schulabschlusses am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05" name="Rectangle 283"/>
              <p:cNvSpPr>
                <a:spLocks noChangeArrowheads="1"/>
              </p:cNvSpPr>
              <p:nvPr/>
            </p:nvSpPr>
            <p:spPr bwMode="auto">
              <a:xfrm>
                <a:off x="610" y="2500"/>
                <a:ext cx="15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Gy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06" name="Rectangle 284"/>
              <p:cNvSpPr>
                <a:spLocks noChangeArrowheads="1"/>
              </p:cNvSpPr>
              <p:nvPr/>
            </p:nvSpPr>
            <p:spPr bwMode="auto">
              <a:xfrm>
                <a:off x="724" y="2500"/>
                <a:ext cx="40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mnasium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07" name="Rectangle 285"/>
              <p:cNvSpPr>
                <a:spLocks noChangeArrowheads="1"/>
              </p:cNvSpPr>
              <p:nvPr/>
            </p:nvSpPr>
            <p:spPr bwMode="auto">
              <a:xfrm>
                <a:off x="1087" y="2500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08" name="Rectangle 286"/>
              <p:cNvSpPr>
                <a:spLocks noChangeArrowheads="1"/>
              </p:cNvSpPr>
              <p:nvPr/>
            </p:nvSpPr>
            <p:spPr bwMode="auto">
              <a:xfrm>
                <a:off x="2609" y="2447"/>
                <a:ext cx="8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4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09" name="Rectangle 287"/>
              <p:cNvSpPr>
                <a:spLocks noChangeArrowheads="1"/>
              </p:cNvSpPr>
              <p:nvPr/>
            </p:nvSpPr>
            <p:spPr bwMode="auto">
              <a:xfrm>
                <a:off x="2654" y="2447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pic>
            <p:nvPicPr>
              <p:cNvPr id="20610" name="Picture 288"/>
              <p:cNvPicPr>
                <a:picLocks noChangeAspect="1" noChangeArrowheads="1"/>
              </p:cNvPicPr>
              <p:nvPr/>
            </p:nvPicPr>
            <p:blipFill>
              <a:blip r:embed="rId24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9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1" name="Picture 289"/>
              <p:cNvPicPr>
                <a:picLocks noChangeAspect="1" noChangeArrowheads="1"/>
              </p:cNvPicPr>
              <p:nvPr/>
            </p:nvPicPr>
            <p:blipFill>
              <a:blip r:embed="rId24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39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2" name="Picture 290"/>
              <p:cNvPicPr>
                <a:picLocks noChangeAspect="1" noChangeArrowheads="1"/>
              </p:cNvPicPr>
              <p:nvPr/>
            </p:nvPicPr>
            <p:blipFill>
              <a:blip r:embed="rId24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0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3" name="Picture 291"/>
              <p:cNvPicPr>
                <a:picLocks noChangeAspect="1" noChangeArrowheads="1"/>
              </p:cNvPicPr>
              <p:nvPr/>
            </p:nvPicPr>
            <p:blipFill>
              <a:blip r:embed="rId24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0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4" name="Picture 292"/>
              <p:cNvPicPr>
                <a:picLocks noChangeAspect="1" noChangeArrowheads="1"/>
              </p:cNvPicPr>
              <p:nvPr/>
            </p:nvPicPr>
            <p:blipFill>
              <a:blip r:embed="rId25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1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5" name="Picture 293"/>
              <p:cNvPicPr>
                <a:picLocks noChangeAspect="1" noChangeArrowheads="1"/>
              </p:cNvPicPr>
              <p:nvPr/>
            </p:nvPicPr>
            <p:blipFill>
              <a:blip r:embed="rId25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1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6" name="Picture 294"/>
              <p:cNvPicPr>
                <a:picLocks noChangeAspect="1" noChangeArrowheads="1"/>
              </p:cNvPicPr>
              <p:nvPr/>
            </p:nvPicPr>
            <p:blipFill>
              <a:blip r:embed="rId25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2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7" name="Picture 295"/>
              <p:cNvPicPr>
                <a:picLocks noChangeAspect="1" noChangeArrowheads="1"/>
              </p:cNvPicPr>
              <p:nvPr/>
            </p:nvPicPr>
            <p:blipFill>
              <a:blip r:embed="rId25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2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8" name="Picture 296"/>
              <p:cNvPicPr>
                <a:picLocks noChangeAspect="1" noChangeArrowheads="1"/>
              </p:cNvPicPr>
              <p:nvPr/>
            </p:nvPicPr>
            <p:blipFill>
              <a:blip r:embed="rId25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34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9" name="Picture 297"/>
              <p:cNvPicPr>
                <a:picLocks noChangeAspect="1" noChangeArrowheads="1"/>
              </p:cNvPicPr>
              <p:nvPr/>
            </p:nvPicPr>
            <p:blipFill>
              <a:blip r:embed="rId25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4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0" name="Picture 298"/>
              <p:cNvPicPr>
                <a:picLocks noChangeAspect="1" noChangeArrowheads="1"/>
              </p:cNvPicPr>
              <p:nvPr/>
            </p:nvPicPr>
            <p:blipFill>
              <a:blip r:embed="rId25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4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1" name="Picture 299"/>
              <p:cNvPicPr>
                <a:picLocks noChangeAspect="1" noChangeArrowheads="1"/>
              </p:cNvPicPr>
              <p:nvPr/>
            </p:nvPicPr>
            <p:blipFill>
              <a:blip r:embed="rId25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5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2" name="Picture 300"/>
              <p:cNvPicPr>
                <a:picLocks noChangeAspect="1" noChangeArrowheads="1"/>
              </p:cNvPicPr>
              <p:nvPr/>
            </p:nvPicPr>
            <p:blipFill>
              <a:blip r:embed="rId25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5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3" name="Picture 301"/>
              <p:cNvPicPr>
                <a:picLocks noChangeAspect="1" noChangeArrowheads="1"/>
              </p:cNvPicPr>
              <p:nvPr/>
            </p:nvPicPr>
            <p:blipFill>
              <a:blip r:embed="rId25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6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4" name="Picture 302"/>
              <p:cNvPicPr>
                <a:picLocks noChangeAspect="1" noChangeArrowheads="1"/>
              </p:cNvPicPr>
              <p:nvPr/>
            </p:nvPicPr>
            <p:blipFill>
              <a:blip r:embed="rId26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6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5" name="Picture 303"/>
              <p:cNvPicPr>
                <a:picLocks noChangeAspect="1" noChangeArrowheads="1"/>
              </p:cNvPicPr>
              <p:nvPr/>
            </p:nvPicPr>
            <p:blipFill>
              <a:blip r:embed="rId26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7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6" name="Picture 304"/>
              <p:cNvPicPr>
                <a:picLocks noChangeAspect="1" noChangeArrowheads="1"/>
              </p:cNvPicPr>
              <p:nvPr/>
            </p:nvPicPr>
            <p:blipFill>
              <a:blip r:embed="rId26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7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7" name="Picture 305"/>
              <p:cNvPicPr>
                <a:picLocks noChangeAspect="1" noChangeArrowheads="1"/>
              </p:cNvPicPr>
              <p:nvPr/>
            </p:nvPicPr>
            <p:blipFill>
              <a:blip r:embed="rId26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80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8" name="Picture 306"/>
              <p:cNvPicPr>
                <a:picLocks noChangeAspect="1" noChangeArrowheads="1"/>
              </p:cNvPicPr>
              <p:nvPr/>
            </p:nvPicPr>
            <p:blipFill>
              <a:blip r:embed="rId26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8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9" name="Picture 307"/>
              <p:cNvPicPr>
                <a:picLocks noChangeAspect="1" noChangeArrowheads="1"/>
              </p:cNvPicPr>
              <p:nvPr/>
            </p:nvPicPr>
            <p:blipFill>
              <a:blip r:embed="rId26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9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0" name="Picture 308"/>
              <p:cNvPicPr>
                <a:picLocks noChangeAspect="1" noChangeArrowheads="1"/>
              </p:cNvPicPr>
              <p:nvPr/>
            </p:nvPicPr>
            <p:blipFill>
              <a:blip r:embed="rId26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49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1" name="Picture 309"/>
              <p:cNvPicPr>
                <a:picLocks noChangeAspect="1" noChangeArrowheads="1"/>
              </p:cNvPicPr>
              <p:nvPr/>
            </p:nvPicPr>
            <p:blipFill>
              <a:blip r:embed="rId26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0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2" name="Picture 310"/>
              <p:cNvPicPr>
                <a:picLocks noChangeAspect="1" noChangeArrowheads="1"/>
              </p:cNvPicPr>
              <p:nvPr/>
            </p:nvPicPr>
            <p:blipFill>
              <a:blip r:embed="rId26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0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3" name="Picture 311"/>
              <p:cNvPicPr>
                <a:picLocks noChangeAspect="1" noChangeArrowheads="1"/>
              </p:cNvPicPr>
              <p:nvPr/>
            </p:nvPicPr>
            <p:blipFill>
              <a:blip r:embed="rId26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1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4" name="Picture 312"/>
              <p:cNvPicPr>
                <a:picLocks noChangeAspect="1" noChangeArrowheads="1"/>
              </p:cNvPicPr>
              <p:nvPr/>
            </p:nvPicPr>
            <p:blipFill>
              <a:blip r:embed="rId27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1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5" name="Picture 313"/>
              <p:cNvPicPr>
                <a:picLocks noChangeAspect="1" noChangeArrowheads="1"/>
              </p:cNvPicPr>
              <p:nvPr/>
            </p:nvPicPr>
            <p:blipFill>
              <a:blip r:embed="rId27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2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6" name="Picture 314"/>
              <p:cNvPicPr>
                <a:picLocks noChangeAspect="1" noChangeArrowheads="1"/>
              </p:cNvPicPr>
              <p:nvPr/>
            </p:nvPicPr>
            <p:blipFill>
              <a:blip r:embed="rId27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26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7" name="Picture 315"/>
              <p:cNvPicPr>
                <a:picLocks noChangeAspect="1" noChangeArrowheads="1"/>
              </p:cNvPicPr>
              <p:nvPr/>
            </p:nvPicPr>
            <p:blipFill>
              <a:blip r:embed="rId27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3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8" name="Picture 316"/>
              <p:cNvPicPr>
                <a:picLocks noChangeAspect="1" noChangeArrowheads="1"/>
              </p:cNvPicPr>
              <p:nvPr/>
            </p:nvPicPr>
            <p:blipFill>
              <a:blip r:embed="rId27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3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9" name="Picture 317"/>
              <p:cNvPicPr>
                <a:picLocks noChangeAspect="1" noChangeArrowheads="1"/>
              </p:cNvPicPr>
              <p:nvPr/>
            </p:nvPicPr>
            <p:blipFill>
              <a:blip r:embed="rId27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4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0" name="Picture 318"/>
              <p:cNvPicPr>
                <a:picLocks noChangeAspect="1" noChangeArrowheads="1"/>
              </p:cNvPicPr>
              <p:nvPr/>
            </p:nvPicPr>
            <p:blipFill>
              <a:blip r:embed="rId27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4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1" name="Picture 319"/>
              <p:cNvPicPr>
                <a:picLocks noChangeAspect="1" noChangeArrowheads="1"/>
              </p:cNvPicPr>
              <p:nvPr/>
            </p:nvPicPr>
            <p:blipFill>
              <a:blip r:embed="rId27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5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2" name="Picture 320"/>
              <p:cNvPicPr>
                <a:picLocks noChangeAspect="1" noChangeArrowheads="1"/>
              </p:cNvPicPr>
              <p:nvPr/>
            </p:nvPicPr>
            <p:blipFill>
              <a:blip r:embed="rId27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5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3" name="Picture 321"/>
              <p:cNvPicPr>
                <a:picLocks noChangeAspect="1" noChangeArrowheads="1"/>
              </p:cNvPicPr>
              <p:nvPr/>
            </p:nvPicPr>
            <p:blipFill>
              <a:blip r:embed="rId27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6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4" name="Picture 322"/>
              <p:cNvPicPr>
                <a:picLocks noChangeAspect="1" noChangeArrowheads="1"/>
              </p:cNvPicPr>
              <p:nvPr/>
            </p:nvPicPr>
            <p:blipFill>
              <a:blip r:embed="rId28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6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5" name="Picture 323"/>
              <p:cNvPicPr>
                <a:picLocks noChangeAspect="1" noChangeArrowheads="1"/>
              </p:cNvPicPr>
              <p:nvPr/>
            </p:nvPicPr>
            <p:blipFill>
              <a:blip r:embed="rId28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72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6" name="Picture 324"/>
              <p:cNvPicPr>
                <a:picLocks noChangeAspect="1" noChangeArrowheads="1"/>
              </p:cNvPicPr>
              <p:nvPr/>
            </p:nvPicPr>
            <p:blipFill>
              <a:blip r:embed="rId28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7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7" name="Picture 325"/>
              <p:cNvPicPr>
                <a:picLocks noChangeAspect="1" noChangeArrowheads="1"/>
              </p:cNvPicPr>
              <p:nvPr/>
            </p:nvPicPr>
            <p:blipFill>
              <a:blip r:embed="rId28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8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8" name="Picture 326"/>
              <p:cNvPicPr>
                <a:picLocks noChangeAspect="1" noChangeArrowheads="1"/>
              </p:cNvPicPr>
              <p:nvPr/>
            </p:nvPicPr>
            <p:blipFill>
              <a:blip r:embed="rId28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8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9" name="Picture 327"/>
              <p:cNvPicPr>
                <a:picLocks noChangeAspect="1" noChangeArrowheads="1"/>
              </p:cNvPicPr>
              <p:nvPr/>
            </p:nvPicPr>
            <p:blipFill>
              <a:blip r:embed="rId28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9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0" name="Picture 328"/>
              <p:cNvPicPr>
                <a:picLocks noChangeAspect="1" noChangeArrowheads="1"/>
              </p:cNvPicPr>
              <p:nvPr/>
            </p:nvPicPr>
            <p:blipFill>
              <a:blip r:embed="rId28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59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1" name="Picture 329"/>
              <p:cNvPicPr>
                <a:picLocks noChangeAspect="1" noChangeArrowheads="1"/>
              </p:cNvPicPr>
              <p:nvPr/>
            </p:nvPicPr>
            <p:blipFill>
              <a:blip r:embed="rId28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0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2" name="Picture 330"/>
              <p:cNvPicPr>
                <a:picLocks noChangeAspect="1" noChangeArrowheads="1"/>
              </p:cNvPicPr>
              <p:nvPr/>
            </p:nvPicPr>
            <p:blipFill>
              <a:blip r:embed="rId28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0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3" name="Picture 331"/>
              <p:cNvPicPr>
                <a:picLocks noChangeAspect="1" noChangeArrowheads="1"/>
              </p:cNvPicPr>
              <p:nvPr/>
            </p:nvPicPr>
            <p:blipFill>
              <a:blip r:embed="rId28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1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4" name="Picture 332"/>
              <p:cNvPicPr>
                <a:picLocks noChangeAspect="1" noChangeArrowheads="1"/>
              </p:cNvPicPr>
              <p:nvPr/>
            </p:nvPicPr>
            <p:blipFill>
              <a:blip r:embed="rId29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18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5" name="Picture 333"/>
              <p:cNvPicPr>
                <a:picLocks noChangeAspect="1" noChangeArrowheads="1"/>
              </p:cNvPicPr>
              <p:nvPr/>
            </p:nvPicPr>
            <p:blipFill>
              <a:blip r:embed="rId29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2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6" name="Picture 334"/>
              <p:cNvPicPr>
                <a:picLocks noChangeAspect="1" noChangeArrowheads="1"/>
              </p:cNvPicPr>
              <p:nvPr/>
            </p:nvPicPr>
            <p:blipFill>
              <a:blip r:embed="rId29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2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7" name="Picture 335"/>
              <p:cNvPicPr>
                <a:picLocks noChangeAspect="1" noChangeArrowheads="1"/>
              </p:cNvPicPr>
              <p:nvPr/>
            </p:nvPicPr>
            <p:blipFill>
              <a:blip r:embed="rId29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3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8" name="Picture 336"/>
              <p:cNvPicPr>
                <a:picLocks noChangeAspect="1" noChangeArrowheads="1"/>
              </p:cNvPicPr>
              <p:nvPr/>
            </p:nvPicPr>
            <p:blipFill>
              <a:blip r:embed="rId29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3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9" name="Picture 337"/>
              <p:cNvPicPr>
                <a:picLocks noChangeAspect="1" noChangeArrowheads="1"/>
              </p:cNvPicPr>
              <p:nvPr/>
            </p:nvPicPr>
            <p:blipFill>
              <a:blip r:embed="rId29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4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60" name="Picture 338"/>
              <p:cNvPicPr>
                <a:picLocks noChangeAspect="1" noChangeArrowheads="1"/>
              </p:cNvPicPr>
              <p:nvPr/>
            </p:nvPicPr>
            <p:blipFill>
              <a:blip r:embed="rId29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4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61" name="Picture 339"/>
              <p:cNvPicPr>
                <a:picLocks noChangeAspect="1" noChangeArrowheads="1"/>
              </p:cNvPicPr>
              <p:nvPr/>
            </p:nvPicPr>
            <p:blipFill>
              <a:blip r:embed="rId29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5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62" name="Picture 340"/>
              <p:cNvPicPr>
                <a:picLocks noChangeAspect="1" noChangeArrowheads="1"/>
              </p:cNvPicPr>
              <p:nvPr/>
            </p:nvPicPr>
            <p:blipFill>
              <a:blip r:embed="rId29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5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63" name="Picture 341"/>
              <p:cNvPicPr>
                <a:picLocks noChangeAspect="1" noChangeArrowheads="1"/>
              </p:cNvPicPr>
              <p:nvPr/>
            </p:nvPicPr>
            <p:blipFill>
              <a:blip r:embed="rId29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64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64" name="Picture 342"/>
              <p:cNvPicPr>
                <a:picLocks noChangeAspect="1" noChangeArrowheads="1"/>
              </p:cNvPicPr>
              <p:nvPr/>
            </p:nvPicPr>
            <p:blipFill>
              <a:blip r:embed="rId30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70"/>
                <a:ext cx="3" cy="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665" name="Rectangle 343"/>
              <p:cNvSpPr>
                <a:spLocks noChangeArrowheads="1"/>
              </p:cNvSpPr>
              <p:nvPr/>
            </p:nvSpPr>
            <p:spPr bwMode="auto">
              <a:xfrm>
                <a:off x="610" y="2672"/>
                <a:ext cx="653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Zugang zur Obe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66" name="Rectangle 344"/>
              <p:cNvSpPr>
                <a:spLocks noChangeArrowheads="1"/>
              </p:cNvSpPr>
              <p:nvPr/>
            </p:nvSpPr>
            <p:spPr bwMode="auto">
              <a:xfrm>
                <a:off x="1224" y="2672"/>
                <a:ext cx="786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rstufe der regulären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67" name="Rectangle 345"/>
              <p:cNvSpPr>
                <a:spLocks noChangeArrowheads="1"/>
              </p:cNvSpPr>
              <p:nvPr/>
            </p:nvSpPr>
            <p:spPr bwMode="auto">
              <a:xfrm>
                <a:off x="610" y="2780"/>
                <a:ext cx="483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Gymnasien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68" name="Rectangle 346"/>
              <p:cNvSpPr>
                <a:spLocks noChangeArrowheads="1"/>
              </p:cNvSpPr>
              <p:nvPr/>
            </p:nvSpPr>
            <p:spPr bwMode="auto">
              <a:xfrm>
                <a:off x="1055" y="2780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69" name="Rectangle 347"/>
              <p:cNvSpPr>
                <a:spLocks noChangeArrowheads="1"/>
              </p:cNvSpPr>
              <p:nvPr/>
            </p:nvSpPr>
            <p:spPr bwMode="auto">
              <a:xfrm>
                <a:off x="2609" y="2726"/>
                <a:ext cx="8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5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670" name="Rectangle 348"/>
              <p:cNvSpPr>
                <a:spLocks noChangeArrowheads="1"/>
              </p:cNvSpPr>
              <p:nvPr/>
            </p:nvSpPr>
            <p:spPr bwMode="auto">
              <a:xfrm>
                <a:off x="2654" y="2726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  <p:pic>
            <p:nvPicPr>
              <p:cNvPr id="20671" name="Picture 349"/>
              <p:cNvPicPr>
                <a:picLocks noChangeAspect="1" noChangeArrowheads="1"/>
              </p:cNvPicPr>
              <p:nvPr/>
            </p:nvPicPr>
            <p:blipFill>
              <a:blip r:embed="rId30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7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2" name="Picture 350"/>
              <p:cNvPicPr>
                <a:picLocks noChangeAspect="1" noChangeArrowheads="1"/>
              </p:cNvPicPr>
              <p:nvPr/>
            </p:nvPicPr>
            <p:blipFill>
              <a:blip r:embed="rId30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7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3" name="Picture 351"/>
              <p:cNvPicPr>
                <a:picLocks noChangeAspect="1" noChangeArrowheads="1"/>
              </p:cNvPicPr>
              <p:nvPr/>
            </p:nvPicPr>
            <p:blipFill>
              <a:blip r:embed="rId30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8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4" name="Picture 352"/>
              <p:cNvPicPr>
                <a:picLocks noChangeAspect="1" noChangeArrowheads="1"/>
              </p:cNvPicPr>
              <p:nvPr/>
            </p:nvPicPr>
            <p:blipFill>
              <a:blip r:embed="rId30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8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5" name="Picture 353"/>
              <p:cNvPicPr>
                <a:picLocks noChangeAspect="1" noChangeArrowheads="1"/>
              </p:cNvPicPr>
              <p:nvPr/>
            </p:nvPicPr>
            <p:blipFill>
              <a:blip r:embed="rId30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9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6" name="Picture 354"/>
              <p:cNvPicPr>
                <a:picLocks noChangeAspect="1" noChangeArrowheads="1"/>
              </p:cNvPicPr>
              <p:nvPr/>
            </p:nvPicPr>
            <p:blipFill>
              <a:blip r:embed="rId30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69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7" name="Picture 355"/>
              <p:cNvPicPr>
                <a:picLocks noChangeAspect="1" noChangeArrowheads="1"/>
              </p:cNvPicPr>
              <p:nvPr/>
            </p:nvPicPr>
            <p:blipFill>
              <a:blip r:embed="rId30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0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8" name="Picture 356"/>
              <p:cNvPicPr>
                <a:picLocks noChangeAspect="1" noChangeArrowheads="1"/>
              </p:cNvPicPr>
              <p:nvPr/>
            </p:nvPicPr>
            <p:blipFill>
              <a:blip r:embed="rId30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08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9" name="Picture 357"/>
              <p:cNvPicPr>
                <a:picLocks noChangeAspect="1" noChangeArrowheads="1"/>
              </p:cNvPicPr>
              <p:nvPr/>
            </p:nvPicPr>
            <p:blipFill>
              <a:blip r:embed="rId30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1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0" name="Picture 358"/>
              <p:cNvPicPr>
                <a:picLocks noChangeAspect="1" noChangeArrowheads="1"/>
              </p:cNvPicPr>
              <p:nvPr/>
            </p:nvPicPr>
            <p:blipFill>
              <a:blip r:embed="rId3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1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1" name="Picture 359"/>
              <p:cNvPicPr>
                <a:picLocks noChangeAspect="1" noChangeArrowheads="1"/>
              </p:cNvPicPr>
              <p:nvPr/>
            </p:nvPicPr>
            <p:blipFill>
              <a:blip r:embed="rId3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2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2" name="Picture 360"/>
              <p:cNvPicPr>
                <a:picLocks noChangeAspect="1" noChangeArrowheads="1"/>
              </p:cNvPicPr>
              <p:nvPr/>
            </p:nvPicPr>
            <p:blipFill>
              <a:blip r:embed="rId3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2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3" name="Picture 361"/>
              <p:cNvPicPr>
                <a:picLocks noChangeAspect="1" noChangeArrowheads="1"/>
              </p:cNvPicPr>
              <p:nvPr/>
            </p:nvPicPr>
            <p:blipFill>
              <a:blip r:embed="rId3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3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4" name="Picture 362"/>
              <p:cNvPicPr>
                <a:picLocks noChangeAspect="1" noChangeArrowheads="1"/>
              </p:cNvPicPr>
              <p:nvPr/>
            </p:nvPicPr>
            <p:blipFill>
              <a:blip r:embed="rId3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3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5" name="Picture 363"/>
              <p:cNvPicPr>
                <a:picLocks noChangeAspect="1" noChangeArrowheads="1"/>
              </p:cNvPicPr>
              <p:nvPr/>
            </p:nvPicPr>
            <p:blipFill>
              <a:blip r:embed="rId3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4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6" name="Picture 364"/>
              <p:cNvPicPr>
                <a:picLocks noChangeAspect="1" noChangeArrowheads="1"/>
              </p:cNvPicPr>
              <p:nvPr/>
            </p:nvPicPr>
            <p:blipFill>
              <a:blip r:embed="rId3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49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7" name="Picture 365"/>
              <p:cNvPicPr>
                <a:picLocks noChangeAspect="1" noChangeArrowheads="1"/>
              </p:cNvPicPr>
              <p:nvPr/>
            </p:nvPicPr>
            <p:blipFill>
              <a:blip r:embed="rId3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54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8" name="Picture 366"/>
              <p:cNvPicPr>
                <a:picLocks noChangeAspect="1" noChangeArrowheads="1"/>
              </p:cNvPicPr>
              <p:nvPr/>
            </p:nvPicPr>
            <p:blipFill>
              <a:blip r:embed="rId3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6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9" name="Picture 367"/>
              <p:cNvPicPr>
                <a:picLocks noChangeAspect="1" noChangeArrowheads="1"/>
              </p:cNvPicPr>
              <p:nvPr/>
            </p:nvPicPr>
            <p:blipFill>
              <a:blip r:embed="rId3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6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0" name="Picture 368"/>
              <p:cNvPicPr>
                <a:picLocks noChangeAspect="1" noChangeArrowheads="1"/>
              </p:cNvPicPr>
              <p:nvPr/>
            </p:nvPicPr>
            <p:blipFill>
              <a:blip r:embed="rId3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7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1" name="Picture 369"/>
              <p:cNvPicPr>
                <a:picLocks noChangeAspect="1" noChangeArrowheads="1"/>
              </p:cNvPicPr>
              <p:nvPr/>
            </p:nvPicPr>
            <p:blipFill>
              <a:blip r:embed="rId3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7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2" name="Picture 370"/>
              <p:cNvPicPr>
                <a:picLocks noChangeAspect="1" noChangeArrowheads="1"/>
              </p:cNvPicPr>
              <p:nvPr/>
            </p:nvPicPr>
            <p:blipFill>
              <a:blip r:embed="rId3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8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3" name="Picture 371"/>
              <p:cNvPicPr>
                <a:picLocks noChangeAspect="1" noChangeArrowheads="1"/>
              </p:cNvPicPr>
              <p:nvPr/>
            </p:nvPicPr>
            <p:blipFill>
              <a:blip r:embed="rId3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8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4" name="Picture 372"/>
              <p:cNvPicPr>
                <a:picLocks noChangeAspect="1" noChangeArrowheads="1"/>
              </p:cNvPicPr>
              <p:nvPr/>
            </p:nvPicPr>
            <p:blipFill>
              <a:blip r:embed="rId3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90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5" name="Picture 373"/>
              <p:cNvPicPr>
                <a:picLocks noChangeAspect="1" noChangeArrowheads="1"/>
              </p:cNvPicPr>
              <p:nvPr/>
            </p:nvPicPr>
            <p:blipFill>
              <a:blip r:embed="rId32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795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6" name="Picture 374"/>
              <p:cNvPicPr>
                <a:picLocks noChangeAspect="1" noChangeArrowheads="1"/>
              </p:cNvPicPr>
              <p:nvPr/>
            </p:nvPicPr>
            <p:blipFill>
              <a:blip r:embed="rId32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00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7" name="Picture 375"/>
              <p:cNvPicPr>
                <a:picLocks noChangeAspect="1" noChangeArrowheads="1"/>
              </p:cNvPicPr>
              <p:nvPr/>
            </p:nvPicPr>
            <p:blipFill>
              <a:blip r:embed="rId3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0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8" name="Picture 376"/>
              <p:cNvPicPr>
                <a:picLocks noChangeAspect="1" noChangeArrowheads="1"/>
              </p:cNvPicPr>
              <p:nvPr/>
            </p:nvPicPr>
            <p:blipFill>
              <a:blip r:embed="rId3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1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9" name="Picture 377"/>
              <p:cNvPicPr>
                <a:picLocks noChangeAspect="1" noChangeArrowheads="1"/>
              </p:cNvPicPr>
              <p:nvPr/>
            </p:nvPicPr>
            <p:blipFill>
              <a:blip r:embed="rId3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1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0" name="Picture 378"/>
              <p:cNvPicPr>
                <a:picLocks noChangeAspect="1" noChangeArrowheads="1"/>
              </p:cNvPicPr>
              <p:nvPr/>
            </p:nvPicPr>
            <p:blipFill>
              <a:blip r:embed="rId3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2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1" name="Picture 379"/>
              <p:cNvPicPr>
                <a:picLocks noChangeAspect="1" noChangeArrowheads="1"/>
              </p:cNvPicPr>
              <p:nvPr/>
            </p:nvPicPr>
            <p:blipFill>
              <a:blip r:embed="rId3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2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2" name="Picture 380"/>
              <p:cNvPicPr>
                <a:picLocks noChangeAspect="1" noChangeArrowheads="1"/>
              </p:cNvPicPr>
              <p:nvPr/>
            </p:nvPicPr>
            <p:blipFill>
              <a:blip r:embed="rId33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3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3" name="Picture 381"/>
              <p:cNvPicPr>
                <a:picLocks noChangeAspect="1" noChangeArrowheads="1"/>
              </p:cNvPicPr>
              <p:nvPr/>
            </p:nvPicPr>
            <p:blipFill>
              <a:blip r:embed="rId33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36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4" name="Picture 382"/>
              <p:cNvPicPr>
                <a:picLocks noChangeAspect="1" noChangeArrowheads="1"/>
              </p:cNvPicPr>
              <p:nvPr/>
            </p:nvPicPr>
            <p:blipFill>
              <a:blip r:embed="rId33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41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5" name="Picture 383"/>
              <p:cNvPicPr>
                <a:picLocks noChangeAspect="1" noChangeArrowheads="1"/>
              </p:cNvPicPr>
              <p:nvPr/>
            </p:nvPicPr>
            <p:blipFill>
              <a:blip r:embed="rId33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46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6" name="Picture 384"/>
              <p:cNvPicPr>
                <a:picLocks noChangeAspect="1" noChangeArrowheads="1"/>
              </p:cNvPicPr>
              <p:nvPr/>
            </p:nvPicPr>
            <p:blipFill>
              <a:blip r:embed="rId33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5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7" name="Picture 385"/>
              <p:cNvPicPr>
                <a:picLocks noChangeAspect="1" noChangeArrowheads="1"/>
              </p:cNvPicPr>
              <p:nvPr/>
            </p:nvPicPr>
            <p:blipFill>
              <a:blip r:embed="rId3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5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8" name="Picture 386"/>
              <p:cNvPicPr>
                <a:picLocks noChangeAspect="1" noChangeArrowheads="1"/>
              </p:cNvPicPr>
              <p:nvPr/>
            </p:nvPicPr>
            <p:blipFill>
              <a:blip r:embed="rId3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6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9" name="Picture 387"/>
              <p:cNvPicPr>
                <a:picLocks noChangeAspect="1" noChangeArrowheads="1"/>
              </p:cNvPicPr>
              <p:nvPr/>
            </p:nvPicPr>
            <p:blipFill>
              <a:blip r:embed="rId33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6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0" name="Picture 388"/>
              <p:cNvPicPr>
                <a:picLocks noChangeAspect="1" noChangeArrowheads="1"/>
              </p:cNvPicPr>
              <p:nvPr/>
            </p:nvPicPr>
            <p:blipFill>
              <a:blip r:embed="rId3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7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1" name="Picture 389"/>
              <p:cNvPicPr>
                <a:picLocks noChangeAspect="1" noChangeArrowheads="1"/>
              </p:cNvPicPr>
              <p:nvPr/>
            </p:nvPicPr>
            <p:blipFill>
              <a:blip r:embed="rId34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7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2" name="Picture 390"/>
              <p:cNvPicPr>
                <a:picLocks noChangeAspect="1" noChangeArrowheads="1"/>
              </p:cNvPicPr>
              <p:nvPr/>
            </p:nvPicPr>
            <p:blipFill>
              <a:blip r:embed="rId34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82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3" name="Picture 391"/>
              <p:cNvPicPr>
                <a:picLocks noChangeAspect="1" noChangeArrowheads="1"/>
              </p:cNvPicPr>
              <p:nvPr/>
            </p:nvPicPr>
            <p:blipFill>
              <a:blip r:embed="rId34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87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4" name="Picture 392"/>
              <p:cNvPicPr>
                <a:picLocks noChangeAspect="1" noChangeArrowheads="1"/>
              </p:cNvPicPr>
              <p:nvPr/>
            </p:nvPicPr>
            <p:blipFill>
              <a:blip r:embed="rId34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92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5" name="Picture 393"/>
              <p:cNvPicPr>
                <a:picLocks noChangeAspect="1" noChangeArrowheads="1"/>
              </p:cNvPicPr>
              <p:nvPr/>
            </p:nvPicPr>
            <p:blipFill>
              <a:blip r:embed="rId34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89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6" name="Picture 394"/>
              <p:cNvPicPr>
                <a:picLocks noChangeAspect="1" noChangeArrowheads="1"/>
              </p:cNvPicPr>
              <p:nvPr/>
            </p:nvPicPr>
            <p:blipFill>
              <a:blip r:embed="rId34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0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7" name="Picture 395"/>
              <p:cNvPicPr>
                <a:picLocks noChangeAspect="1" noChangeArrowheads="1"/>
              </p:cNvPicPr>
              <p:nvPr/>
            </p:nvPicPr>
            <p:blipFill>
              <a:blip r:embed="rId34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0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8" name="Picture 396"/>
              <p:cNvPicPr>
                <a:picLocks noChangeAspect="1" noChangeArrowheads="1"/>
              </p:cNvPicPr>
              <p:nvPr/>
            </p:nvPicPr>
            <p:blipFill>
              <a:blip r:embed="rId34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1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9" name="Picture 397"/>
              <p:cNvPicPr>
                <a:picLocks noChangeAspect="1" noChangeArrowheads="1"/>
              </p:cNvPicPr>
              <p:nvPr/>
            </p:nvPicPr>
            <p:blipFill>
              <a:blip r:embed="rId34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1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0" name="Picture 398"/>
              <p:cNvPicPr>
                <a:picLocks noChangeAspect="1" noChangeArrowheads="1"/>
              </p:cNvPicPr>
              <p:nvPr/>
            </p:nvPicPr>
            <p:blipFill>
              <a:blip r:embed="rId35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2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1" name="Picture 399"/>
              <p:cNvPicPr>
                <a:picLocks noChangeAspect="1" noChangeArrowheads="1"/>
              </p:cNvPicPr>
              <p:nvPr/>
            </p:nvPicPr>
            <p:blipFill>
              <a:blip r:embed="rId35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28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2" name="Picture 400"/>
              <p:cNvPicPr>
                <a:picLocks noChangeAspect="1" noChangeArrowheads="1"/>
              </p:cNvPicPr>
              <p:nvPr/>
            </p:nvPicPr>
            <p:blipFill>
              <a:blip r:embed="rId35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33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3" name="Picture 401"/>
              <p:cNvPicPr>
                <a:picLocks noChangeAspect="1" noChangeArrowheads="1"/>
              </p:cNvPicPr>
              <p:nvPr/>
            </p:nvPicPr>
            <p:blipFill>
              <a:blip r:embed="rId35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38"/>
                <a:ext cx="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4" name="Picture 402"/>
              <p:cNvPicPr>
                <a:picLocks noChangeAspect="1" noChangeArrowheads="1"/>
              </p:cNvPicPr>
              <p:nvPr/>
            </p:nvPicPr>
            <p:blipFill>
              <a:blip r:embed="rId35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44"/>
                <a:ext cx="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5" name="Picture 403"/>
              <p:cNvPicPr>
                <a:picLocks noChangeAspect="1" noChangeArrowheads="1"/>
              </p:cNvPicPr>
              <p:nvPr/>
            </p:nvPicPr>
            <p:blipFill>
              <a:blip r:embed="rId35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9" y="2949"/>
                <a:ext cx="3" cy="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26" name="Rectangle 404"/>
              <p:cNvSpPr>
                <a:spLocks noChangeArrowheads="1"/>
              </p:cNvSpPr>
              <p:nvPr/>
            </p:nvSpPr>
            <p:spPr bwMode="auto">
              <a:xfrm>
                <a:off x="610" y="2952"/>
                <a:ext cx="1087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Zugang zu Alternativwegen </a:t>
                </a:r>
                <a:endParaRPr lang="de-DE" altLang="de-DE" sz="1800">
                  <a:latin typeface="Arial" charset="0"/>
                </a:endParaRPr>
              </a:p>
            </p:txBody>
          </p:sp>
          <p:sp>
            <p:nvSpPr>
              <p:cNvPr id="20727" name="Rectangle 405"/>
              <p:cNvSpPr>
                <a:spLocks noChangeArrowheads="1"/>
              </p:cNvSpPr>
              <p:nvPr/>
            </p:nvSpPr>
            <p:spPr bwMode="auto">
              <a:xfrm>
                <a:off x="1657" y="2952"/>
                <a:ext cx="6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6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200">
                    <a:solidFill>
                      <a:srgbClr val="000000"/>
                    </a:solidFill>
                    <a:latin typeface="Garamond" pitchFamily="18" charset="0"/>
                  </a:rPr>
                  <a:t> </a:t>
                </a:r>
                <a:endParaRPr lang="de-DE" altLang="de-DE" sz="1800">
                  <a:latin typeface="Arial" charset="0"/>
                </a:endParaRPr>
              </a:p>
            </p:txBody>
          </p:sp>
        </p:grpSp>
        <p:sp>
          <p:nvSpPr>
            <p:cNvPr id="20491" name="Rectangle 407"/>
            <p:cNvSpPr>
              <a:spLocks noChangeArrowheads="1"/>
            </p:cNvSpPr>
            <p:nvPr/>
          </p:nvSpPr>
          <p:spPr bwMode="auto">
            <a:xfrm>
              <a:off x="2609" y="2952"/>
              <a:ext cx="8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200">
                  <a:solidFill>
                    <a:srgbClr val="000000"/>
                  </a:solidFill>
                  <a:latin typeface="Garamond" pitchFamily="18" charset="0"/>
                </a:rPr>
                <a:t>6</a:t>
              </a:r>
              <a:endParaRPr lang="de-DE" altLang="de-DE" sz="1800">
                <a:latin typeface="Arial" charset="0"/>
              </a:endParaRPr>
            </a:p>
          </p:txBody>
        </p:sp>
        <p:sp>
          <p:nvSpPr>
            <p:cNvPr id="20492" name="Rectangle 408"/>
            <p:cNvSpPr>
              <a:spLocks noChangeArrowheads="1"/>
            </p:cNvSpPr>
            <p:nvPr/>
          </p:nvSpPr>
          <p:spPr bwMode="auto">
            <a:xfrm>
              <a:off x="2654" y="2952"/>
              <a:ext cx="6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200">
                  <a:solidFill>
                    <a:srgbClr val="000000"/>
                  </a:solidFill>
                  <a:latin typeface="Garamond" pitchFamily="18" charset="0"/>
                </a:rPr>
                <a:t> </a:t>
              </a:r>
              <a:endParaRPr lang="de-DE" altLang="de-DE" sz="1800">
                <a:latin typeface="Arial" charset="0"/>
              </a:endParaRPr>
            </a:p>
          </p:txBody>
        </p:sp>
        <p:pic>
          <p:nvPicPr>
            <p:cNvPr id="20493" name="Picture 409"/>
            <p:cNvPicPr>
              <a:picLocks noChangeAspect="1" noChangeArrowheads="1"/>
            </p:cNvPicPr>
            <p:nvPr/>
          </p:nvPicPr>
          <p:blipFill>
            <a:blip r:embed="rId35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52"/>
              <a:ext cx="3" cy="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4" name="Picture 410"/>
            <p:cNvPicPr>
              <a:picLocks noChangeAspect="1" noChangeArrowheads="1"/>
            </p:cNvPicPr>
            <p:nvPr/>
          </p:nvPicPr>
          <p:blipFill>
            <a:blip r:embed="rId35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58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5" name="Picture 411"/>
            <p:cNvPicPr>
              <a:picLocks noChangeAspect="1" noChangeArrowheads="1"/>
            </p:cNvPicPr>
            <p:nvPr/>
          </p:nvPicPr>
          <p:blipFill>
            <a:blip r:embed="rId35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63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6" name="Picture 412"/>
            <p:cNvPicPr>
              <a:picLocks noChangeAspect="1" noChangeArrowheads="1"/>
            </p:cNvPicPr>
            <p:nvPr/>
          </p:nvPicPr>
          <p:blipFill>
            <a:blip r:embed="rId35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68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7" name="Picture 413"/>
            <p:cNvPicPr>
              <a:picLocks noChangeAspect="1" noChangeArrowheads="1"/>
            </p:cNvPicPr>
            <p:nvPr/>
          </p:nvPicPr>
          <p:blipFill>
            <a:blip r:embed="rId36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73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8" name="Picture 414"/>
            <p:cNvPicPr>
              <a:picLocks noChangeAspect="1" noChangeArrowheads="1"/>
            </p:cNvPicPr>
            <p:nvPr/>
          </p:nvPicPr>
          <p:blipFill>
            <a:blip r:embed="rId36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78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9" name="Picture 415"/>
            <p:cNvPicPr>
              <a:picLocks noChangeAspect="1" noChangeArrowheads="1"/>
            </p:cNvPicPr>
            <p:nvPr/>
          </p:nvPicPr>
          <p:blipFill>
            <a:blip r:embed="rId36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83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0" name="Picture 416"/>
            <p:cNvPicPr>
              <a:picLocks noChangeAspect="1" noChangeArrowheads="1"/>
            </p:cNvPicPr>
            <p:nvPr/>
          </p:nvPicPr>
          <p:blipFill>
            <a:blip r:embed="rId36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88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1" name="Picture 417"/>
            <p:cNvPicPr>
              <a:picLocks noChangeAspect="1" noChangeArrowheads="1"/>
            </p:cNvPicPr>
            <p:nvPr/>
          </p:nvPicPr>
          <p:blipFill>
            <a:blip r:embed="rId36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93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2" name="Picture 418"/>
            <p:cNvPicPr>
              <a:picLocks noChangeAspect="1" noChangeArrowheads="1"/>
            </p:cNvPicPr>
            <p:nvPr/>
          </p:nvPicPr>
          <p:blipFill>
            <a:blip r:embed="rId36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2998"/>
              <a:ext cx="3" cy="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3" name="Picture 419"/>
            <p:cNvPicPr>
              <a:picLocks noChangeAspect="1" noChangeArrowheads="1"/>
            </p:cNvPicPr>
            <p:nvPr/>
          </p:nvPicPr>
          <p:blipFill>
            <a:blip r:embed="rId36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04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4" name="Picture 420"/>
            <p:cNvPicPr>
              <a:picLocks noChangeAspect="1" noChangeArrowheads="1"/>
            </p:cNvPicPr>
            <p:nvPr/>
          </p:nvPicPr>
          <p:blipFill>
            <a:blip r:embed="rId36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09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5" name="Picture 421"/>
            <p:cNvPicPr>
              <a:picLocks noChangeAspect="1" noChangeArrowheads="1"/>
            </p:cNvPicPr>
            <p:nvPr/>
          </p:nvPicPr>
          <p:blipFill>
            <a:blip r:embed="rId36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14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6" name="Picture 422"/>
            <p:cNvPicPr>
              <a:picLocks noChangeAspect="1" noChangeArrowheads="1"/>
            </p:cNvPicPr>
            <p:nvPr/>
          </p:nvPicPr>
          <p:blipFill>
            <a:blip r:embed="rId36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19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7" name="Picture 423"/>
            <p:cNvPicPr>
              <a:picLocks noChangeAspect="1" noChangeArrowheads="1"/>
            </p:cNvPicPr>
            <p:nvPr/>
          </p:nvPicPr>
          <p:blipFill>
            <a:blip r:embed="rId37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24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8" name="Picture 424"/>
            <p:cNvPicPr>
              <a:picLocks noChangeAspect="1" noChangeArrowheads="1"/>
            </p:cNvPicPr>
            <p:nvPr/>
          </p:nvPicPr>
          <p:blipFill>
            <a:blip r:embed="rId37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29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9" name="Picture 425"/>
            <p:cNvPicPr>
              <a:picLocks noChangeAspect="1" noChangeArrowheads="1"/>
            </p:cNvPicPr>
            <p:nvPr/>
          </p:nvPicPr>
          <p:blipFill>
            <a:blip r:embed="rId37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34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0" name="Picture 426"/>
            <p:cNvPicPr>
              <a:picLocks noChangeAspect="1" noChangeArrowheads="1"/>
            </p:cNvPicPr>
            <p:nvPr/>
          </p:nvPicPr>
          <p:blipFill>
            <a:blip r:embed="rId37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39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1" name="Picture 427"/>
            <p:cNvPicPr>
              <a:picLocks noChangeAspect="1" noChangeArrowheads="1"/>
            </p:cNvPicPr>
            <p:nvPr/>
          </p:nvPicPr>
          <p:blipFill>
            <a:blip r:embed="rId37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44"/>
              <a:ext cx="3" cy="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2" name="Picture 428"/>
            <p:cNvPicPr>
              <a:picLocks noChangeAspect="1" noChangeArrowheads="1"/>
            </p:cNvPicPr>
            <p:nvPr/>
          </p:nvPicPr>
          <p:blipFill>
            <a:blip r:embed="rId37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50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3" name="Picture 429"/>
            <p:cNvPicPr>
              <a:picLocks noChangeAspect="1" noChangeArrowheads="1"/>
            </p:cNvPicPr>
            <p:nvPr/>
          </p:nvPicPr>
          <p:blipFill>
            <a:blip r:embed="rId37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55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4" name="Picture 430"/>
            <p:cNvPicPr>
              <a:picLocks noChangeAspect="1" noChangeArrowheads="1"/>
            </p:cNvPicPr>
            <p:nvPr/>
          </p:nvPicPr>
          <p:blipFill>
            <a:blip r:embed="rId37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60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5" name="Picture 431"/>
            <p:cNvPicPr>
              <a:picLocks noChangeAspect="1" noChangeArrowheads="1"/>
            </p:cNvPicPr>
            <p:nvPr/>
          </p:nvPicPr>
          <p:blipFill>
            <a:blip r:embed="rId37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65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6" name="Picture 432"/>
            <p:cNvPicPr>
              <a:picLocks noChangeAspect="1" noChangeArrowheads="1"/>
            </p:cNvPicPr>
            <p:nvPr/>
          </p:nvPicPr>
          <p:blipFill>
            <a:blip r:embed="rId37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70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7" name="Picture 433"/>
            <p:cNvPicPr>
              <a:picLocks noChangeAspect="1" noChangeArrowheads="1"/>
            </p:cNvPicPr>
            <p:nvPr/>
          </p:nvPicPr>
          <p:blipFill>
            <a:blip r:embed="rId38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75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8" name="Picture 434"/>
            <p:cNvPicPr>
              <a:picLocks noChangeAspect="1" noChangeArrowheads="1"/>
            </p:cNvPicPr>
            <p:nvPr/>
          </p:nvPicPr>
          <p:blipFill>
            <a:blip r:embed="rId38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80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9" name="Picture 435"/>
            <p:cNvPicPr>
              <a:picLocks noChangeAspect="1" noChangeArrowheads="1"/>
            </p:cNvPicPr>
            <p:nvPr/>
          </p:nvPicPr>
          <p:blipFill>
            <a:blip r:embed="rId38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85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0" name="Picture 436"/>
            <p:cNvPicPr>
              <a:picLocks noChangeAspect="1" noChangeArrowheads="1"/>
            </p:cNvPicPr>
            <p:nvPr/>
          </p:nvPicPr>
          <p:blipFill>
            <a:blip r:embed="rId38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90"/>
              <a:ext cx="3" cy="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1" name="Picture 437"/>
            <p:cNvPicPr>
              <a:picLocks noChangeAspect="1" noChangeArrowheads="1"/>
            </p:cNvPicPr>
            <p:nvPr/>
          </p:nvPicPr>
          <p:blipFill>
            <a:blip r:embed="rId38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096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2" name="Picture 438"/>
            <p:cNvPicPr>
              <a:picLocks noChangeAspect="1" noChangeArrowheads="1"/>
            </p:cNvPicPr>
            <p:nvPr/>
          </p:nvPicPr>
          <p:blipFill>
            <a:blip r:embed="rId38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101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3" name="Picture 439"/>
            <p:cNvPicPr>
              <a:picLocks noChangeAspect="1" noChangeArrowheads="1"/>
            </p:cNvPicPr>
            <p:nvPr/>
          </p:nvPicPr>
          <p:blipFill>
            <a:blip r:embed="rId38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106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4" name="Picture 440"/>
            <p:cNvPicPr>
              <a:picLocks noChangeAspect="1" noChangeArrowheads="1"/>
            </p:cNvPicPr>
            <p:nvPr/>
          </p:nvPicPr>
          <p:blipFill>
            <a:blip r:embed="rId38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111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5" name="Picture 441"/>
            <p:cNvPicPr>
              <a:picLocks noChangeAspect="1" noChangeArrowheads="1"/>
            </p:cNvPicPr>
            <p:nvPr/>
          </p:nvPicPr>
          <p:blipFill>
            <a:blip r:embed="rId38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116"/>
              <a:ext cx="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6" name="Picture 442"/>
            <p:cNvPicPr>
              <a:picLocks noChangeAspect="1" noChangeArrowheads="1"/>
            </p:cNvPicPr>
            <p:nvPr/>
          </p:nvPicPr>
          <p:blipFill>
            <a:blip r:embed="rId38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" y="3121"/>
              <a:ext cx="3" cy="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27" name="Rectangle 443"/>
            <p:cNvSpPr>
              <a:spLocks noChangeArrowheads="1"/>
            </p:cNvSpPr>
            <p:nvPr/>
          </p:nvSpPr>
          <p:spPr bwMode="auto">
            <a:xfrm>
              <a:off x="419" y="3123"/>
              <a:ext cx="4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6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700">
                  <a:solidFill>
                    <a:srgbClr val="000000"/>
                  </a:solidFill>
                </a:rPr>
                <a:t> </a:t>
              </a:r>
              <a:endParaRPr lang="de-DE" altLang="de-DE" sz="180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3601</Words>
  <Application>Microsoft Office PowerPoint</Application>
  <PresentationFormat>Bildschirmpräsentation (4:3)</PresentationFormat>
  <Paragraphs>451</Paragraphs>
  <Slides>29</Slides>
  <Notes>6</Notes>
  <HiddenSlides>4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7" baseType="lpstr">
      <vt:lpstr>Arial</vt:lpstr>
      <vt:lpstr>Calibri</vt:lpstr>
      <vt:lpstr>Garamond</vt:lpstr>
      <vt:lpstr>Symbol</vt:lpstr>
      <vt:lpstr>Times New Roman</vt:lpstr>
      <vt:lpstr>Verdana</vt:lpstr>
      <vt:lpstr>Wingdings</vt:lpstr>
      <vt:lpstr>Larissa</vt:lpstr>
      <vt:lpstr>    Der Bildungsverlauf im Kontext von schulgesetzlichen Regelungen und Herkunftseinflüssen  Eileen Böhner-Taute Georg-August-Universität Göttingen  Konferenz „Bildung und Beruf“| 3. und 4. November 2015 | Bonn </vt:lpstr>
      <vt:lpstr>Kurzer Überblick</vt:lpstr>
      <vt:lpstr>PowerPoint-Präsentation</vt:lpstr>
      <vt:lpstr>Theoretischer Hintergrund </vt:lpstr>
      <vt:lpstr>PowerPoint-Präsentation</vt:lpstr>
      <vt:lpstr>Forschungsstand I</vt:lpstr>
      <vt:lpstr>Exkurs </vt:lpstr>
      <vt:lpstr>Forschungsstand II</vt:lpstr>
      <vt:lpstr>Typologie  Vergleichsdimensionen </vt:lpstr>
      <vt:lpstr>  Typologie Bsp.: Zuteilungstabelle/ Typenbildung </vt:lpstr>
      <vt:lpstr>  Typologie Typenbildung</vt:lpstr>
      <vt:lpstr>Hypothesen</vt:lpstr>
      <vt:lpstr>  Datengrundlage  </vt:lpstr>
      <vt:lpstr>Methoden  </vt:lpstr>
      <vt:lpstr>Überblick über die Datengrundlage: </vt:lpstr>
      <vt:lpstr>Operationalisierungen</vt:lpstr>
      <vt:lpstr>1a/b. Wie verändern sich die Anteile der SchülerInnen, die auf eine Schulform wechseln, die zur (Fach-)Hochschulreife führt?  Gibt es bei den Anteilen Unterschiede zwischen den Bundesländern und Herkunfts-gruppen?  </vt:lpstr>
      <vt:lpstr>1a/b. Wie verändern sich die Anteile der SchülerInnen, die auf eine Schulform wechseln, die zur (Fach-) Hochschulreife führt?  Gibt es bei den Anteilen Unterschiede zwischen den Bundesländern und Herkunfts-gruppen?  </vt:lpstr>
      <vt:lpstr> 1a/b. Wie verändern sich die Anteile der SchülerInnen, die auf eine Schulform wechseln, die zur (Fach-) Hochschulreife führt?  Gibt es bei den Anteilen Unterschiede zwischen den Bundesländern und Herkunftsgruppen?    </vt:lpstr>
      <vt:lpstr>Konditionale Ergebnisse  2a: Wie verändern, im Bildungsverlauf betrachtet, bundeslandspezifische Regelungen und Herkunftseinflüsse die konditionalen Übergangschancen auf einem Weg (traditionaler oder alternativer Bildungsweg), zum Erlangen einer (Fach-)Hochschulzugangsberechtigung, zu wechseln? Welchen Beitrag leisten Herkunftseinflüsse, Aufbauschulformen und bundeslandspezifische Bildungssysteme zum Auf- oder Abbau relativer Bildungsungleichheit.  </vt:lpstr>
      <vt:lpstr>    2b. Wie beeinflussen, im Bildungsverlauf betrachtet, bundeslandspezifische Regelungen und Herkunftseinflüsse die konditionalen Übergangsraten auf einen Weg (traditionaler oder alternativer Bildungsweg), zum Erlangen einer (Fach-) Hochschulzugangsberechtigung, zu wechseln? Unterscheiden sich diese Übergangsraten zwischen den Herkunftsgruppen und im Bundeslandvergleich?  </vt:lpstr>
      <vt:lpstr>3. Wie hoch ist der Anteil (Bestand) derjenigen SchülerInnen, die sich zu Beginn der Sekundarstufe I, während der Sekundarstufe I und nach dem Übergang in die Sekundarstufe II auf einer Schulform befinden, die zur (Fach-) Hochschulreife führt? Gibt es bei den Anteilen Unterschiede zwischen den Bundesländern und Herkunfts-gruppen?</vt:lpstr>
      <vt:lpstr>3. Wie hoch ist der Anteil (Bestand) derjenigen SchülerInnen, die sich zu Beginn der Sekundarstufe I, während der Sekundarstufe I und nach dem Übergang in die Sekundarstufe II auf einer Schulform befinden, die zur (Fach-) Hochschulreife führt? Gibt es bei den Anteilen Unterschiede zwischen den Bundesländern und Herkunfts-gruppen?</vt:lpstr>
      <vt:lpstr> 4. Haben bundeslandspezifische zu Beginn der Sekundarstufe I, während der Sekundarstufe I und nach dem Übergang in die Sekundarstufe II einen Einfluss auf die Chancen auf einem Weg (traditionaler oder alternativer Bildungsweg) zum Erlangen einer (Fach-) Hochschulzugangsberechtigung zu sein? Gibt es Unterschiede zwischen den Herkunftsgruppen? Steigt oder sinkt das absolute Ausmaß der Bildungsungleichheit im Bundeslandvergleich verschieden stark?  </vt:lpstr>
      <vt:lpstr>PowerPoint-Präsentation</vt:lpstr>
      <vt:lpstr>PowerPoint-Präsentation</vt:lpstr>
      <vt:lpstr>Zusammenfassung</vt:lpstr>
      <vt:lpstr>Zusammenfassung</vt:lpstr>
      <vt:lpstr> Mögliche Kritik und Perspektiven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2023-03-24T10:30:48Z</dcterms:created>
  <dcterms:modified xsi:type="dcterms:W3CDTF">2023-03-24T10:31:21Z</dcterms:modified>
</cp:coreProperties>
</file>