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  <p:sldMasterId id="2147483672" r:id="rId2"/>
    <p:sldMasterId id="2147483679" r:id="rId3"/>
    <p:sldMasterId id="2147483684" r:id="rId4"/>
  </p:sldMasterIdLst>
  <p:notesMasterIdLst>
    <p:notesMasterId r:id="rId37"/>
  </p:notesMasterIdLst>
  <p:sldIdLst>
    <p:sldId id="286" r:id="rId5"/>
    <p:sldId id="299" r:id="rId6"/>
    <p:sldId id="305" r:id="rId7"/>
    <p:sldId id="353" r:id="rId8"/>
    <p:sldId id="322" r:id="rId9"/>
    <p:sldId id="365" r:id="rId10"/>
    <p:sldId id="323" r:id="rId11"/>
    <p:sldId id="324" r:id="rId12"/>
    <p:sldId id="325" r:id="rId13"/>
    <p:sldId id="332" r:id="rId14"/>
    <p:sldId id="326" r:id="rId15"/>
    <p:sldId id="333" r:id="rId16"/>
    <p:sldId id="329" r:id="rId17"/>
    <p:sldId id="330" r:id="rId18"/>
    <p:sldId id="310" r:id="rId19"/>
    <p:sldId id="331" r:id="rId20"/>
    <p:sldId id="312" r:id="rId21"/>
    <p:sldId id="313" r:id="rId22"/>
    <p:sldId id="354" r:id="rId23"/>
    <p:sldId id="355" r:id="rId24"/>
    <p:sldId id="366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7" r:id="rId33"/>
    <p:sldId id="368" r:id="rId34"/>
    <p:sldId id="363" r:id="rId35"/>
    <p:sldId id="364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0">
          <p15:clr>
            <a:srgbClr val="A4A3A4"/>
          </p15:clr>
        </p15:guide>
        <p15:guide id="2" orient="horz" pos="3708">
          <p15:clr>
            <a:srgbClr val="A4A3A4"/>
          </p15:clr>
        </p15:guide>
        <p15:guide id="3" pos="226">
          <p15:clr>
            <a:srgbClr val="A4A3A4"/>
          </p15:clr>
        </p15:guide>
        <p15:guide id="4" pos="55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D00"/>
    <a:srgbClr val="008CD2"/>
    <a:srgbClr val="00A0FF"/>
    <a:srgbClr val="EEB500"/>
    <a:srgbClr val="CC0066"/>
    <a:srgbClr val="DAA600"/>
    <a:srgbClr val="FF0066"/>
    <a:srgbClr val="00AAAA"/>
    <a:srgbClr val="E10219"/>
    <a:srgbClr val="AF0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494" autoAdjust="0"/>
  </p:normalViewPr>
  <p:slideViewPr>
    <p:cSldViewPr>
      <p:cViewPr varScale="1">
        <p:scale>
          <a:sx n="63" d="100"/>
          <a:sy n="63" d="100"/>
        </p:scale>
        <p:origin x="690" y="78"/>
      </p:cViewPr>
      <p:guideLst>
        <p:guide orient="horz" pos="950"/>
        <p:guide orient="horz" pos="3708"/>
        <p:guide pos="226"/>
        <p:guide pos="5534"/>
      </p:guideLst>
    </p:cSldViewPr>
  </p:slideViewPr>
  <p:outlineViewPr>
    <p:cViewPr>
      <p:scale>
        <a:sx n="33" d="100"/>
        <a:sy n="33" d="100"/>
      </p:scale>
      <p:origin x="0" y="3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7BF9D-ACE5-42BA-B599-D967A52BCC2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C94EFC-C19B-420D-ACD4-041A19F7856C}">
      <dgm:prSet phldrT="[Text]"/>
      <dgm:spPr/>
      <dgm:t>
        <a:bodyPr/>
        <a:lstStyle/>
        <a:p>
          <a:r>
            <a:rPr lang="en-US" noProof="0" dirty="0" smtClean="0"/>
            <a:t>Code development</a:t>
          </a:r>
          <a:endParaRPr lang="en-US" noProof="0" dirty="0"/>
        </a:p>
      </dgm:t>
    </dgm:pt>
    <dgm:pt modelId="{AFA561A4-1FD8-4701-B0D1-01057266F881}" type="parTrans" cxnId="{70F57C98-CC66-41F7-A681-99513FB6E28D}">
      <dgm:prSet/>
      <dgm:spPr/>
      <dgm:t>
        <a:bodyPr/>
        <a:lstStyle/>
        <a:p>
          <a:endParaRPr lang="en-US"/>
        </a:p>
      </dgm:t>
    </dgm:pt>
    <dgm:pt modelId="{F72F3C16-9FFA-4F37-B23C-B8684F6CE0FF}" type="sibTrans" cxnId="{70F57C98-CC66-41F7-A681-99513FB6E28D}">
      <dgm:prSet/>
      <dgm:spPr/>
      <dgm:t>
        <a:bodyPr/>
        <a:lstStyle/>
        <a:p>
          <a:endParaRPr lang="en-US"/>
        </a:p>
      </dgm:t>
    </dgm:pt>
    <dgm:pt modelId="{3609A3D8-679F-4D07-9D8C-13E8BCDC7A3D}">
      <dgm:prSet phldrT="[Text]"/>
      <dgm:spPr/>
      <dgm:t>
        <a:bodyPr/>
        <a:lstStyle/>
        <a:p>
          <a:r>
            <a:rPr lang="en-US" noProof="0" dirty="0" smtClean="0"/>
            <a:t>Using dummy data</a:t>
          </a:r>
          <a:endParaRPr lang="en-US" noProof="0" dirty="0"/>
        </a:p>
      </dgm:t>
    </dgm:pt>
    <dgm:pt modelId="{92F81113-F8C3-4948-BCED-0E5FDCC2F7A8}" type="parTrans" cxnId="{212CEF49-4238-40E9-90FC-8D53ECA81A90}">
      <dgm:prSet/>
      <dgm:spPr/>
      <dgm:t>
        <a:bodyPr/>
        <a:lstStyle/>
        <a:p>
          <a:endParaRPr lang="en-US"/>
        </a:p>
      </dgm:t>
    </dgm:pt>
    <dgm:pt modelId="{62E153D3-6E2B-423C-91B5-E0020FC280C4}" type="sibTrans" cxnId="{212CEF49-4238-40E9-90FC-8D53ECA81A90}">
      <dgm:prSet/>
      <dgm:spPr/>
      <dgm:t>
        <a:bodyPr/>
        <a:lstStyle/>
        <a:p>
          <a:endParaRPr lang="en-US"/>
        </a:p>
      </dgm:t>
    </dgm:pt>
    <dgm:pt modelId="{E4451F40-42E4-4FF1-835B-238DDC7B4420}">
      <dgm:prSet phldrT="[Text]"/>
      <dgm:spPr/>
      <dgm:t>
        <a:bodyPr/>
        <a:lstStyle/>
        <a:p>
          <a:r>
            <a:rPr lang="en-US" noProof="0" dirty="0" smtClean="0"/>
            <a:t>Done at TI</a:t>
          </a:r>
          <a:endParaRPr lang="en-US" noProof="0" dirty="0"/>
        </a:p>
      </dgm:t>
    </dgm:pt>
    <dgm:pt modelId="{F7119EFB-83BD-4DE6-A1EF-CB289AD968ED}" type="parTrans" cxnId="{B985FE90-0D66-474A-8EFC-09D5950D0BFA}">
      <dgm:prSet/>
      <dgm:spPr/>
      <dgm:t>
        <a:bodyPr/>
        <a:lstStyle/>
        <a:p>
          <a:endParaRPr lang="en-US"/>
        </a:p>
      </dgm:t>
    </dgm:pt>
    <dgm:pt modelId="{0D2DC1C4-549B-475D-8DB2-064944A17ED4}" type="sibTrans" cxnId="{B985FE90-0D66-474A-8EFC-09D5950D0BFA}">
      <dgm:prSet/>
      <dgm:spPr/>
      <dgm:t>
        <a:bodyPr/>
        <a:lstStyle/>
        <a:p>
          <a:endParaRPr lang="en-US"/>
        </a:p>
      </dgm:t>
    </dgm:pt>
    <dgm:pt modelId="{CD17F77F-AB1C-48D3-8D87-96081EC03B92}">
      <dgm:prSet phldrT="[Text]"/>
      <dgm:spPr/>
      <dgm:t>
        <a:bodyPr/>
        <a:lstStyle/>
        <a:p>
          <a:r>
            <a:rPr lang="en-US" noProof="0" dirty="0" smtClean="0"/>
            <a:t>Code implementation</a:t>
          </a:r>
          <a:endParaRPr lang="en-US" noProof="0" dirty="0"/>
        </a:p>
      </dgm:t>
    </dgm:pt>
    <dgm:pt modelId="{7A19E8C3-4F45-4E31-8568-6F62960F19CF}" type="parTrans" cxnId="{AEA531D2-68C5-4C5F-B52C-029ADFADC720}">
      <dgm:prSet/>
      <dgm:spPr/>
      <dgm:t>
        <a:bodyPr/>
        <a:lstStyle/>
        <a:p>
          <a:endParaRPr lang="en-US"/>
        </a:p>
      </dgm:t>
    </dgm:pt>
    <dgm:pt modelId="{E18FAFBA-D852-443A-9359-FEAF2E393202}" type="sibTrans" cxnId="{AEA531D2-68C5-4C5F-B52C-029ADFADC720}">
      <dgm:prSet/>
      <dgm:spPr/>
      <dgm:t>
        <a:bodyPr/>
        <a:lstStyle/>
        <a:p>
          <a:endParaRPr lang="en-US"/>
        </a:p>
      </dgm:t>
    </dgm:pt>
    <dgm:pt modelId="{ACF3714F-E2EA-45B5-8EF1-A492F7900669}">
      <dgm:prSet phldrT="[Text]"/>
      <dgm:spPr/>
      <dgm:t>
        <a:bodyPr/>
        <a:lstStyle/>
        <a:p>
          <a:r>
            <a:rPr lang="en-US" noProof="0" dirty="0" smtClean="0"/>
            <a:t>Using real data</a:t>
          </a:r>
          <a:endParaRPr lang="en-US" noProof="0" dirty="0"/>
        </a:p>
      </dgm:t>
    </dgm:pt>
    <dgm:pt modelId="{C26AAB4C-F21D-459C-86D3-CA66F9965F60}" type="parTrans" cxnId="{3F8A4555-4CAE-416D-9D25-2F6B1075FF2D}">
      <dgm:prSet/>
      <dgm:spPr/>
      <dgm:t>
        <a:bodyPr/>
        <a:lstStyle/>
        <a:p>
          <a:endParaRPr lang="en-US"/>
        </a:p>
      </dgm:t>
    </dgm:pt>
    <dgm:pt modelId="{F5ED75AC-0E1D-46DB-9E26-1E1671363E77}" type="sibTrans" cxnId="{3F8A4555-4CAE-416D-9D25-2F6B1075FF2D}">
      <dgm:prSet/>
      <dgm:spPr/>
      <dgm:t>
        <a:bodyPr/>
        <a:lstStyle/>
        <a:p>
          <a:endParaRPr lang="en-US"/>
        </a:p>
      </dgm:t>
    </dgm:pt>
    <dgm:pt modelId="{E5B2EE57-3271-46D6-B766-191524945917}">
      <dgm:prSet phldrT="[Text]"/>
      <dgm:spPr/>
      <dgm:t>
        <a:bodyPr/>
        <a:lstStyle/>
        <a:p>
          <a:r>
            <a:rPr lang="en-US" noProof="0" dirty="0" smtClean="0"/>
            <a:t>Data clearance</a:t>
          </a:r>
          <a:endParaRPr lang="en-US" noProof="0" dirty="0"/>
        </a:p>
      </dgm:t>
    </dgm:pt>
    <dgm:pt modelId="{82641AE4-55BB-4D9B-B682-9552A44B5F6F}" type="parTrans" cxnId="{E0C3D351-641E-4F93-8C0E-DBABA2B8DA17}">
      <dgm:prSet/>
      <dgm:spPr/>
      <dgm:t>
        <a:bodyPr/>
        <a:lstStyle/>
        <a:p>
          <a:endParaRPr lang="en-US"/>
        </a:p>
      </dgm:t>
    </dgm:pt>
    <dgm:pt modelId="{BA160D43-0C2E-4ECA-A3B6-B33099F427BD}" type="sibTrans" cxnId="{E0C3D351-641E-4F93-8C0E-DBABA2B8DA17}">
      <dgm:prSet/>
      <dgm:spPr/>
      <dgm:t>
        <a:bodyPr/>
        <a:lstStyle/>
        <a:p>
          <a:endParaRPr lang="en-US"/>
        </a:p>
      </dgm:t>
    </dgm:pt>
    <dgm:pt modelId="{9FE6652E-6ED2-4A72-8F0C-720B04763D1D}">
      <dgm:prSet phldrT="[Text]"/>
      <dgm:spPr/>
      <dgm:t>
        <a:bodyPr/>
        <a:lstStyle/>
        <a:p>
          <a:r>
            <a:rPr lang="en-US" noProof="0" dirty="0" smtClean="0"/>
            <a:t>Interpretation and representation of results using cleared data</a:t>
          </a:r>
          <a:endParaRPr lang="en-US" noProof="0" dirty="0"/>
        </a:p>
      </dgm:t>
    </dgm:pt>
    <dgm:pt modelId="{C609F33F-4D37-4330-AAC9-A3A01C0B064F}" type="parTrans" cxnId="{BCD1C813-17AE-4820-B38F-120DA62531FA}">
      <dgm:prSet/>
      <dgm:spPr/>
      <dgm:t>
        <a:bodyPr/>
        <a:lstStyle/>
        <a:p>
          <a:endParaRPr lang="en-US"/>
        </a:p>
      </dgm:t>
    </dgm:pt>
    <dgm:pt modelId="{B55A432D-03FE-4EDD-A1FA-2815A11A4325}" type="sibTrans" cxnId="{BCD1C813-17AE-4820-B38F-120DA62531FA}">
      <dgm:prSet/>
      <dgm:spPr/>
      <dgm:t>
        <a:bodyPr/>
        <a:lstStyle/>
        <a:p>
          <a:endParaRPr lang="en-US"/>
        </a:p>
      </dgm:t>
    </dgm:pt>
    <dgm:pt modelId="{656B276B-EE36-4E3B-8D97-130B953383FD}">
      <dgm:prSet phldrT="[Text]"/>
      <dgm:spPr/>
      <dgm:t>
        <a:bodyPr/>
        <a:lstStyle/>
        <a:p>
          <a:r>
            <a:rPr lang="en-US" noProof="0" dirty="0" smtClean="0"/>
            <a:t>Done at TI</a:t>
          </a:r>
          <a:endParaRPr lang="en-US" noProof="0" dirty="0"/>
        </a:p>
      </dgm:t>
    </dgm:pt>
    <dgm:pt modelId="{CD3E043C-6D53-4C4E-879D-5C87EB3372A8}" type="parTrans" cxnId="{2974D9DB-B4E8-4423-AA94-588B29DA9940}">
      <dgm:prSet/>
      <dgm:spPr/>
      <dgm:t>
        <a:bodyPr/>
        <a:lstStyle/>
        <a:p>
          <a:endParaRPr lang="en-US"/>
        </a:p>
      </dgm:t>
    </dgm:pt>
    <dgm:pt modelId="{00874C06-EB6E-4EC5-85C7-E32E905A1872}" type="sibTrans" cxnId="{2974D9DB-B4E8-4423-AA94-588B29DA9940}">
      <dgm:prSet/>
      <dgm:spPr/>
      <dgm:t>
        <a:bodyPr/>
        <a:lstStyle/>
        <a:p>
          <a:endParaRPr lang="en-US"/>
        </a:p>
      </dgm:t>
    </dgm:pt>
    <dgm:pt modelId="{2F451A81-E13B-4BCF-9B09-DE30B444684E}">
      <dgm:prSet phldrT="[Text]"/>
      <dgm:spPr/>
      <dgm:t>
        <a:bodyPr/>
        <a:lstStyle/>
        <a:p>
          <a:r>
            <a:rPr lang="en-US" noProof="0" dirty="0" smtClean="0"/>
            <a:t>Done at FDZ</a:t>
          </a:r>
          <a:endParaRPr lang="en-US" noProof="0" dirty="0"/>
        </a:p>
      </dgm:t>
    </dgm:pt>
    <dgm:pt modelId="{F111166A-2D1F-45B9-BE7B-5D8836698469}" type="parTrans" cxnId="{142ABFA9-BCFC-4178-836B-6362CBE87379}">
      <dgm:prSet/>
      <dgm:spPr/>
      <dgm:t>
        <a:bodyPr/>
        <a:lstStyle/>
        <a:p>
          <a:endParaRPr lang="en-US"/>
        </a:p>
      </dgm:t>
    </dgm:pt>
    <dgm:pt modelId="{104B340B-AAF5-4FB5-83B0-BCA953D2DAF6}" type="sibTrans" cxnId="{142ABFA9-BCFC-4178-836B-6362CBE87379}">
      <dgm:prSet/>
      <dgm:spPr/>
      <dgm:t>
        <a:bodyPr/>
        <a:lstStyle/>
        <a:p>
          <a:endParaRPr lang="en-US"/>
        </a:p>
      </dgm:t>
    </dgm:pt>
    <dgm:pt modelId="{B50FBE92-BD20-425F-BE3A-C345315DC028}">
      <dgm:prSet phldrT="[Text]"/>
      <dgm:spPr/>
      <dgm:t>
        <a:bodyPr/>
        <a:lstStyle/>
        <a:p>
          <a:r>
            <a:rPr lang="en-US" noProof="0" dirty="0" smtClean="0"/>
            <a:t>Working with results</a:t>
          </a:r>
          <a:endParaRPr lang="en-US" noProof="0" dirty="0"/>
        </a:p>
      </dgm:t>
    </dgm:pt>
    <dgm:pt modelId="{08D913C8-80A3-4A74-AA4D-15D438EC8E90}" type="parTrans" cxnId="{E0287D75-6089-4397-AA1D-286F43B0905E}">
      <dgm:prSet/>
      <dgm:spPr/>
      <dgm:t>
        <a:bodyPr/>
        <a:lstStyle/>
        <a:p>
          <a:endParaRPr lang="en-US"/>
        </a:p>
      </dgm:t>
    </dgm:pt>
    <dgm:pt modelId="{8BB4C427-A048-498C-A1FA-DE5AA4EE66CD}" type="sibTrans" cxnId="{E0287D75-6089-4397-AA1D-286F43B0905E}">
      <dgm:prSet/>
      <dgm:spPr/>
      <dgm:t>
        <a:bodyPr/>
        <a:lstStyle/>
        <a:p>
          <a:endParaRPr lang="en-US"/>
        </a:p>
      </dgm:t>
    </dgm:pt>
    <dgm:pt modelId="{4B0F15CD-BC43-4B02-BB4C-397789049070}">
      <dgm:prSet phldrT="[Text]"/>
      <dgm:spPr/>
      <dgm:t>
        <a:bodyPr/>
        <a:lstStyle/>
        <a:p>
          <a:r>
            <a:rPr lang="en-US" noProof="0" dirty="0" smtClean="0"/>
            <a:t>Checking for compliance with data confidentiality</a:t>
          </a:r>
          <a:endParaRPr lang="en-US" noProof="0" dirty="0"/>
        </a:p>
      </dgm:t>
    </dgm:pt>
    <dgm:pt modelId="{D5F93089-5CAE-4F66-B058-3CC269D4204D}" type="parTrans" cxnId="{FD804AEE-93DE-46BB-A9E7-953714EB5492}">
      <dgm:prSet/>
      <dgm:spPr/>
      <dgm:t>
        <a:bodyPr/>
        <a:lstStyle/>
        <a:p>
          <a:endParaRPr lang="en-US"/>
        </a:p>
      </dgm:t>
    </dgm:pt>
    <dgm:pt modelId="{D33ED669-856D-4CC2-9789-A914B69F2976}" type="sibTrans" cxnId="{FD804AEE-93DE-46BB-A9E7-953714EB5492}">
      <dgm:prSet/>
      <dgm:spPr/>
      <dgm:t>
        <a:bodyPr/>
        <a:lstStyle/>
        <a:p>
          <a:endParaRPr lang="en-US"/>
        </a:p>
      </dgm:t>
    </dgm:pt>
    <dgm:pt modelId="{97314F9E-F328-4EE5-BAFF-FDEC13BFB3DE}">
      <dgm:prSet phldrT="[Text]"/>
      <dgm:spPr/>
      <dgm:t>
        <a:bodyPr/>
        <a:lstStyle/>
        <a:p>
          <a:r>
            <a:rPr lang="en-US" noProof="0" dirty="0" smtClean="0"/>
            <a:t>Done </a:t>
          </a:r>
          <a:r>
            <a:rPr lang="en-US" noProof="0" dirty="0" smtClean="0">
              <a:solidFill>
                <a:srgbClr val="FF0000"/>
              </a:solidFill>
            </a:rPr>
            <a:t>by </a:t>
          </a:r>
          <a:r>
            <a:rPr lang="en-US" noProof="0" dirty="0" smtClean="0"/>
            <a:t>FDZ</a:t>
          </a:r>
          <a:endParaRPr lang="en-US" noProof="0" dirty="0"/>
        </a:p>
      </dgm:t>
    </dgm:pt>
    <dgm:pt modelId="{D1EAB1E8-315B-4B7B-85BF-F59375762948}" type="parTrans" cxnId="{092F5E73-83B9-4E70-83FB-016701C57A1F}">
      <dgm:prSet/>
      <dgm:spPr/>
      <dgm:t>
        <a:bodyPr/>
        <a:lstStyle/>
        <a:p>
          <a:endParaRPr lang="en-US"/>
        </a:p>
      </dgm:t>
    </dgm:pt>
    <dgm:pt modelId="{F34B2676-BB25-4A26-B5A9-56469B63EFC7}" type="sibTrans" cxnId="{092F5E73-83B9-4E70-83FB-016701C57A1F}">
      <dgm:prSet/>
      <dgm:spPr/>
      <dgm:t>
        <a:bodyPr/>
        <a:lstStyle/>
        <a:p>
          <a:endParaRPr lang="en-US"/>
        </a:p>
      </dgm:t>
    </dgm:pt>
    <dgm:pt modelId="{5247DFD3-9113-4076-A27C-9BF77EA5ECDB}" type="pres">
      <dgm:prSet presAssocID="{4017BF9D-ACE5-42BA-B599-D967A52BCC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F2445F-F4FC-4258-B0B3-F1FC63575A7C}" type="pres">
      <dgm:prSet presAssocID="{4017BF9D-ACE5-42BA-B599-D967A52BCC23}" presName="tSp" presStyleCnt="0"/>
      <dgm:spPr/>
    </dgm:pt>
    <dgm:pt modelId="{E0BB1C69-03D3-4CB8-8FB4-CF51B6F3A65B}" type="pres">
      <dgm:prSet presAssocID="{4017BF9D-ACE5-42BA-B599-D967A52BCC23}" presName="bSp" presStyleCnt="0"/>
      <dgm:spPr/>
    </dgm:pt>
    <dgm:pt modelId="{F96C5239-FE96-403A-AD02-04B4D399389E}" type="pres">
      <dgm:prSet presAssocID="{4017BF9D-ACE5-42BA-B599-D967A52BCC23}" presName="process" presStyleCnt="0"/>
      <dgm:spPr/>
    </dgm:pt>
    <dgm:pt modelId="{10483BC7-0482-42BF-9518-E4EDD9D565CD}" type="pres">
      <dgm:prSet presAssocID="{46C94EFC-C19B-420D-ACD4-041A19F7856C}" presName="composite1" presStyleCnt="0"/>
      <dgm:spPr/>
    </dgm:pt>
    <dgm:pt modelId="{69771374-A8B0-4777-8C14-D4FDAADC40EE}" type="pres">
      <dgm:prSet presAssocID="{46C94EFC-C19B-420D-ACD4-041A19F7856C}" presName="dummyNode1" presStyleLbl="node1" presStyleIdx="0" presStyleCnt="4"/>
      <dgm:spPr/>
    </dgm:pt>
    <dgm:pt modelId="{7F16C5A9-A827-4209-888E-D427689885AA}" type="pres">
      <dgm:prSet presAssocID="{46C94EFC-C19B-420D-ACD4-041A19F7856C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29A2F-DADE-4565-A38B-6DEA11AE953E}" type="pres">
      <dgm:prSet presAssocID="{46C94EFC-C19B-420D-ACD4-041A19F7856C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657C3-4D96-47A6-B266-2105C9CB2DE8}" type="pres">
      <dgm:prSet presAssocID="{46C94EFC-C19B-420D-ACD4-041A19F7856C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8A450-F580-4C7D-B782-4AFF1BB6AF0A}" type="pres">
      <dgm:prSet presAssocID="{46C94EFC-C19B-420D-ACD4-041A19F7856C}" presName="connSite1" presStyleCnt="0"/>
      <dgm:spPr/>
    </dgm:pt>
    <dgm:pt modelId="{DCEC2533-21FC-466F-9EC0-0C03140C5762}" type="pres">
      <dgm:prSet presAssocID="{F72F3C16-9FFA-4F37-B23C-B8684F6CE0FF}" presName="Name9" presStyleLbl="sibTrans2D1" presStyleIdx="0" presStyleCnt="3"/>
      <dgm:spPr/>
      <dgm:t>
        <a:bodyPr/>
        <a:lstStyle/>
        <a:p>
          <a:endParaRPr lang="en-US"/>
        </a:p>
      </dgm:t>
    </dgm:pt>
    <dgm:pt modelId="{937B57AB-55D5-40C4-B8DB-B592688EF47A}" type="pres">
      <dgm:prSet presAssocID="{CD17F77F-AB1C-48D3-8D87-96081EC03B92}" presName="composite2" presStyleCnt="0"/>
      <dgm:spPr/>
    </dgm:pt>
    <dgm:pt modelId="{4CB0FDC8-42B2-43F0-87E7-E380F05B0520}" type="pres">
      <dgm:prSet presAssocID="{CD17F77F-AB1C-48D3-8D87-96081EC03B92}" presName="dummyNode2" presStyleLbl="node1" presStyleIdx="0" presStyleCnt="4"/>
      <dgm:spPr/>
    </dgm:pt>
    <dgm:pt modelId="{FBAFA32D-D918-42E5-A6C8-0C824E31DA0A}" type="pres">
      <dgm:prSet presAssocID="{CD17F77F-AB1C-48D3-8D87-96081EC03B92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EDE21-CD29-4960-8365-5178717A66B3}" type="pres">
      <dgm:prSet presAssocID="{CD17F77F-AB1C-48D3-8D87-96081EC03B9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216E2-BE89-4438-A052-74BD9C3802CC}" type="pres">
      <dgm:prSet presAssocID="{CD17F77F-AB1C-48D3-8D87-96081EC03B92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30886-046A-4ACC-A8D2-F18756AE2506}" type="pres">
      <dgm:prSet presAssocID="{CD17F77F-AB1C-48D3-8D87-96081EC03B92}" presName="connSite2" presStyleCnt="0"/>
      <dgm:spPr/>
    </dgm:pt>
    <dgm:pt modelId="{32CE9A44-C76C-40D7-A2B8-F320AAE838CE}" type="pres">
      <dgm:prSet presAssocID="{E18FAFBA-D852-443A-9359-FEAF2E393202}" presName="Name18" presStyleLbl="sibTrans2D1" presStyleIdx="1" presStyleCnt="3"/>
      <dgm:spPr/>
      <dgm:t>
        <a:bodyPr/>
        <a:lstStyle/>
        <a:p>
          <a:endParaRPr lang="en-US"/>
        </a:p>
      </dgm:t>
    </dgm:pt>
    <dgm:pt modelId="{89BE93C5-5029-4EA3-8BEF-C98591B29DF1}" type="pres">
      <dgm:prSet presAssocID="{E5B2EE57-3271-46D6-B766-191524945917}" presName="composite1" presStyleCnt="0"/>
      <dgm:spPr/>
    </dgm:pt>
    <dgm:pt modelId="{25BA508A-D6C1-45F6-A913-05CE2DEF71A1}" type="pres">
      <dgm:prSet presAssocID="{E5B2EE57-3271-46D6-B766-191524945917}" presName="dummyNode1" presStyleLbl="node1" presStyleIdx="1" presStyleCnt="4"/>
      <dgm:spPr/>
    </dgm:pt>
    <dgm:pt modelId="{AD4C96FF-0BA8-4B15-9AD2-0D49123CD281}" type="pres">
      <dgm:prSet presAssocID="{E5B2EE57-3271-46D6-B766-191524945917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3AC85-9270-42EB-931C-27F8696B59D8}" type="pres">
      <dgm:prSet presAssocID="{E5B2EE57-3271-46D6-B766-191524945917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E4C93-706C-4377-BA10-C73354D6CD05}" type="pres">
      <dgm:prSet presAssocID="{E5B2EE57-3271-46D6-B766-191524945917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23F8C-9DD9-4C68-8BC3-F1D6BE84C35C}" type="pres">
      <dgm:prSet presAssocID="{E5B2EE57-3271-46D6-B766-191524945917}" presName="connSite1" presStyleCnt="0"/>
      <dgm:spPr/>
    </dgm:pt>
    <dgm:pt modelId="{984C47BA-0E94-434E-960D-4C917BD0F03D}" type="pres">
      <dgm:prSet presAssocID="{BA160D43-0C2E-4ECA-A3B6-B33099F427BD}" presName="Name9" presStyleLbl="sibTrans2D1" presStyleIdx="2" presStyleCnt="3"/>
      <dgm:spPr/>
      <dgm:t>
        <a:bodyPr/>
        <a:lstStyle/>
        <a:p>
          <a:endParaRPr lang="en-US"/>
        </a:p>
      </dgm:t>
    </dgm:pt>
    <dgm:pt modelId="{2110D248-331E-41DD-AEC3-281BD8D155A5}" type="pres">
      <dgm:prSet presAssocID="{B50FBE92-BD20-425F-BE3A-C345315DC028}" presName="composite2" presStyleCnt="0"/>
      <dgm:spPr/>
    </dgm:pt>
    <dgm:pt modelId="{E45813D3-C481-4F3D-BB6F-5F8D3631CFB0}" type="pres">
      <dgm:prSet presAssocID="{B50FBE92-BD20-425F-BE3A-C345315DC028}" presName="dummyNode2" presStyleLbl="node1" presStyleIdx="2" presStyleCnt="4"/>
      <dgm:spPr/>
    </dgm:pt>
    <dgm:pt modelId="{A892DE90-3100-4AE8-91F5-0E0DAC8F864C}" type="pres">
      <dgm:prSet presAssocID="{B50FBE92-BD20-425F-BE3A-C345315DC028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65EDE-0C97-4390-A340-9DF687D5DC25}" type="pres">
      <dgm:prSet presAssocID="{B50FBE92-BD20-425F-BE3A-C345315DC02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E3895-AA10-466A-B22B-B4DA35406B96}" type="pres">
      <dgm:prSet presAssocID="{B50FBE92-BD20-425F-BE3A-C345315DC028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6AFAD-7BB8-445E-9DFF-7B015134D0B7}" type="pres">
      <dgm:prSet presAssocID="{B50FBE92-BD20-425F-BE3A-C345315DC028}" presName="connSite2" presStyleCnt="0"/>
      <dgm:spPr/>
    </dgm:pt>
  </dgm:ptLst>
  <dgm:cxnLst>
    <dgm:cxn modelId="{563BD0A3-FFBF-4CF6-BF1E-589BF525458C}" type="presOf" srcId="{BA160D43-0C2E-4ECA-A3B6-B33099F427BD}" destId="{984C47BA-0E94-434E-960D-4C917BD0F03D}" srcOrd="0" destOrd="0" presId="urn:microsoft.com/office/officeart/2005/8/layout/hProcess4"/>
    <dgm:cxn modelId="{E0287D75-6089-4397-AA1D-286F43B0905E}" srcId="{4017BF9D-ACE5-42BA-B599-D967A52BCC23}" destId="{B50FBE92-BD20-425F-BE3A-C345315DC028}" srcOrd="3" destOrd="0" parTransId="{08D913C8-80A3-4A74-AA4D-15D438EC8E90}" sibTransId="{8BB4C427-A048-498C-A1FA-DE5AA4EE66CD}"/>
    <dgm:cxn modelId="{CD9CF99D-6550-4BB6-8ED8-FB87431B7A35}" type="presOf" srcId="{F72F3C16-9FFA-4F37-B23C-B8684F6CE0FF}" destId="{DCEC2533-21FC-466F-9EC0-0C03140C5762}" srcOrd="0" destOrd="0" presId="urn:microsoft.com/office/officeart/2005/8/layout/hProcess4"/>
    <dgm:cxn modelId="{70F57C98-CC66-41F7-A681-99513FB6E28D}" srcId="{4017BF9D-ACE5-42BA-B599-D967A52BCC23}" destId="{46C94EFC-C19B-420D-ACD4-041A19F7856C}" srcOrd="0" destOrd="0" parTransId="{AFA561A4-1FD8-4701-B0D1-01057266F881}" sibTransId="{F72F3C16-9FFA-4F37-B23C-B8684F6CE0FF}"/>
    <dgm:cxn modelId="{1B6B94CC-6C72-4248-8AE3-5BF6D8D0B57A}" type="presOf" srcId="{4017BF9D-ACE5-42BA-B599-D967A52BCC23}" destId="{5247DFD3-9113-4076-A27C-9BF77EA5ECDB}" srcOrd="0" destOrd="0" presId="urn:microsoft.com/office/officeart/2005/8/layout/hProcess4"/>
    <dgm:cxn modelId="{76E191A9-AA7E-49B3-87DE-829CA37EF701}" type="presOf" srcId="{3609A3D8-679F-4D07-9D8C-13E8BCDC7A3D}" destId="{7F16C5A9-A827-4209-888E-D427689885AA}" srcOrd="0" destOrd="0" presId="urn:microsoft.com/office/officeart/2005/8/layout/hProcess4"/>
    <dgm:cxn modelId="{E0C3D351-641E-4F93-8C0E-DBABA2B8DA17}" srcId="{4017BF9D-ACE5-42BA-B599-D967A52BCC23}" destId="{E5B2EE57-3271-46D6-B766-191524945917}" srcOrd="2" destOrd="0" parTransId="{82641AE4-55BB-4D9B-B682-9552A44B5F6F}" sibTransId="{BA160D43-0C2E-4ECA-A3B6-B33099F427BD}"/>
    <dgm:cxn modelId="{AFE4E6A1-B039-4742-9606-C8598B2529AB}" type="presOf" srcId="{2F451A81-E13B-4BCF-9B09-DE30B444684E}" destId="{FBAFA32D-D918-42E5-A6C8-0C824E31DA0A}" srcOrd="0" destOrd="1" presId="urn:microsoft.com/office/officeart/2005/8/layout/hProcess4"/>
    <dgm:cxn modelId="{142ABFA9-BCFC-4178-836B-6362CBE87379}" srcId="{CD17F77F-AB1C-48D3-8D87-96081EC03B92}" destId="{2F451A81-E13B-4BCF-9B09-DE30B444684E}" srcOrd="1" destOrd="0" parTransId="{F111166A-2D1F-45B9-BE7B-5D8836698469}" sibTransId="{104B340B-AAF5-4FB5-83B0-BCA953D2DAF6}"/>
    <dgm:cxn modelId="{5A660751-E246-49B8-93B2-64EBFCFA2F4F}" type="presOf" srcId="{4B0F15CD-BC43-4B02-BB4C-397789049070}" destId="{68C3AC85-9270-42EB-931C-27F8696B59D8}" srcOrd="1" destOrd="0" presId="urn:microsoft.com/office/officeart/2005/8/layout/hProcess4"/>
    <dgm:cxn modelId="{BBC3A677-5AA0-4479-BC9B-51380F5C9C76}" type="presOf" srcId="{97314F9E-F328-4EE5-BAFF-FDEC13BFB3DE}" destId="{AD4C96FF-0BA8-4B15-9AD2-0D49123CD281}" srcOrd="0" destOrd="1" presId="urn:microsoft.com/office/officeart/2005/8/layout/hProcess4"/>
    <dgm:cxn modelId="{FD804AEE-93DE-46BB-A9E7-953714EB5492}" srcId="{E5B2EE57-3271-46D6-B766-191524945917}" destId="{4B0F15CD-BC43-4B02-BB4C-397789049070}" srcOrd="0" destOrd="0" parTransId="{D5F93089-5CAE-4F66-B058-3CC269D4204D}" sibTransId="{D33ED669-856D-4CC2-9789-A914B69F2976}"/>
    <dgm:cxn modelId="{3F8A4555-4CAE-416D-9D25-2F6B1075FF2D}" srcId="{CD17F77F-AB1C-48D3-8D87-96081EC03B92}" destId="{ACF3714F-E2EA-45B5-8EF1-A492F7900669}" srcOrd="0" destOrd="0" parTransId="{C26AAB4C-F21D-459C-86D3-CA66F9965F60}" sibTransId="{F5ED75AC-0E1D-46DB-9E26-1E1671363E77}"/>
    <dgm:cxn modelId="{0CC9DCC7-58C4-4354-A746-A3863E980868}" type="presOf" srcId="{9FE6652E-6ED2-4A72-8F0C-720B04763D1D}" destId="{90E65EDE-0C97-4390-A340-9DF687D5DC25}" srcOrd="1" destOrd="0" presId="urn:microsoft.com/office/officeart/2005/8/layout/hProcess4"/>
    <dgm:cxn modelId="{1E5D04B7-AB3A-49FB-B9D0-859F567DC16E}" type="presOf" srcId="{E4451F40-42E4-4FF1-835B-238DDC7B4420}" destId="{6CE29A2F-DADE-4565-A38B-6DEA11AE953E}" srcOrd="1" destOrd="1" presId="urn:microsoft.com/office/officeart/2005/8/layout/hProcess4"/>
    <dgm:cxn modelId="{5A169BDF-2747-402C-BF1A-F38351359152}" type="presOf" srcId="{ACF3714F-E2EA-45B5-8EF1-A492F7900669}" destId="{FBAFA32D-D918-42E5-A6C8-0C824E31DA0A}" srcOrd="0" destOrd="0" presId="urn:microsoft.com/office/officeart/2005/8/layout/hProcess4"/>
    <dgm:cxn modelId="{CA6F74FC-3818-4587-9254-5A849F0DFAB6}" type="presOf" srcId="{ACF3714F-E2EA-45B5-8EF1-A492F7900669}" destId="{EA5EDE21-CD29-4960-8365-5178717A66B3}" srcOrd="1" destOrd="0" presId="urn:microsoft.com/office/officeart/2005/8/layout/hProcess4"/>
    <dgm:cxn modelId="{DB84540D-A85C-4D25-AEBF-FF10F20F8837}" type="presOf" srcId="{97314F9E-F328-4EE5-BAFF-FDEC13BFB3DE}" destId="{68C3AC85-9270-42EB-931C-27F8696B59D8}" srcOrd="1" destOrd="1" presId="urn:microsoft.com/office/officeart/2005/8/layout/hProcess4"/>
    <dgm:cxn modelId="{D708BF88-5A6B-4A67-A8E6-7A8D6AE48E55}" type="presOf" srcId="{E5B2EE57-3271-46D6-B766-191524945917}" destId="{AFFE4C93-706C-4377-BA10-C73354D6CD05}" srcOrd="0" destOrd="0" presId="urn:microsoft.com/office/officeart/2005/8/layout/hProcess4"/>
    <dgm:cxn modelId="{757ED99F-9B3F-4770-A108-90CA2A02EABF}" type="presOf" srcId="{E4451F40-42E4-4FF1-835B-238DDC7B4420}" destId="{7F16C5A9-A827-4209-888E-D427689885AA}" srcOrd="0" destOrd="1" presId="urn:microsoft.com/office/officeart/2005/8/layout/hProcess4"/>
    <dgm:cxn modelId="{212CEF49-4238-40E9-90FC-8D53ECA81A90}" srcId="{46C94EFC-C19B-420D-ACD4-041A19F7856C}" destId="{3609A3D8-679F-4D07-9D8C-13E8BCDC7A3D}" srcOrd="0" destOrd="0" parTransId="{92F81113-F8C3-4948-BCED-0E5FDCC2F7A8}" sibTransId="{62E153D3-6E2B-423C-91B5-E0020FC280C4}"/>
    <dgm:cxn modelId="{B985FE90-0D66-474A-8EFC-09D5950D0BFA}" srcId="{46C94EFC-C19B-420D-ACD4-041A19F7856C}" destId="{E4451F40-42E4-4FF1-835B-238DDC7B4420}" srcOrd="1" destOrd="0" parTransId="{F7119EFB-83BD-4DE6-A1EF-CB289AD968ED}" sibTransId="{0D2DC1C4-549B-475D-8DB2-064944A17ED4}"/>
    <dgm:cxn modelId="{A18C3E2F-47FB-4C87-8B5C-3E363182B94C}" type="presOf" srcId="{4B0F15CD-BC43-4B02-BB4C-397789049070}" destId="{AD4C96FF-0BA8-4B15-9AD2-0D49123CD281}" srcOrd="0" destOrd="0" presId="urn:microsoft.com/office/officeart/2005/8/layout/hProcess4"/>
    <dgm:cxn modelId="{FCC6C9BF-2020-4B1E-80DD-D6014EA96D89}" type="presOf" srcId="{9FE6652E-6ED2-4A72-8F0C-720B04763D1D}" destId="{A892DE90-3100-4AE8-91F5-0E0DAC8F864C}" srcOrd="0" destOrd="0" presId="urn:microsoft.com/office/officeart/2005/8/layout/hProcess4"/>
    <dgm:cxn modelId="{874AC046-AB4A-4151-A50F-CD64D598893E}" type="presOf" srcId="{CD17F77F-AB1C-48D3-8D87-96081EC03B92}" destId="{E9A216E2-BE89-4438-A052-74BD9C3802CC}" srcOrd="0" destOrd="0" presId="urn:microsoft.com/office/officeart/2005/8/layout/hProcess4"/>
    <dgm:cxn modelId="{AEA531D2-68C5-4C5F-B52C-029ADFADC720}" srcId="{4017BF9D-ACE5-42BA-B599-D967A52BCC23}" destId="{CD17F77F-AB1C-48D3-8D87-96081EC03B92}" srcOrd="1" destOrd="0" parTransId="{7A19E8C3-4F45-4E31-8568-6F62960F19CF}" sibTransId="{E18FAFBA-D852-443A-9359-FEAF2E393202}"/>
    <dgm:cxn modelId="{F84AE5A8-A38C-43D5-A8A7-45F0E694B805}" type="presOf" srcId="{2F451A81-E13B-4BCF-9B09-DE30B444684E}" destId="{EA5EDE21-CD29-4960-8365-5178717A66B3}" srcOrd="1" destOrd="1" presId="urn:microsoft.com/office/officeart/2005/8/layout/hProcess4"/>
    <dgm:cxn modelId="{BCD1C813-17AE-4820-B38F-120DA62531FA}" srcId="{B50FBE92-BD20-425F-BE3A-C345315DC028}" destId="{9FE6652E-6ED2-4A72-8F0C-720B04763D1D}" srcOrd="0" destOrd="0" parTransId="{C609F33F-4D37-4330-AAC9-A3A01C0B064F}" sibTransId="{B55A432D-03FE-4EDD-A1FA-2815A11A4325}"/>
    <dgm:cxn modelId="{9AAE139B-9865-4D4D-AAF1-D2E01ABA58A5}" type="presOf" srcId="{3609A3D8-679F-4D07-9D8C-13E8BCDC7A3D}" destId="{6CE29A2F-DADE-4565-A38B-6DEA11AE953E}" srcOrd="1" destOrd="0" presId="urn:microsoft.com/office/officeart/2005/8/layout/hProcess4"/>
    <dgm:cxn modelId="{F07569E8-46DC-44F8-B79C-73BAAECD8629}" type="presOf" srcId="{B50FBE92-BD20-425F-BE3A-C345315DC028}" destId="{D62E3895-AA10-466A-B22B-B4DA35406B96}" srcOrd="0" destOrd="0" presId="urn:microsoft.com/office/officeart/2005/8/layout/hProcess4"/>
    <dgm:cxn modelId="{7843E0EE-C82B-4951-AD56-48C3E88A46BE}" type="presOf" srcId="{E18FAFBA-D852-443A-9359-FEAF2E393202}" destId="{32CE9A44-C76C-40D7-A2B8-F320AAE838CE}" srcOrd="0" destOrd="0" presId="urn:microsoft.com/office/officeart/2005/8/layout/hProcess4"/>
    <dgm:cxn modelId="{C0B2C28F-3F84-44F8-AD8F-1D73B7A231F4}" type="presOf" srcId="{656B276B-EE36-4E3B-8D97-130B953383FD}" destId="{90E65EDE-0C97-4390-A340-9DF687D5DC25}" srcOrd="1" destOrd="1" presId="urn:microsoft.com/office/officeart/2005/8/layout/hProcess4"/>
    <dgm:cxn modelId="{092F5E73-83B9-4E70-83FB-016701C57A1F}" srcId="{E5B2EE57-3271-46D6-B766-191524945917}" destId="{97314F9E-F328-4EE5-BAFF-FDEC13BFB3DE}" srcOrd="1" destOrd="0" parTransId="{D1EAB1E8-315B-4B7B-85BF-F59375762948}" sibTransId="{F34B2676-BB25-4A26-B5A9-56469B63EFC7}"/>
    <dgm:cxn modelId="{2974D9DB-B4E8-4423-AA94-588B29DA9940}" srcId="{B50FBE92-BD20-425F-BE3A-C345315DC028}" destId="{656B276B-EE36-4E3B-8D97-130B953383FD}" srcOrd="1" destOrd="0" parTransId="{CD3E043C-6D53-4C4E-879D-5C87EB3372A8}" sibTransId="{00874C06-EB6E-4EC5-85C7-E32E905A1872}"/>
    <dgm:cxn modelId="{ACDF99A4-10B8-41A5-8C1A-D4BB93C6B09E}" type="presOf" srcId="{46C94EFC-C19B-420D-ACD4-041A19F7856C}" destId="{1C7657C3-4D96-47A6-B266-2105C9CB2DE8}" srcOrd="0" destOrd="0" presId="urn:microsoft.com/office/officeart/2005/8/layout/hProcess4"/>
    <dgm:cxn modelId="{29AE55B8-8022-41E9-89E2-0812BBC4C7E0}" type="presOf" srcId="{656B276B-EE36-4E3B-8D97-130B953383FD}" destId="{A892DE90-3100-4AE8-91F5-0E0DAC8F864C}" srcOrd="0" destOrd="1" presId="urn:microsoft.com/office/officeart/2005/8/layout/hProcess4"/>
    <dgm:cxn modelId="{746135D0-09DE-4D39-88C5-2C7B103FA943}" type="presParOf" srcId="{5247DFD3-9113-4076-A27C-9BF77EA5ECDB}" destId="{B8F2445F-F4FC-4258-B0B3-F1FC63575A7C}" srcOrd="0" destOrd="0" presId="urn:microsoft.com/office/officeart/2005/8/layout/hProcess4"/>
    <dgm:cxn modelId="{DE6D8554-11BE-402C-9BCD-B8FA28507043}" type="presParOf" srcId="{5247DFD3-9113-4076-A27C-9BF77EA5ECDB}" destId="{E0BB1C69-03D3-4CB8-8FB4-CF51B6F3A65B}" srcOrd="1" destOrd="0" presId="urn:microsoft.com/office/officeart/2005/8/layout/hProcess4"/>
    <dgm:cxn modelId="{ABBE778D-3771-45EF-96C3-B96D59CF5712}" type="presParOf" srcId="{5247DFD3-9113-4076-A27C-9BF77EA5ECDB}" destId="{F96C5239-FE96-403A-AD02-04B4D399389E}" srcOrd="2" destOrd="0" presId="urn:microsoft.com/office/officeart/2005/8/layout/hProcess4"/>
    <dgm:cxn modelId="{7927C08D-2311-41FF-8B4D-8349807EFE4B}" type="presParOf" srcId="{F96C5239-FE96-403A-AD02-04B4D399389E}" destId="{10483BC7-0482-42BF-9518-E4EDD9D565CD}" srcOrd="0" destOrd="0" presId="urn:microsoft.com/office/officeart/2005/8/layout/hProcess4"/>
    <dgm:cxn modelId="{9915F4D7-B448-42A6-B854-12445DE83D9D}" type="presParOf" srcId="{10483BC7-0482-42BF-9518-E4EDD9D565CD}" destId="{69771374-A8B0-4777-8C14-D4FDAADC40EE}" srcOrd="0" destOrd="0" presId="urn:microsoft.com/office/officeart/2005/8/layout/hProcess4"/>
    <dgm:cxn modelId="{5548F697-6E7A-4662-84B7-7B8E1B324A68}" type="presParOf" srcId="{10483BC7-0482-42BF-9518-E4EDD9D565CD}" destId="{7F16C5A9-A827-4209-888E-D427689885AA}" srcOrd="1" destOrd="0" presId="urn:microsoft.com/office/officeart/2005/8/layout/hProcess4"/>
    <dgm:cxn modelId="{431E8474-C78B-486F-8CFB-D1605F575914}" type="presParOf" srcId="{10483BC7-0482-42BF-9518-E4EDD9D565CD}" destId="{6CE29A2F-DADE-4565-A38B-6DEA11AE953E}" srcOrd="2" destOrd="0" presId="urn:microsoft.com/office/officeart/2005/8/layout/hProcess4"/>
    <dgm:cxn modelId="{3415B949-428C-43DE-8929-0C223343B0AC}" type="presParOf" srcId="{10483BC7-0482-42BF-9518-E4EDD9D565CD}" destId="{1C7657C3-4D96-47A6-B266-2105C9CB2DE8}" srcOrd="3" destOrd="0" presId="urn:microsoft.com/office/officeart/2005/8/layout/hProcess4"/>
    <dgm:cxn modelId="{0BE99F9C-33AF-4738-8310-2EC522815C73}" type="presParOf" srcId="{10483BC7-0482-42BF-9518-E4EDD9D565CD}" destId="{BFF8A450-F580-4C7D-B782-4AFF1BB6AF0A}" srcOrd="4" destOrd="0" presId="urn:microsoft.com/office/officeart/2005/8/layout/hProcess4"/>
    <dgm:cxn modelId="{DF3CCC3E-C94C-4AD6-8368-AF89D53E9538}" type="presParOf" srcId="{F96C5239-FE96-403A-AD02-04B4D399389E}" destId="{DCEC2533-21FC-466F-9EC0-0C03140C5762}" srcOrd="1" destOrd="0" presId="urn:microsoft.com/office/officeart/2005/8/layout/hProcess4"/>
    <dgm:cxn modelId="{F81C6AB8-1670-4FE7-B1C5-0F6FA017DC94}" type="presParOf" srcId="{F96C5239-FE96-403A-AD02-04B4D399389E}" destId="{937B57AB-55D5-40C4-B8DB-B592688EF47A}" srcOrd="2" destOrd="0" presId="urn:microsoft.com/office/officeart/2005/8/layout/hProcess4"/>
    <dgm:cxn modelId="{5A5349BF-6EDB-4739-990D-1898EB805BCA}" type="presParOf" srcId="{937B57AB-55D5-40C4-B8DB-B592688EF47A}" destId="{4CB0FDC8-42B2-43F0-87E7-E380F05B0520}" srcOrd="0" destOrd="0" presId="urn:microsoft.com/office/officeart/2005/8/layout/hProcess4"/>
    <dgm:cxn modelId="{FF9EDD68-5F46-4CB1-95BF-4DF153E8D580}" type="presParOf" srcId="{937B57AB-55D5-40C4-B8DB-B592688EF47A}" destId="{FBAFA32D-D918-42E5-A6C8-0C824E31DA0A}" srcOrd="1" destOrd="0" presId="urn:microsoft.com/office/officeart/2005/8/layout/hProcess4"/>
    <dgm:cxn modelId="{1D9A9869-F7BF-4608-ACB0-2E909710A297}" type="presParOf" srcId="{937B57AB-55D5-40C4-B8DB-B592688EF47A}" destId="{EA5EDE21-CD29-4960-8365-5178717A66B3}" srcOrd="2" destOrd="0" presId="urn:microsoft.com/office/officeart/2005/8/layout/hProcess4"/>
    <dgm:cxn modelId="{F32405F0-79C2-4A89-8665-A8B9DDCE53A2}" type="presParOf" srcId="{937B57AB-55D5-40C4-B8DB-B592688EF47A}" destId="{E9A216E2-BE89-4438-A052-74BD9C3802CC}" srcOrd="3" destOrd="0" presId="urn:microsoft.com/office/officeart/2005/8/layout/hProcess4"/>
    <dgm:cxn modelId="{D44F1FD5-4599-4564-97D5-81BC65A473A0}" type="presParOf" srcId="{937B57AB-55D5-40C4-B8DB-B592688EF47A}" destId="{D0C30886-046A-4ACC-A8D2-F18756AE2506}" srcOrd="4" destOrd="0" presId="urn:microsoft.com/office/officeart/2005/8/layout/hProcess4"/>
    <dgm:cxn modelId="{86F72F29-AE8F-499A-BD19-35FF447A6994}" type="presParOf" srcId="{F96C5239-FE96-403A-AD02-04B4D399389E}" destId="{32CE9A44-C76C-40D7-A2B8-F320AAE838CE}" srcOrd="3" destOrd="0" presId="urn:microsoft.com/office/officeart/2005/8/layout/hProcess4"/>
    <dgm:cxn modelId="{F655E24D-D986-45A7-9800-4931FF537BF6}" type="presParOf" srcId="{F96C5239-FE96-403A-AD02-04B4D399389E}" destId="{89BE93C5-5029-4EA3-8BEF-C98591B29DF1}" srcOrd="4" destOrd="0" presId="urn:microsoft.com/office/officeart/2005/8/layout/hProcess4"/>
    <dgm:cxn modelId="{9C3DDAC4-369C-45DE-B7B7-9A2005B3698F}" type="presParOf" srcId="{89BE93C5-5029-4EA3-8BEF-C98591B29DF1}" destId="{25BA508A-D6C1-45F6-A913-05CE2DEF71A1}" srcOrd="0" destOrd="0" presId="urn:microsoft.com/office/officeart/2005/8/layout/hProcess4"/>
    <dgm:cxn modelId="{D50C6139-4799-485A-A2C3-E69EECA077D5}" type="presParOf" srcId="{89BE93C5-5029-4EA3-8BEF-C98591B29DF1}" destId="{AD4C96FF-0BA8-4B15-9AD2-0D49123CD281}" srcOrd="1" destOrd="0" presId="urn:microsoft.com/office/officeart/2005/8/layout/hProcess4"/>
    <dgm:cxn modelId="{FDF5F9A5-F101-4848-972C-FA64E8B05CED}" type="presParOf" srcId="{89BE93C5-5029-4EA3-8BEF-C98591B29DF1}" destId="{68C3AC85-9270-42EB-931C-27F8696B59D8}" srcOrd="2" destOrd="0" presId="urn:microsoft.com/office/officeart/2005/8/layout/hProcess4"/>
    <dgm:cxn modelId="{177DAB33-B502-4AAF-A9D5-0BE881AFF715}" type="presParOf" srcId="{89BE93C5-5029-4EA3-8BEF-C98591B29DF1}" destId="{AFFE4C93-706C-4377-BA10-C73354D6CD05}" srcOrd="3" destOrd="0" presId="urn:microsoft.com/office/officeart/2005/8/layout/hProcess4"/>
    <dgm:cxn modelId="{3EDCDB8A-CDBF-4E24-97DF-9DA580558A50}" type="presParOf" srcId="{89BE93C5-5029-4EA3-8BEF-C98591B29DF1}" destId="{75423F8C-9DD9-4C68-8BC3-F1D6BE84C35C}" srcOrd="4" destOrd="0" presId="urn:microsoft.com/office/officeart/2005/8/layout/hProcess4"/>
    <dgm:cxn modelId="{4F5F96E1-6DF5-46A2-9289-68C206C45477}" type="presParOf" srcId="{F96C5239-FE96-403A-AD02-04B4D399389E}" destId="{984C47BA-0E94-434E-960D-4C917BD0F03D}" srcOrd="5" destOrd="0" presId="urn:microsoft.com/office/officeart/2005/8/layout/hProcess4"/>
    <dgm:cxn modelId="{D10F6E77-2EFD-4AF0-9885-569BDA88A7CB}" type="presParOf" srcId="{F96C5239-FE96-403A-AD02-04B4D399389E}" destId="{2110D248-331E-41DD-AEC3-281BD8D155A5}" srcOrd="6" destOrd="0" presId="urn:microsoft.com/office/officeart/2005/8/layout/hProcess4"/>
    <dgm:cxn modelId="{6362D9C4-96D8-4701-B10A-D9B8D548C552}" type="presParOf" srcId="{2110D248-331E-41DD-AEC3-281BD8D155A5}" destId="{E45813D3-C481-4F3D-BB6F-5F8D3631CFB0}" srcOrd="0" destOrd="0" presId="urn:microsoft.com/office/officeart/2005/8/layout/hProcess4"/>
    <dgm:cxn modelId="{0B520AF5-B4F2-475C-BC13-F2FC93D457C4}" type="presParOf" srcId="{2110D248-331E-41DD-AEC3-281BD8D155A5}" destId="{A892DE90-3100-4AE8-91F5-0E0DAC8F864C}" srcOrd="1" destOrd="0" presId="urn:microsoft.com/office/officeart/2005/8/layout/hProcess4"/>
    <dgm:cxn modelId="{4ED06013-FA8F-4962-BFF8-B72BB6F854FD}" type="presParOf" srcId="{2110D248-331E-41DD-AEC3-281BD8D155A5}" destId="{90E65EDE-0C97-4390-A340-9DF687D5DC25}" srcOrd="2" destOrd="0" presId="urn:microsoft.com/office/officeart/2005/8/layout/hProcess4"/>
    <dgm:cxn modelId="{5767DF2C-87D0-4234-BF84-A9873467A6BF}" type="presParOf" srcId="{2110D248-331E-41DD-AEC3-281BD8D155A5}" destId="{D62E3895-AA10-466A-B22B-B4DA35406B96}" srcOrd="3" destOrd="0" presId="urn:microsoft.com/office/officeart/2005/8/layout/hProcess4"/>
    <dgm:cxn modelId="{A6A13A31-A538-4346-8B6F-1FF714071980}" type="presParOf" srcId="{2110D248-331E-41DD-AEC3-281BD8D155A5}" destId="{2D96AFAD-7BB8-445E-9DFF-7B015134D0B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6C5A9-A827-4209-888E-D427689885AA}">
      <dsp:nvSpPr>
        <dsp:cNvPr id="0" name=""/>
        <dsp:cNvSpPr/>
      </dsp:nvSpPr>
      <dsp:spPr>
        <a:xfrm>
          <a:off x="5472" y="1574147"/>
          <a:ext cx="1658580" cy="136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Using dummy data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Done at TI</a:t>
          </a:r>
          <a:endParaRPr lang="en-US" sz="1300" kern="1200" noProof="0" dirty="0"/>
        </a:p>
      </dsp:txBody>
      <dsp:txXfrm>
        <a:off x="36953" y="1605628"/>
        <a:ext cx="1595618" cy="1011880"/>
      </dsp:txXfrm>
    </dsp:sp>
    <dsp:sp modelId="{DCEC2533-21FC-466F-9EC0-0C03140C5762}">
      <dsp:nvSpPr>
        <dsp:cNvPr id="0" name=""/>
        <dsp:cNvSpPr/>
      </dsp:nvSpPr>
      <dsp:spPr>
        <a:xfrm>
          <a:off x="944584" y="1925216"/>
          <a:ext cx="1791792" cy="1791792"/>
        </a:xfrm>
        <a:prstGeom prst="leftCircularArrow">
          <a:avLst>
            <a:gd name="adj1" fmla="val 2948"/>
            <a:gd name="adj2" fmla="val 360976"/>
            <a:gd name="adj3" fmla="val 2136486"/>
            <a:gd name="adj4" fmla="val 9024489"/>
            <a:gd name="adj5" fmla="val 34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657C3-4D96-47A6-B266-2105C9CB2DE8}">
      <dsp:nvSpPr>
        <dsp:cNvPr id="0" name=""/>
        <dsp:cNvSpPr/>
      </dsp:nvSpPr>
      <dsp:spPr>
        <a:xfrm>
          <a:off x="374046" y="2648989"/>
          <a:ext cx="1474293" cy="586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Code development</a:t>
          </a:r>
          <a:endParaRPr lang="en-US" sz="1600" kern="1200" noProof="0" dirty="0"/>
        </a:p>
      </dsp:txBody>
      <dsp:txXfrm>
        <a:off x="391217" y="2666160"/>
        <a:ext cx="1439951" cy="551935"/>
      </dsp:txXfrm>
    </dsp:sp>
    <dsp:sp modelId="{FBAFA32D-D918-42E5-A6C8-0C824E31DA0A}">
      <dsp:nvSpPr>
        <dsp:cNvPr id="0" name=""/>
        <dsp:cNvSpPr/>
      </dsp:nvSpPr>
      <dsp:spPr>
        <a:xfrm>
          <a:off x="2099836" y="1574147"/>
          <a:ext cx="1658580" cy="136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Using real data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Done at FDZ</a:t>
          </a:r>
          <a:endParaRPr lang="en-US" sz="1300" kern="1200" noProof="0" dirty="0"/>
        </a:p>
      </dsp:txBody>
      <dsp:txXfrm>
        <a:off x="2131317" y="1898767"/>
        <a:ext cx="1595618" cy="1011880"/>
      </dsp:txXfrm>
    </dsp:sp>
    <dsp:sp modelId="{32CE9A44-C76C-40D7-A2B8-F320AAE838CE}">
      <dsp:nvSpPr>
        <dsp:cNvPr id="0" name=""/>
        <dsp:cNvSpPr/>
      </dsp:nvSpPr>
      <dsp:spPr>
        <a:xfrm>
          <a:off x="3025126" y="745630"/>
          <a:ext cx="2003721" cy="2003721"/>
        </a:xfrm>
        <a:prstGeom prst="circularArrow">
          <a:avLst>
            <a:gd name="adj1" fmla="val 2636"/>
            <a:gd name="adj2" fmla="val 320452"/>
            <a:gd name="adj3" fmla="val 19504037"/>
            <a:gd name="adj4" fmla="val 12575511"/>
            <a:gd name="adj5" fmla="val 30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216E2-BE89-4438-A052-74BD9C3802CC}">
      <dsp:nvSpPr>
        <dsp:cNvPr id="0" name=""/>
        <dsp:cNvSpPr/>
      </dsp:nvSpPr>
      <dsp:spPr>
        <a:xfrm>
          <a:off x="2468409" y="1281008"/>
          <a:ext cx="1474293" cy="586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Code implementation</a:t>
          </a:r>
          <a:endParaRPr lang="en-US" sz="1600" kern="1200" noProof="0" dirty="0"/>
        </a:p>
      </dsp:txBody>
      <dsp:txXfrm>
        <a:off x="2485580" y="1298179"/>
        <a:ext cx="1439951" cy="551935"/>
      </dsp:txXfrm>
    </dsp:sp>
    <dsp:sp modelId="{AD4C96FF-0BA8-4B15-9AD2-0D49123CD281}">
      <dsp:nvSpPr>
        <dsp:cNvPr id="0" name=""/>
        <dsp:cNvSpPr/>
      </dsp:nvSpPr>
      <dsp:spPr>
        <a:xfrm>
          <a:off x="4194200" y="1574147"/>
          <a:ext cx="1658580" cy="136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Checking for compliance with data confidentiality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Done </a:t>
          </a:r>
          <a:r>
            <a:rPr lang="en-US" sz="1300" kern="1200" noProof="0" dirty="0" smtClean="0">
              <a:solidFill>
                <a:srgbClr val="FF0000"/>
              </a:solidFill>
            </a:rPr>
            <a:t>by </a:t>
          </a:r>
          <a:r>
            <a:rPr lang="en-US" sz="1300" kern="1200" noProof="0" dirty="0" smtClean="0"/>
            <a:t>FDZ</a:t>
          </a:r>
          <a:endParaRPr lang="en-US" sz="1300" kern="1200" noProof="0" dirty="0"/>
        </a:p>
      </dsp:txBody>
      <dsp:txXfrm>
        <a:off x="4225681" y="1605628"/>
        <a:ext cx="1595618" cy="1011880"/>
      </dsp:txXfrm>
    </dsp:sp>
    <dsp:sp modelId="{984C47BA-0E94-434E-960D-4C917BD0F03D}">
      <dsp:nvSpPr>
        <dsp:cNvPr id="0" name=""/>
        <dsp:cNvSpPr/>
      </dsp:nvSpPr>
      <dsp:spPr>
        <a:xfrm>
          <a:off x="5133311" y="1925216"/>
          <a:ext cx="1791792" cy="1791792"/>
        </a:xfrm>
        <a:prstGeom prst="leftCircularArrow">
          <a:avLst>
            <a:gd name="adj1" fmla="val 2948"/>
            <a:gd name="adj2" fmla="val 360976"/>
            <a:gd name="adj3" fmla="val 2136486"/>
            <a:gd name="adj4" fmla="val 9024489"/>
            <a:gd name="adj5" fmla="val 34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E4C93-706C-4377-BA10-C73354D6CD05}">
      <dsp:nvSpPr>
        <dsp:cNvPr id="0" name=""/>
        <dsp:cNvSpPr/>
      </dsp:nvSpPr>
      <dsp:spPr>
        <a:xfrm>
          <a:off x="4562773" y="2648989"/>
          <a:ext cx="1474293" cy="586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Data clearance</a:t>
          </a:r>
          <a:endParaRPr lang="en-US" sz="1600" kern="1200" noProof="0" dirty="0"/>
        </a:p>
      </dsp:txBody>
      <dsp:txXfrm>
        <a:off x="4579944" y="2666160"/>
        <a:ext cx="1439951" cy="551935"/>
      </dsp:txXfrm>
    </dsp:sp>
    <dsp:sp modelId="{A892DE90-3100-4AE8-91F5-0E0DAC8F864C}">
      <dsp:nvSpPr>
        <dsp:cNvPr id="0" name=""/>
        <dsp:cNvSpPr/>
      </dsp:nvSpPr>
      <dsp:spPr>
        <a:xfrm>
          <a:off x="6288564" y="1574147"/>
          <a:ext cx="1658580" cy="13679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Interpretation and representation of results using cleared data</a:t>
          </a:r>
          <a:endParaRPr lang="en-US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noProof="0" dirty="0" smtClean="0"/>
            <a:t>Done at TI</a:t>
          </a:r>
          <a:endParaRPr lang="en-US" sz="1300" kern="1200" noProof="0" dirty="0"/>
        </a:p>
      </dsp:txBody>
      <dsp:txXfrm>
        <a:off x="6320045" y="1898767"/>
        <a:ext cx="1595618" cy="1011880"/>
      </dsp:txXfrm>
    </dsp:sp>
    <dsp:sp modelId="{D62E3895-AA10-466A-B22B-B4DA35406B96}">
      <dsp:nvSpPr>
        <dsp:cNvPr id="0" name=""/>
        <dsp:cNvSpPr/>
      </dsp:nvSpPr>
      <dsp:spPr>
        <a:xfrm>
          <a:off x="6657137" y="1281008"/>
          <a:ext cx="1474293" cy="5862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Working with results</a:t>
          </a:r>
          <a:endParaRPr lang="en-US" sz="1600" kern="1200" noProof="0" dirty="0"/>
        </a:p>
      </dsp:txBody>
      <dsp:txXfrm>
        <a:off x="6674308" y="1298179"/>
        <a:ext cx="1439951" cy="55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6D7E-6EA3-4F2D-BE94-EAA87D4EB8CD}" type="datetimeFigureOut">
              <a:rPr lang="de-DE" smtClean="0"/>
              <a:pPr/>
              <a:t>24.03.2023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562C-CF5F-498A-A34C-F7FA980437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15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As</a:t>
            </a:r>
            <a:r>
              <a:rPr lang="en-US" baseline="0" noProof="0" dirty="0" smtClean="0"/>
              <a:t> output of Task 4b was used for the generation of values for Task 4a, we will first elaborate the process of Task 4b.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67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Based</a:t>
            </a:r>
            <a:r>
              <a:rPr lang="de-DE" baseline="0" dirty="0" smtClean="0"/>
              <a:t> on Coesfeld </a:t>
            </a:r>
            <a:r>
              <a:rPr lang="de-DE" baseline="0" dirty="0" err="1" smtClean="0"/>
              <a:t>belonging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cluster</a:t>
            </a:r>
            <a:r>
              <a:rPr lang="de-DE" baseline="0" dirty="0" smtClean="0"/>
              <a:t> 15 (variable </a:t>
            </a:r>
            <a:r>
              <a:rPr lang="de-DE" baseline="0" dirty="0" err="1" smtClean="0"/>
              <a:t>holdings</a:t>
            </a:r>
            <a:r>
              <a:rPr lang="de-DE" baseline="0" dirty="0" smtClean="0"/>
              <a:t>),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54%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agricultural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holdings</a:t>
            </a:r>
            <a:r>
              <a:rPr lang="de-DE" baseline="0" dirty="0" smtClean="0"/>
              <a:t> in Coesfeld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farm</a:t>
            </a:r>
            <a:r>
              <a:rPr lang="de-DE" baseline="0" dirty="0" smtClean="0"/>
              <a:t> type 51.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94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71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Dominant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cases</a:t>
            </a:r>
            <a:r>
              <a:rPr lang="de-DE" baseline="0" dirty="0" smtClean="0"/>
              <a:t> – e.g.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20 </a:t>
            </a:r>
            <a:r>
              <a:rPr lang="de-DE" baseline="0" dirty="0" err="1" smtClean="0"/>
              <a:t>farms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farm</a:t>
            </a:r>
            <a:r>
              <a:rPr lang="de-DE" baseline="0" dirty="0" smtClean="0"/>
              <a:t> X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so high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deduce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2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clusters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“ </a:t>
            </a:r>
            <a:r>
              <a:rPr lang="de-DE" dirty="0" err="1" smtClean="0"/>
              <a:t>clusters</a:t>
            </a:r>
            <a:r>
              <a:rPr lang="de-DE" dirty="0" smtClean="0"/>
              <a:t> =&gt; i.e.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cluster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 (</a:t>
            </a:r>
            <a:r>
              <a:rPr lang="de-DE" dirty="0" err="1" smtClean="0"/>
              <a:t>share</a:t>
            </a:r>
            <a:r>
              <a:rPr lang="de-DE" dirty="0" smtClean="0"/>
              <a:t> UAA,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holdings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88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42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21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21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u="sng" dirty="0" smtClean="0"/>
              <a:t>Add </a:t>
            </a:r>
            <a:r>
              <a:rPr lang="de-DE" u="sng" dirty="0" err="1" smtClean="0"/>
              <a:t>technical</a:t>
            </a:r>
            <a:r>
              <a:rPr lang="de-DE" u="sng" dirty="0" smtClean="0"/>
              <a:t> </a:t>
            </a:r>
            <a:r>
              <a:rPr lang="de-DE" u="sng" dirty="0" err="1" smtClean="0"/>
              <a:t>info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DefiningTheTypology.R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ti_FDZ_functions_1.R (runs with real and fake data samples)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FSS data from the FDZ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coefficients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257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Describtion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codes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C0-codes – Metadatenreport Landwirtschaftszählung 2010 (www.forschungsdatenzentrum.de/bestand/landwirtschaftszaehlung_haupterhebung/fdz_landwirtschaftszaehlung_2010_metadaten.pdf) </a:t>
            </a:r>
            <a:endParaRPr lang="de-DE" dirty="0" smtClean="0"/>
          </a:p>
          <a:p>
            <a:r>
              <a:rPr lang="de-DE" dirty="0" smtClean="0"/>
              <a:t>FSS </a:t>
            </a:r>
            <a:r>
              <a:rPr lang="de-DE" dirty="0" err="1" smtClean="0"/>
              <a:t>nomenclature</a:t>
            </a:r>
            <a:r>
              <a:rPr lang="de-DE" dirty="0" smtClean="0"/>
              <a:t> </a:t>
            </a:r>
            <a:r>
              <a:rPr lang="de-DE" baseline="0" dirty="0" smtClean="0"/>
              <a:t>EC </a:t>
            </a:r>
            <a:r>
              <a:rPr lang="de-DE" baseline="0" dirty="0" err="1" smtClean="0"/>
              <a:t>regulation</a:t>
            </a:r>
            <a:r>
              <a:rPr lang="de-DE" baseline="0" dirty="0" smtClean="0"/>
              <a:t> 1242/2008 (http://eur-lex.europa.eu/legal-content/EN/ALL/?uri=CELEX:32008R1242)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4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Nr</a:t>
            </a:r>
            <a:r>
              <a:rPr lang="de-DE" dirty="0" smtClean="0"/>
              <a:t> –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holding</a:t>
            </a:r>
            <a:endParaRPr lang="de-DE" dirty="0" smtClean="0"/>
          </a:p>
          <a:p>
            <a:r>
              <a:rPr lang="de-DE" dirty="0" smtClean="0"/>
              <a:t>C0240 – UAA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10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 smtClean="0"/>
              <a:t>Add </a:t>
            </a:r>
            <a:r>
              <a:rPr lang="de-DE" u="sng" dirty="0" err="1" smtClean="0"/>
              <a:t>technical</a:t>
            </a:r>
            <a:r>
              <a:rPr lang="de-DE" u="sng" dirty="0" smtClean="0"/>
              <a:t> </a:t>
            </a:r>
            <a:r>
              <a:rPr lang="de-DE" u="sng" dirty="0" err="1" smtClean="0"/>
              <a:t>info</a:t>
            </a:r>
            <a:endParaRPr lang="en-US" u="sng" dirty="0" smtClean="0"/>
          </a:p>
          <a:p>
            <a:r>
              <a:rPr lang="en-US" dirty="0" err="1" smtClean="0"/>
              <a:t>Zusätzliche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Spalten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Anzahl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Betrieb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Typ</a:t>
            </a:r>
            <a:r>
              <a:rPr lang="en-US" baseline="0" dirty="0" smtClean="0"/>
              <a:t> XX; </a:t>
            </a:r>
            <a:r>
              <a:rPr lang="en-US" baseline="0" dirty="0" err="1" smtClean="0"/>
              <a:t>Anzahl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Betriebe</a:t>
            </a:r>
            <a:r>
              <a:rPr lang="en-US" baseline="0" dirty="0" smtClean="0"/>
              <a:t> (je Region  und </a:t>
            </a:r>
            <a:r>
              <a:rPr lang="en-US" baseline="0" dirty="0" err="1" smtClean="0"/>
              <a:t>Jahr</a:t>
            </a:r>
            <a:r>
              <a:rPr lang="en-US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42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farm</a:t>
            </a:r>
            <a:r>
              <a:rPr lang="de-DE" dirty="0" smtClean="0"/>
              <a:t> type in a </a:t>
            </a:r>
            <a:r>
              <a:rPr lang="de-DE" dirty="0" err="1" smtClean="0"/>
              <a:t>region</a:t>
            </a:r>
            <a:r>
              <a:rPr lang="de-DE" dirty="0" smtClean="0"/>
              <a:t> </a:t>
            </a:r>
            <a:r>
              <a:rPr lang="de-DE" dirty="0" err="1" smtClean="0"/>
              <a:t>minimizing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manhattan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distances</a:t>
            </a:r>
            <a:r>
              <a:rPr lang="de-DE" baseline="0" dirty="0" smtClean="0"/>
              <a:t> for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farm</a:t>
            </a:r>
            <a:r>
              <a:rPr lang="de-DE" baseline="0" dirty="0" smtClean="0"/>
              <a:t> type in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 </a:t>
            </a:r>
            <a:r>
              <a:rPr lang="de-DE" baseline="0" dirty="0" err="1" smtClean="0">
                <a:sym typeface="Wingdings" panose="05000000000000000000" pitchFamily="2" charset="2"/>
              </a:rPr>
              <a:t>get</a:t>
            </a:r>
            <a:r>
              <a:rPr lang="de-DE" baseline="0" dirty="0" smtClean="0">
                <a:sym typeface="Wingdings" panose="05000000000000000000" pitchFamily="2" charset="2"/>
              </a:rPr>
              <a:t> different </a:t>
            </a:r>
            <a:r>
              <a:rPr lang="de-DE" baseline="0" dirty="0" err="1" smtClean="0">
                <a:sym typeface="Wingdings" panose="05000000000000000000" pitchFamily="2" charset="2"/>
              </a:rPr>
              <a:t>values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depending</a:t>
            </a:r>
            <a:r>
              <a:rPr lang="de-DE" baseline="0" dirty="0" smtClean="0">
                <a:sym typeface="Wingdings" panose="05000000000000000000" pitchFamily="2" charset="2"/>
              </a:rPr>
              <a:t> on </a:t>
            </a:r>
            <a:r>
              <a:rPr lang="de-DE" baseline="0" dirty="0" err="1" smtClean="0">
                <a:sym typeface="Wingdings" panose="05000000000000000000" pitchFamily="2" charset="2"/>
              </a:rPr>
              <a:t>which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farm</a:t>
            </a:r>
            <a:r>
              <a:rPr lang="de-DE" baseline="0" dirty="0" smtClean="0">
                <a:sym typeface="Wingdings" panose="05000000000000000000" pitchFamily="2" charset="2"/>
              </a:rPr>
              <a:t> type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targeted</a:t>
            </a:r>
            <a:r>
              <a:rPr lang="de-DE" baseline="0" dirty="0" smtClean="0">
                <a:sym typeface="Wingdings" panose="05000000000000000000" pitchFamily="2" charset="2"/>
              </a:rPr>
              <a:t> for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minimization</a:t>
            </a:r>
            <a:r>
              <a:rPr lang="de-DE" baseline="0" dirty="0" smtClean="0">
                <a:sym typeface="Wingdings" panose="05000000000000000000" pitchFamily="2" charset="2"/>
              </a:rPr>
              <a:t>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</a:t>
            </a:r>
            <a:r>
              <a:rPr lang="de-DE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de-DE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endParaRPr lang="en-US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Test-runs-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for_cluster_and_figures.R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(include: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loop_for_cluster_and_figures.R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=&gt; actual cluster analysis and generation of pictures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data</a:t>
            </a:r>
          </a:p>
          <a:p>
            <a:pPr lvl="0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Fake: NA2760_Panel990307_LZ2010_shares_FAKE_DATENSATZ.rdata</a:t>
            </a:r>
          </a:p>
          <a:p>
            <a:pPr lvl="0"/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Real: NA2760_Panel990307_LZ2010_Speicher_Debugging_C0.rdata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 data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Clustereigenschaften.txt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ClustereigenschaftenGesamt.txt)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ClustereigenschaftenGesamt.txt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Anzahl_Betriebe_Durchlauf_Clusteranalyse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…txt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Mapping_cluster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Mean_BWA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…jpg</a:t>
            </a: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Drawmaps_from_cluster_results.R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=&gt;reads in real data to generate maps (data after confidentiality clearance)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Mapping_cluster….txt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ClustereigenschaftenGesamt….txt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FDZ: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Anzahl_Betriebe_Durchlauf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Mapping_cluster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ClustereigenschaftenGesamt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txt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2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err="1" smtClean="0">
                <a:sym typeface="Wingdings" panose="05000000000000000000" pitchFamily="2" charset="2"/>
              </a:rPr>
              <a:t>Frequency</a:t>
            </a:r>
            <a:r>
              <a:rPr lang="de-DE" baseline="0" dirty="0" smtClean="0">
                <a:sym typeface="Wingdings" panose="05000000000000000000" pitchFamily="2" charset="2"/>
              </a:rPr>
              <a:t> = </a:t>
            </a:r>
            <a:r>
              <a:rPr lang="de-DE" baseline="0" dirty="0" err="1" smtClean="0">
                <a:sym typeface="Wingdings" panose="05000000000000000000" pitchFamily="2" charset="2"/>
              </a:rPr>
              <a:t>number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communities</a:t>
            </a:r>
            <a:r>
              <a:rPr lang="de-DE" baseline="0" dirty="0" smtClean="0">
                <a:sym typeface="Wingdings" panose="05000000000000000000" pitchFamily="2" charset="2"/>
              </a:rPr>
              <a:t> in </a:t>
            </a:r>
            <a:r>
              <a:rPr lang="de-DE" baseline="0" dirty="0" err="1" smtClean="0">
                <a:sym typeface="Wingdings" panose="05000000000000000000" pitchFamily="2" charset="2"/>
              </a:rPr>
              <a:t>cluster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endParaRPr lang="de-DE" baseline="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A562C-CF5F-498A-A34C-F7FA9804374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4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 smtClean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 smtClean="0"/>
              <a:t>Ort</a:t>
            </a:r>
            <a:br>
              <a:rPr lang="de-DE" dirty="0" smtClean="0"/>
            </a:br>
            <a:r>
              <a:rPr lang="de-DE" dirty="0" smtClean="0"/>
              <a:t>Datum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9432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1840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75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11480"/>
            <a:ext cx="9144000" cy="68731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Ort</a:t>
            </a:r>
            <a:b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Datum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Vorname Nachname</a:t>
            </a:r>
            <a:endParaRPr lang="de-DE" sz="1600" b="1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-Institut für XXX</a:t>
            </a:r>
            <a:endParaRPr lang="de-DE" sz="1600" b="0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Kapitel 1</a:t>
            </a:r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71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 smtClean="0"/>
              <a:t>Hier könnte stehen: Für weitere Informationen</a:t>
            </a:r>
            <a:endParaRPr lang="de-DE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Dies könnte der Abschlusstext sein</a:t>
            </a:r>
            <a:endParaRPr lang="de-DE" dirty="0"/>
          </a:p>
        </p:txBody>
      </p:sp>
      <p:sp>
        <p:nvSpPr>
          <p:cNvPr id="26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vorname.nachname@ti.bund.de</a:t>
            </a:r>
            <a:endParaRPr lang="de-DE" dirty="0"/>
          </a:p>
        </p:txBody>
      </p:sp>
      <p:sp>
        <p:nvSpPr>
          <p:cNvPr id="28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9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www.ti.bund.de</a:t>
            </a:r>
            <a:endParaRPr lang="de-DE" dirty="0"/>
          </a:p>
        </p:txBody>
      </p:sp>
      <p:sp>
        <p:nvSpPr>
          <p:cNvPr id="30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52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 smtClean="0"/>
              <a:t>Ort</a:t>
            </a:r>
            <a:br>
              <a:rPr lang="de-DE" dirty="0" smtClean="0"/>
            </a:br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 smtClean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9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r>
              <a:rPr lang="de-DE" dirty="0" smtClean="0"/>
              <a:t>Dieser Text steht in der ersten Ebene</a:t>
            </a:r>
          </a:p>
          <a:p>
            <a:pPr lvl="1"/>
            <a:r>
              <a:rPr lang="de-DE" dirty="0" smtClean="0"/>
              <a:t>Hier kommt der Text für die zweite Ebene</a:t>
            </a:r>
          </a:p>
          <a:p>
            <a:pPr lvl="2"/>
            <a:r>
              <a:rPr lang="de-DE" dirty="0" smtClean="0"/>
              <a:t>Und hier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23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55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8124"/>
            <a:ext cx="2667600" cy="369387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53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23750"/>
            <a:ext cx="9144000" cy="688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Ort</a:t>
            </a:r>
            <a:b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Datum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Vorname Nachname</a:t>
            </a:r>
            <a:endParaRPr lang="de-DE" sz="1600" b="1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-Institut für XXX</a:t>
            </a:r>
            <a:endParaRPr lang="de-DE" sz="1600" b="0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Kapitel 1</a:t>
            </a:r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93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blau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 smtClean="0"/>
              <a:t>Hier könnte stehen: Für weitere Informationen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Dies könnte der Abschlusstext sein</a:t>
            </a:r>
            <a:endParaRPr lang="de-DE" dirty="0"/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vorname.nachname@ti.bund.de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www.ti.bund.de</a:t>
            </a:r>
            <a:endParaRPr lang="de-DE" dirty="0"/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968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 smtClean="0"/>
              <a:t>Ort</a:t>
            </a:r>
            <a:br>
              <a:rPr lang="de-DE" dirty="0" smtClean="0"/>
            </a:br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 smtClean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</p:spPr>
        <p:txBody>
          <a:bodyPr/>
          <a:lstStyle>
            <a:lvl1pPr>
              <a:lnSpc>
                <a:spcPct val="100000"/>
              </a:lnSpc>
              <a:defRPr sz="2800" b="1"/>
            </a:lvl1pPr>
            <a:lvl2pPr marL="432000">
              <a:lnSpc>
                <a:spcPct val="100000"/>
              </a:lnSpc>
              <a:spcAft>
                <a:spcPts val="600"/>
              </a:spcAft>
              <a:defRPr sz="2400" b="0"/>
            </a:lvl2pPr>
            <a:lvl3pPr marL="648000">
              <a:lnSpc>
                <a:spcPct val="100000"/>
              </a:lnSpc>
              <a:defRPr/>
            </a:lvl3pPr>
          </a:lstStyle>
          <a:p>
            <a:pPr>
              <a:lnSpc>
                <a:spcPct val="100000"/>
              </a:lnSpc>
            </a:pPr>
            <a:r>
              <a:rPr lang="de-DE" dirty="0" smtClean="0"/>
              <a:t>Dieser Text steht für die erste Ebene</a:t>
            </a:r>
          </a:p>
          <a:p>
            <a:pPr lvl="1"/>
            <a:r>
              <a:rPr lang="de-DE" dirty="0" smtClean="0"/>
              <a:t>Hier der Text für die zweite Ebene</a:t>
            </a:r>
          </a:p>
          <a:p>
            <a:pPr lvl="2"/>
            <a:r>
              <a:rPr lang="de-DE" dirty="0" smtClean="0"/>
              <a:t>Und hier der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94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r>
              <a:rPr lang="de-DE" dirty="0" smtClean="0"/>
              <a:t>Dieser Text steht in der ersten Ebene</a:t>
            </a:r>
          </a:p>
          <a:p>
            <a:pPr lvl="1"/>
            <a:r>
              <a:rPr lang="de-DE" dirty="0" smtClean="0"/>
              <a:t>Hier kommt der Text für die zweite Ebene</a:t>
            </a:r>
          </a:p>
          <a:p>
            <a:pPr lvl="2"/>
            <a:r>
              <a:rPr lang="de-DE" dirty="0" smtClean="0"/>
              <a:t>Und hier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95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12000"/>
            <a:ext cx="4104000" cy="2678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67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1875"/>
            <a:ext cx="9144000" cy="11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  <a:prstGeom prst="rect">
            <a:avLst/>
          </a:prstGeo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12000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642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23750"/>
            <a:ext cx="9144000" cy="69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Ort</a:t>
            </a:r>
            <a:b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4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Datum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Vorname Nachname</a:t>
            </a:r>
            <a:endParaRPr lang="de-DE" sz="1600" b="1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85763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-Institut für XXX</a:t>
            </a:r>
            <a:endParaRPr lang="de-DE" sz="1600" b="0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Kapitel 1</a:t>
            </a:r>
            <a:endParaRPr lang="de-DE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89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20" name="Rechteck 19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 smtClean="0"/>
              <a:t>Hier könnte stehen: Für weitere Informationen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Dies könnte der Abschlusstext sein</a:t>
            </a:r>
            <a:endParaRPr lang="de-DE" dirty="0"/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7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vorname.nachname@ti.bund.de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0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www.ti.bund.de</a:t>
            </a:r>
            <a:endParaRPr lang="de-DE" dirty="0"/>
          </a:p>
        </p:txBody>
      </p:sp>
      <p:sp>
        <p:nvSpPr>
          <p:cNvPr id="31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2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05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06684"/>
            <a:ext cx="4104000" cy="26784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45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ertikal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20320"/>
            <a:ext cx="9144000" cy="11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8424000" cy="486000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de-DE" dirty="0" smtClean="0"/>
              <a:t>Nachhaltig oder überfischt?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522000"/>
            <a:ext cx="8424862" cy="486000"/>
          </a:xfrm>
        </p:spPr>
        <p:txBody>
          <a:bodyPr anchor="b" anchorCtr="0"/>
          <a:lstStyle>
            <a:lvl1pPr>
              <a:lnSpc>
                <a:spcPts val="35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steht die zweite Zeile der Headline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3240000" y="1508124"/>
            <a:ext cx="5544000" cy="43706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3"/>
          </p:nvPr>
        </p:nvSpPr>
        <p:spPr>
          <a:xfrm>
            <a:off x="360000" y="1503196"/>
            <a:ext cx="2667600" cy="36900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5275125"/>
            <a:ext cx="2667600" cy="720000"/>
          </a:xfrm>
        </p:spPr>
        <p:txBody>
          <a:bodyPr>
            <a:no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10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54768"/>
            <a:ext cx="9144000" cy="69127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385763" y="2731591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1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Alexander Gocht, Sandra Marquardt, Sebastian Neuenfeldt</a:t>
            </a:r>
            <a:endParaRPr lang="de-DE" sz="1600" b="1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Textfeld 21"/>
          <p:cNvSpPr txBox="1"/>
          <p:nvPr userDrawn="1"/>
        </p:nvSpPr>
        <p:spPr>
          <a:xfrm>
            <a:off x="360000" y="2966400"/>
            <a:ext cx="8398237" cy="270000"/>
          </a:xfrm>
          <a:prstGeom prst="rect">
            <a:avLst/>
          </a:prstGeom>
          <a:noFill/>
        </p:spPr>
        <p:txBody>
          <a:bodyPr wrap="square" lIns="109728" tIns="0" rIns="0" bIns="0" rtlCol="0">
            <a:noAutofit/>
          </a:bodyPr>
          <a:lstStyle/>
          <a:p>
            <a:r>
              <a:rPr lang="de-DE" sz="1600" b="0" i="0" kern="1200" baseline="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Thünen</a:t>
            </a:r>
            <a:r>
              <a:rPr lang="de-DE" sz="1600" b="0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Institute </a:t>
            </a:r>
            <a:r>
              <a:rPr lang="de-DE" sz="1600" b="0" i="0" kern="1200" baseline="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600" b="0" i="0" kern="120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Farm Economics</a:t>
            </a:r>
            <a:endParaRPr lang="de-DE" sz="1600" b="0" i="0" kern="1200" baseline="0" dirty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539750" y="6275664"/>
            <a:ext cx="2440970" cy="5377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endParaRPr lang="de-DE" sz="1400" b="1" i="0" kern="1200" baseline="0" dirty="0" smtClean="0">
              <a:solidFill>
                <a:schemeClr val="bg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1655329"/>
            <a:ext cx="8398237" cy="576263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baseline="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Kapitel 1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85763" y="2117697"/>
            <a:ext cx="8398237" cy="55562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kern="12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40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(bl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dirty="0" smtClean="0"/>
              <a:t>Hier könnte stehen: Für weitere Informationen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Dies könnte der Abschlusstext sein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5976000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vorname.nachname@ti.bund.de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558064" y="2708920"/>
            <a:ext cx="4185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www.ti.bund.de</a:t>
            </a:r>
            <a:endParaRPr lang="de-DE" dirty="0"/>
          </a:p>
        </p:txBody>
      </p:sp>
      <p:sp>
        <p:nvSpPr>
          <p:cNvPr id="20" name="Bildplatzhalter 14"/>
          <p:cNvSpPr>
            <a:spLocks noGrp="1"/>
          </p:cNvSpPr>
          <p:nvPr>
            <p:ph type="pic" sz="quarter" idx="20"/>
          </p:nvPr>
        </p:nvSpPr>
        <p:spPr>
          <a:xfrm>
            <a:off x="3167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1" name="Bildplatzhalter 14"/>
          <p:cNvSpPr>
            <a:spLocks noGrp="1"/>
          </p:cNvSpPr>
          <p:nvPr>
            <p:ph type="pic" sz="quarter" idx="21"/>
          </p:nvPr>
        </p:nvSpPr>
        <p:spPr>
          <a:xfrm>
            <a:off x="359425" y="3456000"/>
            <a:ext cx="2808575" cy="2700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58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2" descr="C:\Dokumente und Einstellungen\Eva2\Desktop\THUENEN\THUENEN_Markenzeichen\Screen\THUENEN_Web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000" y="162000"/>
            <a:ext cx="2304256" cy="921703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 userDrawn="1"/>
        </p:nvSpPr>
        <p:spPr>
          <a:xfrm>
            <a:off x="360000" y="3456000"/>
            <a:ext cx="8424000" cy="340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360000" y="6156000"/>
            <a:ext cx="2808000" cy="70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3168000" y="6156000"/>
            <a:ext cx="2808000" cy="70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5976000" y="6156000"/>
            <a:ext cx="2808000" cy="70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3168000" y="3456000"/>
            <a:ext cx="5616575" cy="270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34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519462" y="6261062"/>
            <a:ext cx="2441575" cy="538162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Aft>
                <a:spcPts val="300"/>
              </a:spcAft>
              <a:defRPr lang="de-DE" sz="1400" b="1" i="0" kern="1200" baseline="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algn="l" defTabSz="914400" rtl="0" eaLnBrk="1" latinLnBrk="0" hangingPunct="1"/>
            <a:r>
              <a:rPr lang="de-DE" dirty="0" smtClean="0"/>
              <a:t>Ort</a:t>
            </a:r>
            <a:br>
              <a:rPr lang="de-DE" dirty="0" smtClean="0"/>
            </a:br>
            <a:r>
              <a:rPr lang="de-DE" dirty="0" smtClean="0"/>
              <a:t>Datum</a:t>
            </a:r>
            <a:endParaRPr lang="de-DE" dirty="0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378748" y="2009325"/>
            <a:ext cx="8408423" cy="496961"/>
          </a:xfrm>
        </p:spPr>
        <p:txBody>
          <a:bodyPr lIns="109728"/>
          <a:lstStyle>
            <a:lvl1pPr>
              <a:lnSpc>
                <a:spcPct val="100000"/>
              </a:lnSpc>
              <a:spcAft>
                <a:spcPts val="0"/>
              </a:spcAft>
              <a:defRPr sz="3400" baseline="0"/>
            </a:lvl1pPr>
          </a:lstStyle>
          <a:p>
            <a:r>
              <a:rPr lang="de-DE" sz="3400" dirty="0" smtClean="0">
                <a:solidFill>
                  <a:schemeClr val="tx2"/>
                </a:solidFill>
                <a:latin typeface="Calibri" pitchFamily="34" charset="0"/>
              </a:rPr>
              <a:t>Untertitel</a:t>
            </a:r>
            <a:endParaRPr lang="de-DE" dirty="0"/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75577" y="1508535"/>
            <a:ext cx="8408423" cy="552314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3400" b="1" kern="120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6436" y="2708920"/>
            <a:ext cx="8397564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1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5029" y="2996952"/>
            <a:ext cx="8398971" cy="269875"/>
          </a:xfrm>
        </p:spPr>
        <p:txBody>
          <a:bodyPr lIns="109728"/>
          <a:lstStyle>
            <a:lvl1pPr marL="0" algn="l" defTabSz="914400" rtl="0" eaLnBrk="1" latinLnBrk="0" hangingPunct="1">
              <a:lnSpc>
                <a:spcPct val="100000"/>
              </a:lnSpc>
              <a:defRPr lang="de-DE" sz="16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de-DE" sz="1600" b="0" i="0" kern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Thünen-Institut</a:t>
            </a:r>
            <a:r>
              <a:rPr lang="de-DE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 für XXX</a:t>
            </a:r>
            <a:endParaRPr lang="de-DE" sz="1600" b="0" i="0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93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-19432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508124"/>
            <a:ext cx="8388464" cy="437067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 marL="432000">
              <a:spcAft>
                <a:spcPts val="600"/>
              </a:spcAft>
              <a:defRPr sz="2400" b="0"/>
            </a:lvl2pPr>
            <a:lvl3pPr marL="648000" indent="-216000">
              <a:buFont typeface="Symbol" pitchFamily="18" charset="2"/>
              <a:buChar char="-"/>
              <a:defRPr/>
            </a:lvl3pPr>
          </a:lstStyle>
          <a:p>
            <a:r>
              <a:rPr lang="de-DE" dirty="0" smtClean="0"/>
              <a:t>Dieser Text steht in der ersten Ebene</a:t>
            </a:r>
          </a:p>
          <a:p>
            <a:pPr lvl="1"/>
            <a:r>
              <a:rPr lang="de-DE" dirty="0" smtClean="0"/>
              <a:t>Hier kommt der Text für die zweite Ebene</a:t>
            </a:r>
          </a:p>
          <a:p>
            <a:pPr lvl="2"/>
            <a:r>
              <a:rPr lang="de-DE" dirty="0" smtClean="0"/>
              <a:t>Und hier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21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orizontal (grü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-19432"/>
            <a:ext cx="9144000" cy="11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einzeilig</a:t>
            </a:r>
            <a:endParaRPr lang="de-DE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1"/>
          </p:nvPr>
        </p:nvSpPr>
        <p:spPr>
          <a:xfrm>
            <a:off x="360000" y="1506684"/>
            <a:ext cx="4104000" cy="26784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680000" y="1508124"/>
            <a:ext cx="4104000" cy="437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4263525"/>
            <a:ext cx="4104000" cy="2180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ts val="1700"/>
              </a:lnSpc>
              <a:spcAft>
                <a:spcPts val="0"/>
              </a:spcAft>
              <a:defRPr sz="1400" baseline="0"/>
            </a:lvl1pPr>
          </a:lstStyle>
          <a:p>
            <a:pPr lvl="0"/>
            <a:r>
              <a:rPr lang="de-DE" dirty="0" smtClean="0"/>
              <a:t>Hier kann eine Bildunterschrift stehen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510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61628" y="6482675"/>
            <a:ext cx="1078372" cy="195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Slide </a:t>
            </a:r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de-DE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>Dieser Text steht für die erste Ebene</a:t>
            </a:r>
          </a:p>
          <a:p>
            <a:pPr lvl="1"/>
            <a:r>
              <a:rPr lang="de-DE" dirty="0" smtClean="0"/>
              <a:t>Hier der Text für die zweite Ebene</a:t>
            </a:r>
          </a:p>
          <a:p>
            <a:pPr lvl="2"/>
            <a:r>
              <a:rPr lang="de-DE" dirty="0" smtClean="0"/>
              <a:t>Und hier der Text für Ebene drei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Alexander Gocht, Sandra Marquardt, Sebastian Neuenfeldt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Deliverable</a:t>
            </a:r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Task 4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9" r:id="rId4"/>
    <p:sldLayoutId id="2147483668" r:id="rId5"/>
    <p:sldLayoutId id="2147483692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2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Datum</a:t>
            </a:r>
            <a:endParaRPr lang="de-DE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Seite </a:t>
            </a:r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de-DE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Vorname Nachname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Titel der Veranstaltung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 smtClean="0"/>
              <a:t>Dieser Text steht in der ersten Ebene</a:t>
            </a:r>
          </a:p>
          <a:p>
            <a:pPr lvl="1"/>
            <a:r>
              <a:rPr lang="de-DE" dirty="0" smtClean="0"/>
              <a:t>Hier kommt der Text für die zweite Ebene</a:t>
            </a:r>
          </a:p>
          <a:p>
            <a:pPr lvl="2"/>
            <a:r>
              <a:rPr lang="de-DE" dirty="0" smtClean="0"/>
              <a:t>Und hier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13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5" r:id="rId2"/>
    <p:sldLayoutId id="2147483676" r:id="rId3"/>
    <p:sldLayoutId id="2147483677" r:id="rId4"/>
    <p:sldLayoutId id="2147483678" r:id="rId5"/>
    <p:sldLayoutId id="214748369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5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Datum</a:t>
            </a:r>
            <a:endParaRPr lang="de-DE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Seite </a:t>
            </a:r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de-DE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Vorname Nachname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Titel der Veranstaltung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 smtClean="0"/>
              <a:t>Dieser Text steht in der ersten Ebene</a:t>
            </a:r>
          </a:p>
          <a:p>
            <a:pPr lvl="1"/>
            <a:r>
              <a:rPr lang="de-DE" dirty="0" smtClean="0"/>
              <a:t>Hier kommt der Text für die zweite Ebene</a:t>
            </a:r>
          </a:p>
          <a:p>
            <a:pPr lvl="2"/>
            <a:r>
              <a:rPr lang="de-DE" dirty="0" smtClean="0"/>
              <a:t>Und hier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260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1" r:id="rId2"/>
    <p:sldLayoutId id="2147483682" r:id="rId3"/>
    <p:sldLayoutId id="2147483683" r:id="rId4"/>
    <p:sldLayoutId id="2147483680" r:id="rId5"/>
    <p:sldLayoutId id="214748369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4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" y="-18835"/>
            <a:ext cx="9144000" cy="68580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0" y="6156000"/>
            <a:ext cx="9144000" cy="70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61628" y="6482675"/>
            <a:ext cx="970012" cy="2596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Datum</a:t>
            </a:r>
            <a:endParaRPr lang="de-DE" sz="1400" b="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6708" y="6291540"/>
            <a:ext cx="970012" cy="183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Seite </a:t>
            </a:r>
            <a:fld id="{3FE2E321-9699-4537-B4F6-C35DF19B42AC}" type="slidenum">
              <a:rPr lang="de-DE" sz="14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/>
              <a:t>‹Nr.›</a:t>
            </a:fld>
            <a:r>
              <a:rPr lang="de-DE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de-DE" sz="14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547664" y="6292800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Vorname Nachname</a:t>
            </a:r>
            <a:endParaRPr lang="de-DE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1440000" y="6318000"/>
            <a:ext cx="0" cy="3600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kumente und Einstellungen\Eva2\Desktop\THUENEN\THUENEN_Markenzeichen\Screen\THUENEN_Web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14000" y="6228000"/>
            <a:ext cx="1285875" cy="514350"/>
          </a:xfrm>
          <a:prstGeom prst="rect">
            <a:avLst/>
          </a:prstGeom>
          <a:noFill/>
        </p:spPr>
      </p:pic>
      <p:sp>
        <p:nvSpPr>
          <p:cNvPr id="27" name="Textfeld 26"/>
          <p:cNvSpPr txBox="1"/>
          <p:nvPr/>
        </p:nvSpPr>
        <p:spPr>
          <a:xfrm>
            <a:off x="1547664" y="6487229"/>
            <a:ext cx="6066336" cy="27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Titel der Veranstaltung</a:t>
            </a:r>
            <a:endParaRPr lang="de-DE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itelplatzhalter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DE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680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 smtClean="0"/>
              <a:t>Dieser Text steht in der ersten Ebene</a:t>
            </a:r>
          </a:p>
          <a:p>
            <a:pPr lvl="1"/>
            <a:r>
              <a:rPr lang="de-DE" dirty="0" smtClean="0"/>
              <a:t>Hier kommt der Text für die zweite Ebene</a:t>
            </a:r>
          </a:p>
          <a:p>
            <a:pPr lvl="2"/>
            <a:r>
              <a:rPr lang="de-DE" dirty="0" smtClean="0"/>
              <a:t>Und hier Text für Ebene drei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6" r:id="rId2"/>
    <p:sldLayoutId id="2147483687" r:id="rId3"/>
    <p:sldLayoutId id="2147483688" r:id="rId4"/>
    <p:sldLayoutId id="2147483685" r:id="rId5"/>
    <p:sldLayoutId id="214748369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000" b="1" i="0" kern="1200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itchFamily="34" charset="0"/>
        <a:buNone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accent3"/>
        </a:buClr>
        <a:buFont typeface="Calibri" pitchFamily="34" charset="0"/>
        <a:buChar char="•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Clr>
          <a:schemeClr val="tx2"/>
        </a:buClr>
        <a:buFont typeface="Symbol" pitchFamily="18" charset="2"/>
        <a:buChar char="-"/>
        <a:defRPr sz="2000" b="0" i="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ts val="17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ts val="1600"/>
        </a:lnSpc>
        <a:spcBef>
          <a:spcPts val="0"/>
        </a:spcBef>
        <a:buFontTx/>
        <a:buNone/>
        <a:defRPr sz="14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378748" y="2168860"/>
            <a:ext cx="8408423" cy="496961"/>
          </a:xfrm>
        </p:spPr>
        <p:txBody>
          <a:bodyPr/>
          <a:lstStyle/>
          <a:p>
            <a:endParaRPr lang="en-US" sz="2800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75577" y="1004478"/>
            <a:ext cx="8408423" cy="552314"/>
          </a:xfrm>
        </p:spPr>
        <p:txBody>
          <a:bodyPr/>
          <a:lstStyle/>
          <a:p>
            <a:r>
              <a:rPr lang="en-US" sz="3200" noProof="0" dirty="0" smtClean="0"/>
              <a:t>Improving the Quantification of GHG Emissions and Flows of Reactive Nitrogen (</a:t>
            </a:r>
            <a:r>
              <a:rPr lang="en-US" sz="3200" noProof="0" dirty="0" err="1" smtClean="0"/>
              <a:t>IDEAg</a:t>
            </a:r>
            <a:r>
              <a:rPr lang="en-US" sz="3200" noProof="0" dirty="0" smtClean="0"/>
              <a:t>-NG)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 dirty="0" smtClean="0"/>
              <a:t>Alexander Gocht, Sandra Marquardt, Sebastian Neuenfeldt	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 dirty="0" err="1" smtClean="0"/>
              <a:t>Thünen</a:t>
            </a:r>
            <a:r>
              <a:rPr lang="en-US" noProof="0" dirty="0" smtClean="0"/>
              <a:t> Institute of </a:t>
            </a:r>
            <a:r>
              <a:rPr lang="en-US" dirty="0" smtClean="0"/>
              <a:t>Farm Economics</a:t>
            </a:r>
            <a:endParaRPr lang="en-US" noProof="0" dirty="0"/>
          </a:p>
        </p:txBody>
      </p:sp>
      <p:pic>
        <p:nvPicPr>
          <p:cNvPr id="2050" name="Picture 2" descr=" (c) 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dirty="0"/>
              <a:t>– STEP 2 – Calculation of farm type </a:t>
            </a:r>
            <a:r>
              <a:rPr lang="en-US" dirty="0" smtClean="0"/>
              <a:t>shares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508124"/>
            <a:ext cx="8388464" cy="4621176"/>
          </a:xfrm>
        </p:spPr>
        <p:txBody>
          <a:bodyPr/>
          <a:lstStyle/>
          <a:p>
            <a:pPr marL="889200" lvl="1" indent="-457200">
              <a:buFont typeface="+mj-lt"/>
              <a:buAutoNum type="alphaLcParenR"/>
            </a:pPr>
            <a:r>
              <a:rPr lang="en-US" dirty="0" smtClean="0">
                <a:sym typeface="Wingdings" panose="05000000000000000000" pitchFamily="2" charset="2"/>
              </a:rPr>
              <a:t>Share </a:t>
            </a:r>
            <a:r>
              <a:rPr lang="en-US" dirty="0">
                <a:sym typeface="Wingdings" panose="05000000000000000000" pitchFamily="2" charset="2"/>
              </a:rPr>
              <a:t>of farm‘s UAA in total UAA of region</a:t>
            </a:r>
          </a:p>
          <a:p>
            <a:pPr marL="889200" lvl="1" indent="-457200">
              <a:buFont typeface="+mj-lt"/>
              <a:buAutoNum type="alphaLcParenR"/>
            </a:pPr>
            <a:r>
              <a:rPr lang="en-US" dirty="0">
                <a:sym typeface="Wingdings" panose="05000000000000000000" pitchFamily="2" charset="2"/>
              </a:rPr>
              <a:t>Share of number of farms of a certain type in total number of farms of </a:t>
            </a:r>
            <a:r>
              <a:rPr lang="en-US" dirty="0" smtClean="0">
                <a:sym typeface="Wingdings" panose="05000000000000000000" pitchFamily="2" charset="2"/>
              </a:rPr>
              <a:t>region</a:t>
            </a:r>
          </a:p>
          <a:p>
            <a:pPr marL="889200" lvl="1" indent="-457200">
              <a:buFont typeface="+mj-lt"/>
              <a:buAutoNum type="alphaLcParenR"/>
            </a:pPr>
            <a:endParaRPr lang="de-DE" dirty="0">
              <a:sym typeface="Wingdings" panose="05000000000000000000" pitchFamily="2" charset="2"/>
            </a:endParaRPr>
          </a:p>
          <a:p>
            <a:pPr marL="889200" lvl="1" indent="-457200">
              <a:buFont typeface="+mj-lt"/>
              <a:buAutoNum type="alphaLcParenR"/>
            </a:pPr>
            <a:endParaRPr lang="de-DE" dirty="0" smtClean="0">
              <a:sym typeface="Wingdings" panose="05000000000000000000" pitchFamily="2" charset="2"/>
            </a:endParaRPr>
          </a:p>
          <a:p>
            <a:pPr marL="889200" lvl="1" indent="-457200">
              <a:buFont typeface="+mj-lt"/>
              <a:buAutoNum type="alphaLcParenR"/>
            </a:pPr>
            <a:endParaRPr lang="de-DE" dirty="0"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	</a:t>
            </a:r>
          </a:p>
          <a:p>
            <a:pPr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</a:t>
            </a:r>
            <a:endParaRPr lang="en-US" noProof="0" dirty="0" smtClean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48552"/>
              </p:ext>
            </p:extLst>
          </p:nvPr>
        </p:nvGraphicFramePr>
        <p:xfrm>
          <a:off x="1007604" y="2924944"/>
          <a:ext cx="6095999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Share of farm types in </a:t>
                      </a:r>
                      <a:r>
                        <a:rPr lang="en-US" sz="1800" u="none" strike="noStrike" dirty="0" smtClean="0">
                          <a:effectLst/>
                        </a:rPr>
                        <a:t>AGS “COESFELD”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C0008U1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C0240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type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share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5558012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holdings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5558012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34513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holdings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5558012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UAA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5558012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34513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2010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UAA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015716" y="5445224"/>
            <a:ext cx="5364596" cy="787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ts val="2400"/>
              </a:lnSpc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Data confidentiality restrictions!</a:t>
            </a:r>
            <a:endParaRPr lang="en-US" sz="2400" dirty="0"/>
          </a:p>
          <a:p>
            <a:pPr marL="0">
              <a:lnSpc>
                <a:spcPts val="2400"/>
              </a:lnSpc>
              <a:spcAft>
                <a:spcPts val="1200"/>
              </a:spcAft>
            </a:pPr>
            <a:endParaRPr lang="en-US" sz="2800" dirty="0" err="1" smtClean="0">
              <a:solidFill>
                <a:schemeClr val="tx2"/>
              </a:solidFill>
            </a:endParaRPr>
          </a:p>
        </p:txBody>
      </p:sp>
      <p:sp>
        <p:nvSpPr>
          <p:cNvPr id="10" name="Gewitterblitz 9"/>
          <p:cNvSpPr/>
          <p:nvPr/>
        </p:nvSpPr>
        <p:spPr>
          <a:xfrm>
            <a:off x="1295636" y="5265204"/>
            <a:ext cx="900100" cy="792088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863588" y="2924944"/>
            <a:ext cx="7740860" cy="1908212"/>
            <a:chOff x="863588" y="3284984"/>
            <a:chExt cx="7740860" cy="1908212"/>
          </a:xfrm>
        </p:grpSpPr>
        <p:sp>
          <p:nvSpPr>
            <p:cNvPr id="6" name="Rechteck 5"/>
            <p:cNvSpPr/>
            <p:nvPr/>
          </p:nvSpPr>
          <p:spPr>
            <a:xfrm>
              <a:off x="7488324" y="3284984"/>
              <a:ext cx="1116124" cy="936104"/>
            </a:xfrm>
            <a:prstGeom prst="rect">
              <a:avLst/>
            </a:prstGeom>
            <a:solidFill>
              <a:srgbClr val="E17D00"/>
            </a:solidFill>
            <a:ln>
              <a:solidFill>
                <a:srgbClr val="008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Not real </a:t>
              </a:r>
              <a:r>
                <a:rPr lang="de-DE" dirty="0" err="1" smtClean="0"/>
                <a:t>values</a:t>
              </a:r>
              <a:endParaRPr lang="en-US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63588" y="4005065"/>
              <a:ext cx="6516724" cy="43204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63588" y="4761148"/>
              <a:ext cx="6516724" cy="43204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62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/>
              <a:t>STEP 3 – Cluster </a:t>
            </a:r>
            <a:r>
              <a:rPr lang="en-US" dirty="0" smtClean="0"/>
              <a:t>analysis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232756"/>
            <a:ext cx="8388464" cy="4370675"/>
          </a:xfrm>
        </p:spPr>
        <p:txBody>
          <a:bodyPr/>
          <a:lstStyle/>
          <a:p>
            <a:r>
              <a:rPr lang="en-US" sz="2400" dirty="0" smtClean="0"/>
              <a:t>Objective: Map similar communities into 20 clusters (clusters are defined over all years)</a:t>
            </a:r>
          </a:p>
          <a:p>
            <a:r>
              <a:rPr lang="en-US" sz="2400" noProof="0" dirty="0" smtClean="0"/>
              <a:t>	</a:t>
            </a:r>
            <a:r>
              <a:rPr lang="en-US" sz="2400" i="1" noProof="0" dirty="0" smtClean="0"/>
              <a:t>Similar</a:t>
            </a:r>
            <a:r>
              <a:rPr lang="en-US" sz="2400" noProof="0" dirty="0" smtClean="0">
                <a:sym typeface="Wingdings" panose="05000000000000000000" pitchFamily="2" charset="2"/>
              </a:rPr>
              <a:t> in the sense of defining characteristics</a:t>
            </a:r>
          </a:p>
          <a:p>
            <a:pPr marL="889200" lvl="1" indent="-457200">
              <a:buFont typeface="+mj-lt"/>
              <a:buAutoNum type="alphaLcParenR"/>
            </a:pPr>
            <a:r>
              <a:rPr lang="en-US" sz="2000" dirty="0" smtClean="0">
                <a:sym typeface="Wingdings" panose="05000000000000000000" pitchFamily="2" charset="2"/>
              </a:rPr>
              <a:t>Share of farm‘s UAA in total UAA of region</a:t>
            </a:r>
          </a:p>
          <a:p>
            <a:pPr marL="889200" lvl="1" indent="-457200">
              <a:buFont typeface="+mj-lt"/>
              <a:buAutoNum type="alphaLcParenR"/>
            </a:pPr>
            <a:r>
              <a:rPr lang="en-US" sz="2000" noProof="0" dirty="0" smtClean="0">
                <a:sym typeface="Wingdings" panose="05000000000000000000" pitchFamily="2" charset="2"/>
              </a:rPr>
              <a:t>Share of number of farms of a certain type in total number of farms of region</a:t>
            </a:r>
            <a:endParaRPr lang="en-US" sz="2000" dirty="0">
              <a:sym typeface="Wingdings" panose="05000000000000000000" pitchFamily="2" charset="2"/>
            </a:endParaRPr>
          </a:p>
          <a:p>
            <a:endParaRPr lang="en-US" sz="2400" dirty="0" smtClean="0"/>
          </a:p>
          <a:p>
            <a:r>
              <a:rPr lang="en-US" sz="2400" dirty="0" smtClean="0"/>
              <a:t>Cluster </a:t>
            </a:r>
            <a:r>
              <a:rPr lang="en-US" sz="2400" dirty="0"/>
              <a:t>communities using </a:t>
            </a:r>
            <a:r>
              <a:rPr lang="en-US" sz="2400" dirty="0" err="1"/>
              <a:t>manhattan</a:t>
            </a:r>
            <a:r>
              <a:rPr lang="en-US" sz="2400" dirty="0"/>
              <a:t> distances (per farm type !)</a:t>
            </a:r>
          </a:p>
          <a:p>
            <a:pPr marL="946350" lvl="1" indent="-514350">
              <a:buFont typeface="+mj-lt"/>
              <a:buAutoNum type="alphaLcParenR"/>
            </a:pPr>
            <a:r>
              <a:rPr lang="en-US" sz="2000" dirty="0"/>
              <a:t>Using UAA</a:t>
            </a:r>
          </a:p>
          <a:p>
            <a:pPr marL="946350" lvl="1" indent="-514350">
              <a:buFont typeface="+mj-lt"/>
              <a:buAutoNum type="alphaLcParenR"/>
            </a:pPr>
            <a:r>
              <a:rPr lang="en-US" sz="2000" dirty="0"/>
              <a:t>Using number of holdings</a:t>
            </a:r>
          </a:p>
          <a:p>
            <a:pPr marL="889200" lvl="1" indent="-457200">
              <a:buFont typeface="+mj-lt"/>
              <a:buAutoNum type="alphaLcParenR"/>
            </a:pPr>
            <a:endParaRPr lang="en-US" noProof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87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dirty="0"/>
              <a:t>– STEP 3 – Cluster analysis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dirty="0" smtClean="0"/>
              <a:t>STEP 3 – Cluster analysis</a:t>
            </a:r>
          </a:p>
          <a:p>
            <a:r>
              <a:rPr lang="de-DE" sz="2400" noProof="0" dirty="0" smtClean="0"/>
              <a:t>Output:</a:t>
            </a:r>
            <a:endParaRPr lang="en-US" sz="2400" noProof="0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7220"/>
              </p:ext>
            </p:extLst>
          </p:nvPr>
        </p:nvGraphicFramePr>
        <p:xfrm>
          <a:off x="179512" y="2708920"/>
          <a:ext cx="4320480" cy="1800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40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Farm type-Cluster-</a:t>
                      </a:r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Share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Relationship 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(for farm type 51)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cluster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type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frequency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mean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variable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9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holding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9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174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322611"/>
              </p:ext>
            </p:extLst>
          </p:nvPr>
        </p:nvGraphicFramePr>
        <p:xfrm>
          <a:off x="4608004" y="2708921"/>
          <a:ext cx="4392488" cy="18002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7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Farm type-Cluster-</a:t>
                      </a:r>
                      <a:r>
                        <a:rPr lang="en-US" sz="16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Region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Relationship </a:t>
                      </a: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(for farm type 51)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cluster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variable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8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5558012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holding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80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5558012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UAA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79512" y="4797152"/>
            <a:ext cx="871296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sz="2000" dirty="0" smtClean="0"/>
              <a:t>Based on </a:t>
            </a:r>
            <a:r>
              <a:rPr lang="en-US" sz="2000" dirty="0" err="1" smtClean="0"/>
              <a:t>Coesfeld</a:t>
            </a:r>
            <a:r>
              <a:rPr lang="en-US" sz="2000" dirty="0" smtClean="0"/>
              <a:t> belonging to cluster 15 (variable “holdings”), it can be concluded that 54% of agricultural holdings in </a:t>
            </a:r>
            <a:r>
              <a:rPr lang="en-US" sz="2000" dirty="0" err="1" smtClean="0"/>
              <a:t>Coesfeld</a:t>
            </a:r>
            <a:r>
              <a:rPr lang="en-US" sz="2000" dirty="0" smtClean="0"/>
              <a:t> are farms of the farm type 51. </a:t>
            </a:r>
          </a:p>
          <a:p>
            <a:pPr marL="0">
              <a:lnSpc>
                <a:spcPts val="2400"/>
              </a:lnSpc>
              <a:spcAft>
                <a:spcPts val="1200"/>
              </a:spcAft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3681028"/>
            <a:ext cx="900100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6804248" y="3681028"/>
            <a:ext cx="1116124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bgerundete rechteckige Legende 10"/>
          <p:cNvSpPr/>
          <p:nvPr/>
        </p:nvSpPr>
        <p:spPr>
          <a:xfrm>
            <a:off x="4427984" y="1167155"/>
            <a:ext cx="1944216" cy="1224136"/>
          </a:xfrm>
          <a:prstGeom prst="wedgeRoundRectCallout">
            <a:avLst>
              <a:gd name="adj1" fmla="val -136276"/>
              <a:gd name="adj2" fmla="val 143989"/>
              <a:gd name="adj3" fmla="val 16667"/>
            </a:avLst>
          </a:prstGeom>
          <a:solidFill>
            <a:srgbClr val="008CD2"/>
          </a:solidFill>
          <a:ln>
            <a:solidFill>
              <a:srgbClr val="008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communities</a:t>
            </a:r>
            <a:r>
              <a:rPr lang="de-DE" dirty="0" smtClean="0"/>
              <a:t> in </a:t>
            </a:r>
            <a:r>
              <a:rPr lang="de-DE" dirty="0" err="1" smtClean="0"/>
              <a:t>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Summary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15516" y="1052736"/>
            <a:ext cx="8388464" cy="4682047"/>
          </a:xfrm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2" name="Zwölfeck 11"/>
          <p:cNvSpPr/>
          <p:nvPr/>
        </p:nvSpPr>
        <p:spPr>
          <a:xfrm>
            <a:off x="287524" y="1700808"/>
            <a:ext cx="936104" cy="828092"/>
          </a:xfrm>
          <a:prstGeom prst="dodecagon">
            <a:avLst/>
          </a:prstGeom>
          <a:solidFill>
            <a:srgbClr val="008CD2"/>
          </a:solidFill>
          <a:ln>
            <a:solidFill>
              <a:srgbClr val="008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STEP 1</a:t>
            </a:r>
            <a:endParaRPr lang="en-US" dirty="0"/>
          </a:p>
        </p:txBody>
      </p:sp>
      <p:sp>
        <p:nvSpPr>
          <p:cNvPr id="13" name="Zwölfeck 12"/>
          <p:cNvSpPr/>
          <p:nvPr/>
        </p:nvSpPr>
        <p:spPr>
          <a:xfrm>
            <a:off x="358867" y="3049580"/>
            <a:ext cx="936104" cy="828092"/>
          </a:xfrm>
          <a:prstGeom prst="dodecagon">
            <a:avLst/>
          </a:prstGeom>
          <a:solidFill>
            <a:srgbClr val="008CD2"/>
          </a:solidFill>
          <a:ln>
            <a:solidFill>
              <a:srgbClr val="008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STEP 2</a:t>
            </a:r>
            <a:endParaRPr lang="en-US" dirty="0"/>
          </a:p>
        </p:txBody>
      </p:sp>
      <p:sp>
        <p:nvSpPr>
          <p:cNvPr id="14" name="Zwölfeck 13"/>
          <p:cNvSpPr/>
          <p:nvPr/>
        </p:nvSpPr>
        <p:spPr>
          <a:xfrm>
            <a:off x="107504" y="4833156"/>
            <a:ext cx="936104" cy="828092"/>
          </a:xfrm>
          <a:prstGeom prst="dodecagon">
            <a:avLst/>
          </a:prstGeom>
          <a:solidFill>
            <a:srgbClr val="008CD2"/>
          </a:solidFill>
          <a:ln>
            <a:solidFill>
              <a:srgbClr val="008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STEP3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7766738" y="1752464"/>
            <a:ext cx="1116124" cy="936104"/>
          </a:xfrm>
          <a:prstGeom prst="rect">
            <a:avLst/>
          </a:prstGeom>
          <a:solidFill>
            <a:srgbClr val="E17D00"/>
          </a:solidFill>
          <a:ln>
            <a:solidFill>
              <a:srgbClr val="008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Not real </a:t>
            </a:r>
            <a:r>
              <a:rPr lang="de-DE" dirty="0" err="1" smtClean="0"/>
              <a:t>values</a:t>
            </a:r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7766738" y="3140968"/>
            <a:ext cx="1116124" cy="936104"/>
          </a:xfrm>
          <a:prstGeom prst="rect">
            <a:avLst/>
          </a:prstGeom>
          <a:solidFill>
            <a:srgbClr val="E17D00"/>
          </a:solidFill>
          <a:ln>
            <a:solidFill>
              <a:srgbClr val="008C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Not real </a:t>
            </a:r>
            <a:r>
              <a:rPr lang="de-DE" dirty="0" err="1" smtClean="0"/>
              <a:t>values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1224558" y="5759387"/>
            <a:ext cx="6696744" cy="3077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algn="ctr">
              <a:lnSpc>
                <a:spcPts val="2400"/>
              </a:lnSpc>
              <a:spcAft>
                <a:spcPts val="1200"/>
              </a:spcAft>
            </a:pPr>
            <a:r>
              <a:rPr lang="de-DE" sz="2000" dirty="0" smtClean="0">
                <a:solidFill>
                  <a:schemeClr val="tx2"/>
                </a:solidFill>
              </a:rPr>
              <a:t>54% </a:t>
            </a:r>
            <a:r>
              <a:rPr lang="de-DE" sz="2000" dirty="0" err="1" smtClean="0">
                <a:solidFill>
                  <a:schemeClr val="tx2"/>
                </a:solidFill>
              </a:rPr>
              <a:t>of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holdings</a:t>
            </a:r>
            <a:r>
              <a:rPr lang="de-DE" sz="2000" dirty="0" smtClean="0">
                <a:solidFill>
                  <a:schemeClr val="tx2"/>
                </a:solidFill>
              </a:rPr>
              <a:t> in Coesfeld </a:t>
            </a:r>
            <a:r>
              <a:rPr lang="de-DE" sz="2000" dirty="0" err="1" smtClean="0">
                <a:solidFill>
                  <a:schemeClr val="tx2"/>
                </a:solidFill>
              </a:rPr>
              <a:t>are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farms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of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the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farm</a:t>
            </a:r>
            <a:r>
              <a:rPr lang="de-DE" sz="2000" dirty="0" smtClean="0">
                <a:solidFill>
                  <a:schemeClr val="tx2"/>
                </a:solidFill>
              </a:rPr>
              <a:t> type 51.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23632"/>
              </p:ext>
            </p:extLst>
          </p:nvPr>
        </p:nvGraphicFramePr>
        <p:xfrm>
          <a:off x="1371877" y="1485531"/>
          <a:ext cx="6381096" cy="11926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7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072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Typology</a:t>
                      </a:r>
                      <a:r>
                        <a:rPr lang="en-US" sz="1400" u="none" strike="noStrike" dirty="0">
                          <a:effectLst/>
                        </a:rPr>
                        <a:t> of farm types in </a:t>
                      </a:r>
                      <a:r>
                        <a:rPr lang="en-US" sz="1400" u="none" strike="noStrike" dirty="0" smtClean="0">
                          <a:effectLst/>
                        </a:rPr>
                        <a:t>AGS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“COESFELD”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nr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C0008U1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C0240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[…]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GeT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PaT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5558012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25262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5558012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34513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2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[…]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80918"/>
              </p:ext>
            </p:extLst>
          </p:nvPr>
        </p:nvGraphicFramePr>
        <p:xfrm>
          <a:off x="1391388" y="2816931"/>
          <a:ext cx="6363084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5358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Share</a:t>
                      </a:r>
                      <a:r>
                        <a:rPr lang="en-US" sz="1400" u="none" strike="noStrike" dirty="0">
                          <a:effectLst/>
                        </a:rPr>
                        <a:t> of farm types in </a:t>
                      </a:r>
                      <a:r>
                        <a:rPr lang="en-US" sz="1400" u="none" strike="noStrike" dirty="0" smtClean="0">
                          <a:effectLst/>
                        </a:rPr>
                        <a:t>AGS “COESFELD”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AGS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nr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C0008U1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C0240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type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share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5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5558012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25262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holdings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35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5558012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34513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holdings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5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5558012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25262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UAA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35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5558012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34513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1943708" y="4212670"/>
            <a:ext cx="5364596" cy="787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ts val="2400"/>
              </a:lnSpc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Data confidentiality restrictions!</a:t>
            </a:r>
            <a:endParaRPr lang="en-US" sz="2400" dirty="0"/>
          </a:p>
          <a:p>
            <a:pPr marL="0">
              <a:lnSpc>
                <a:spcPts val="2400"/>
              </a:lnSpc>
              <a:spcAft>
                <a:spcPts val="1200"/>
              </a:spcAft>
            </a:pPr>
            <a:endParaRPr lang="en-US" sz="2800" dirty="0" err="1" smtClean="0">
              <a:solidFill>
                <a:schemeClr val="tx2"/>
              </a:solidFill>
            </a:endParaRPr>
          </a:p>
        </p:txBody>
      </p:sp>
      <p:sp>
        <p:nvSpPr>
          <p:cNvPr id="21" name="Gewitterblitz 20"/>
          <p:cNvSpPr/>
          <p:nvPr/>
        </p:nvSpPr>
        <p:spPr>
          <a:xfrm>
            <a:off x="1043608" y="3789040"/>
            <a:ext cx="900100" cy="792088"/>
          </a:xfrm>
          <a:prstGeom prst="lightningBol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22" name="Tabel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89713"/>
              </p:ext>
            </p:extLst>
          </p:nvPr>
        </p:nvGraphicFramePr>
        <p:xfrm>
          <a:off x="1043608" y="4612785"/>
          <a:ext cx="3744415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8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5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Farm type-Cluster-</a:t>
                      </a:r>
                      <a:r>
                        <a:rPr lang="en-US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Share </a:t>
                      </a:r>
                      <a:r>
                        <a:rPr lang="en-US" sz="1400" u="none" strike="noStrike" dirty="0" smtClean="0">
                          <a:effectLst/>
                        </a:rPr>
                        <a:t>Relationship </a:t>
                      </a: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(for farm type 51)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cluster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type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frequency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variable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holding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68849"/>
              </p:ext>
            </p:extLst>
          </p:nvPr>
        </p:nvGraphicFramePr>
        <p:xfrm>
          <a:off x="4976428" y="4606303"/>
          <a:ext cx="3348372" cy="106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37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916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Farm type-Cluster-</a:t>
                      </a:r>
                      <a:r>
                        <a:rPr lang="en-US" sz="14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Region </a:t>
                      </a:r>
                      <a:r>
                        <a:rPr lang="en-US" sz="1400" u="none" strike="noStrike" dirty="0" smtClean="0">
                          <a:effectLst/>
                        </a:rPr>
                        <a:t>Relationship </a:t>
                      </a: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(for farm type 51)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AGS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cluster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variable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5558012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holding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5558012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/>
              <a:t>Final </a:t>
            </a:r>
            <a:r>
              <a:rPr lang="en-US" dirty="0" smtClean="0"/>
              <a:t>output </a:t>
            </a:r>
            <a:r>
              <a:rPr lang="en-US" dirty="0"/>
              <a:t>for </a:t>
            </a:r>
            <a:r>
              <a:rPr lang="en-US" dirty="0" smtClean="0"/>
              <a:t>COESFELD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124744"/>
            <a:ext cx="8388464" cy="4370675"/>
          </a:xfrm>
        </p:spPr>
        <p:txBody>
          <a:bodyPr/>
          <a:lstStyle/>
          <a:p>
            <a:endParaRPr lang="en-US" noProof="0" dirty="0" smtClean="0"/>
          </a:p>
          <a:p>
            <a:endParaRPr lang="en-US" noProof="0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noProof="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716" y="1795350"/>
            <a:ext cx="4373448" cy="519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347729" y="2348880"/>
            <a:ext cx="3695220" cy="360040"/>
            <a:chOff x="347729" y="2348880"/>
            <a:chExt cx="3695220" cy="360040"/>
          </a:xfrm>
        </p:grpSpPr>
        <p:sp>
          <p:nvSpPr>
            <p:cNvPr id="9" name="Abgerundete rechteckige Legende 8"/>
            <p:cNvSpPr/>
            <p:nvPr/>
          </p:nvSpPr>
          <p:spPr>
            <a:xfrm>
              <a:off x="347729" y="2348880"/>
              <a:ext cx="684076" cy="360040"/>
            </a:xfrm>
            <a:prstGeom prst="wedgeRoundRectCallout">
              <a:avLst>
                <a:gd name="adj1" fmla="val 18154"/>
                <a:gd name="adj2" fmla="val 30324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COE</a:t>
              </a:r>
              <a:endParaRPr lang="en-US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3394877" y="2456892"/>
              <a:ext cx="648072" cy="1800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4484164" y="1807117"/>
            <a:ext cx="4334064" cy="5186279"/>
            <a:chOff x="4484164" y="1807117"/>
            <a:chExt cx="4334064" cy="518627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"/>
            <a:stretch/>
          </p:blipFill>
          <p:spPr bwMode="auto">
            <a:xfrm>
              <a:off x="4484164" y="1807117"/>
              <a:ext cx="4334064" cy="518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Abgerundete rechteckige Legende 11"/>
            <p:cNvSpPr/>
            <p:nvPr/>
          </p:nvSpPr>
          <p:spPr>
            <a:xfrm>
              <a:off x="4673895" y="2348880"/>
              <a:ext cx="684076" cy="360040"/>
            </a:xfrm>
            <a:prstGeom prst="wedgeRoundRectCallout">
              <a:avLst>
                <a:gd name="adj1" fmla="val 18154"/>
                <a:gd name="adj2" fmla="val 30324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COE</a:t>
              </a:r>
              <a:endParaRPr lang="en-US" dirty="0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7776356" y="2456892"/>
              <a:ext cx="648072" cy="1800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293641" y="1124744"/>
            <a:ext cx="34502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chemeClr val="tx2"/>
                </a:solidFill>
              </a:rPr>
              <a:t>Mean share of holdings allocated to farm type 51 of total holdings per region in 2010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14121" y="1124744"/>
            <a:ext cx="345026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chemeClr val="tx2"/>
                </a:solidFill>
              </a:rPr>
              <a:t>Mean share of UAA allocated to farm type 51 of total UAA per region in 2010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8646" y="6201308"/>
            <a:ext cx="8155782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Note: grey areas – </a:t>
            </a:r>
            <a:r>
              <a:rPr lang="en-US" sz="1100" dirty="0">
                <a:solidFill>
                  <a:schemeClr val="tx2"/>
                </a:solidFill>
              </a:rPr>
              <a:t>As the cluster analysis is conducted over all years in the data set (1999, 2003, 2007, 2010), cases may arise in which a </a:t>
            </a:r>
            <a:r>
              <a:rPr lang="en-US" sz="1100" dirty="0" smtClean="0">
                <a:solidFill>
                  <a:schemeClr val="tx2"/>
                </a:solidFill>
              </a:rPr>
              <a:t>region does </a:t>
            </a:r>
            <a:r>
              <a:rPr lang="en-US" sz="1100" dirty="0">
                <a:solidFill>
                  <a:schemeClr val="tx2"/>
                </a:solidFill>
              </a:rPr>
              <a:t>not have a value for the current farm type for one of these years   (e.g. due to re-classification of the farm type, abandonment of farming activity etc.). </a:t>
            </a:r>
          </a:p>
        </p:txBody>
      </p:sp>
    </p:spTree>
    <p:extLst>
      <p:ext uri="{BB962C8B-B14F-4D97-AF65-F5344CB8AC3E}">
        <p14:creationId xmlns:p14="http://schemas.microsoft.com/office/powerpoint/2010/main" val="20506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Data confidentiality – General rules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268760"/>
            <a:ext cx="8388464" cy="4370675"/>
          </a:xfrm>
        </p:spPr>
        <p:txBody>
          <a:bodyPr/>
          <a:lstStyle/>
          <a:p>
            <a:r>
              <a:rPr lang="en-US" sz="2400" noProof="0" dirty="0" smtClean="0"/>
              <a:t>Primary suppression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Too few observations in a defined selection (e.g. 3 farms)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Dominant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sz="2400" noProof="0" dirty="0" smtClean="0"/>
              <a:t>Secondary suppression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Cases where a value falling under primary suppression restrictions can be deduced based on subtraction</a:t>
            </a:r>
            <a:endParaRPr lang="en-US" sz="2400" noProof="0" dirty="0" smtClean="0"/>
          </a:p>
          <a:p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223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Data confidentiality – Applicability to cluster analysis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304764"/>
            <a:ext cx="8388464" cy="4370675"/>
          </a:xfrm>
        </p:spPr>
        <p:txBody>
          <a:bodyPr/>
          <a:lstStyle/>
          <a:p>
            <a:r>
              <a:rPr lang="en-US" sz="2400" noProof="0" dirty="0" smtClean="0"/>
              <a:t>Primary suppression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One cluster must include at least 20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Means of &gt;0 must have SD&gt;0</a:t>
            </a:r>
          </a:p>
          <a:p>
            <a:pPr lvl="1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if not, mean in all communities in cluster would be identical      deducing individual communities possible</a:t>
            </a:r>
            <a:endParaRPr lang="en-US" sz="2000" noProof="0" dirty="0" smtClean="0"/>
          </a:p>
          <a:p>
            <a:endParaRPr lang="en-US" sz="2400" noProof="0" dirty="0" smtClean="0"/>
          </a:p>
          <a:p>
            <a:r>
              <a:rPr lang="en-US" sz="2400" noProof="0" dirty="0" smtClean="0"/>
              <a:t>Secondary suppression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Would be necessary if mean=1 and SD=0</a:t>
            </a:r>
          </a:p>
          <a:p>
            <a:r>
              <a:rPr lang="en-US" sz="2000" b="0" dirty="0" smtClean="0">
                <a:sym typeface="Wingdings" panose="05000000000000000000" pitchFamily="2" charset="2"/>
              </a:rPr>
              <a:t>      All holdings in cluster would belong to same farm type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	Solution: merge affected clusters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9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Advantages and limitations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 smtClean="0"/>
              <a:t>Advantages</a:t>
            </a:r>
            <a:r>
              <a:rPr lang="en-US" sz="1800" noProof="0" dirty="0" smtClean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R</a:t>
            </a:r>
            <a:r>
              <a:rPr lang="en-US" sz="1800" noProof="0" dirty="0" err="1" smtClean="0"/>
              <a:t>esults</a:t>
            </a:r>
            <a:r>
              <a:rPr lang="en-US" sz="1800" noProof="0" dirty="0" smtClean="0"/>
              <a:t> become public domain (available for many other projects, Agraratlas.de)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Validation with uncensored data possible </a:t>
            </a:r>
            <a:endParaRPr lang="en-US" sz="1800" noProof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Possibility of allocating further indicators that are highly correlated with the specialization, e.g.: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600" noProof="0" dirty="0" smtClean="0"/>
              <a:t>Manure management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600" noProof="0" dirty="0" smtClean="0"/>
              <a:t>GHG related management practices (grazing vs housing)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Tillage management (</a:t>
            </a:r>
            <a:r>
              <a:rPr lang="en-US" sz="1600" dirty="0" err="1" smtClean="0"/>
              <a:t>SoC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 Limitations: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Time consuming – feedback loops due to data 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Software – different R </a:t>
            </a:r>
            <a:r>
              <a:rPr lang="de-DE" sz="1800" dirty="0" err="1" smtClean="0"/>
              <a:t>versions</a:t>
            </a:r>
            <a:r>
              <a:rPr lang="de-DE" sz="1800" dirty="0" smtClean="0"/>
              <a:t> </a:t>
            </a:r>
            <a:r>
              <a:rPr lang="de-DE" sz="1800" dirty="0" err="1" smtClean="0"/>
              <a:t>used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286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/>
              <a:t>Possibilities of </a:t>
            </a:r>
            <a:r>
              <a:rPr lang="en-US" dirty="0" smtClean="0"/>
              <a:t>transferring the approach to the EU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Data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Agricultural census at EU level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SO coefficients for the particular years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Understanding the data confidentiality requirements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Defining the high resolution regional unit (municipality, grid, 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Software &amp; Access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Adjustment of code for Germany to EU data</a:t>
            </a:r>
          </a:p>
          <a:p>
            <a:pPr marL="11052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Nomenclature</a:t>
            </a:r>
          </a:p>
          <a:p>
            <a:pPr marL="11052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Consistent regional unit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Application of routine requires either access to </a:t>
            </a:r>
          </a:p>
          <a:p>
            <a:pPr marL="11052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non-</a:t>
            </a:r>
            <a:r>
              <a:rPr lang="en-US" sz="1600" dirty="0" err="1" smtClean="0"/>
              <a:t>anonymus</a:t>
            </a:r>
            <a:r>
              <a:rPr lang="en-US" sz="1600" dirty="0" smtClean="0"/>
              <a:t> data (secure-use files) in Eurostat's "Safe </a:t>
            </a:r>
            <a:r>
              <a:rPr lang="en-US" sz="1600" dirty="0" err="1" smtClean="0"/>
              <a:t>centre</a:t>
            </a:r>
            <a:r>
              <a:rPr lang="en-US" sz="1600" dirty="0" smtClean="0"/>
              <a:t>” in Luxembourg</a:t>
            </a:r>
          </a:p>
          <a:p>
            <a:pPr marL="11052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or sending of pre-coded routines to EUROSTAT</a:t>
            </a:r>
            <a:endParaRPr lang="en-US" sz="1800" dirty="0" smtClean="0"/>
          </a:p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939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1029" name="Picture 5" descr="C:\Users\neuenfeldt\Desktop\FDZ\mean_BWA_15_clustersolution_15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88000"/>
            <a:ext cx="5486400" cy="62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 </a:t>
            </a:r>
            <a:r>
              <a:rPr lang="en-US" noProof="0" dirty="0" smtClean="0"/>
              <a:t>– Development of a methodology to derive farm management information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0000" y="1362581"/>
            <a:ext cx="8604488" cy="4262663"/>
          </a:xfrm>
        </p:spPr>
        <p:txBody>
          <a:bodyPr/>
          <a:lstStyle/>
          <a:p>
            <a:r>
              <a:rPr lang="en-US" noProof="0" dirty="0" smtClean="0"/>
              <a:t>Aim:</a:t>
            </a:r>
          </a:p>
          <a:p>
            <a:pPr marL="457200" indent="-4572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b="0" dirty="0"/>
              <a:t>Improved estimation of agro-environmental indicators in CAPRI based on farm management survey data </a:t>
            </a:r>
            <a:r>
              <a:rPr lang="en-US" sz="2200" b="0" dirty="0" smtClean="0"/>
              <a:t>linked with </a:t>
            </a:r>
            <a:r>
              <a:rPr lang="en-US" sz="2200" b="0" dirty="0"/>
              <a:t>high-resolution geographical  </a:t>
            </a:r>
            <a:r>
              <a:rPr lang="en-US" sz="2200" b="0" dirty="0" smtClean="0"/>
              <a:t>data</a:t>
            </a:r>
            <a:endParaRPr lang="en-US" sz="2200" b="0" dirty="0"/>
          </a:p>
          <a:p>
            <a:r>
              <a:rPr lang="en-US" noProof="0" dirty="0" smtClean="0"/>
              <a:t>Scope:</a:t>
            </a:r>
            <a:endParaRPr lang="en-US" sz="2000" noProof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noProof="0" dirty="0" smtClean="0">
                <a:solidFill>
                  <a:schemeClr val="accent2"/>
                </a:solidFill>
              </a:rPr>
              <a:t>Task 4a</a:t>
            </a:r>
            <a:r>
              <a:rPr lang="en-US" sz="2200" b="1" noProof="0" dirty="0" smtClean="0"/>
              <a:t>: </a:t>
            </a:r>
            <a:r>
              <a:rPr lang="en-US" sz="2200" b="0" noProof="0" dirty="0" smtClean="0"/>
              <a:t>Extraction of information to improve the estimation of GHG emissions and nutrient flows in CAPRI from FSS and SAPM* 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2"/>
                </a:solidFill>
              </a:rPr>
              <a:t>Task 4b</a:t>
            </a:r>
            <a:r>
              <a:rPr lang="en-US" sz="2200" b="1" noProof="0" dirty="0" smtClean="0"/>
              <a:t>: </a:t>
            </a:r>
            <a:r>
              <a:rPr lang="en-US" sz="2200" b="0" noProof="0" dirty="0" smtClean="0"/>
              <a:t>Proposal of a methodology to derive the spatial distribution of farm systems while reducing the aggregation error when requesting SAPM data</a:t>
            </a:r>
            <a:br>
              <a:rPr lang="en-US" sz="2200" b="0" noProof="0" dirty="0" smtClean="0"/>
            </a:br>
            <a:r>
              <a:rPr lang="en-US" sz="1600" b="0" noProof="0" dirty="0" smtClean="0"/>
              <a:t/>
            </a:r>
            <a:br>
              <a:rPr lang="en-US" sz="1600" b="0" noProof="0" dirty="0" smtClean="0"/>
            </a:br>
            <a:r>
              <a:rPr lang="en-US" sz="1600" b="0" noProof="0" dirty="0" smtClean="0"/>
              <a:t>* </a:t>
            </a:r>
            <a:r>
              <a:rPr lang="en-GB" sz="1600" b="0" dirty="0"/>
              <a:t>Survey on agricultural production methods</a:t>
            </a:r>
            <a:endParaRPr lang="en-US" sz="2200" b="0" noProof="0" dirty="0" smtClean="0"/>
          </a:p>
          <a:p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244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2051" name="Picture 3" descr="C:\Users\neuenfeldt\Desktop\FDZ\mean_BWA_16_clustersolution_16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88000"/>
            <a:ext cx="5486400" cy="62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12290" name="Picture 2" descr="C:\Users\neuenfeldt\Desktop\FDZ\mean_BWA_2_clustersolution_2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30400"/>
            <a:ext cx="5486400" cy="63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8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3074" name="Picture 2" descr="C:\Users\neuenfeldt\Desktop\FDZ\mean_BWA_35_clustersolution_35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88000"/>
            <a:ext cx="5486400" cy="62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4098" name="Picture 2" descr="C:\Users\neuenfeldt\Desktop\FDZ\mean_BWA_36_38_clustersolution_36_38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460800"/>
            <a:ext cx="5486400" cy="59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5122" name="Picture 2" descr="C:\Users\neuenfeldt\Desktop\FDZ\mean_BWA_45_clustersolution_45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88000"/>
            <a:ext cx="5486400" cy="62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6146" name="Picture 2" descr="C:\Users\neuenfeldt\Desktop\FDZ\mean_BWA_46_clustersolution_46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309600"/>
            <a:ext cx="5486400" cy="6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7170" name="Picture 2" descr="C:\Users\neuenfeldt\Desktop\FDZ\mean_BWA_47_clustersolution_47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316800"/>
            <a:ext cx="5486400" cy="62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8194" name="Picture 2" descr="C:\Users\neuenfeldt\Desktop\FDZ\mean_BWA_48_clustersolution_48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316800"/>
            <a:ext cx="5486400" cy="62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9218" name="Picture 2" descr="C:\Users\neuenfeldt\Desktop\FDZ\mean_BWA_52_53_clustersolution_52_53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453600"/>
            <a:ext cx="5486400" cy="59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1026" name="Picture 2" descr="C:\Users\neuenfeldt\Desktop\FDZ\mean_BWA_6_clustersolution_6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18208"/>
            <a:ext cx="5486400" cy="6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Methodology for a high-resolution spatial distribution of farm systems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 dirty="0" smtClean="0"/>
              <a:t>Scope: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noProof="0" dirty="0" smtClean="0"/>
              <a:t>Report findings and limitations from the project “Distribution of Agricultural Farming Systems in Germany“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noProof="0" dirty="0" smtClean="0"/>
              <a:t>Elaborate on the possibility of transferring such an approach to the EU-level including</a:t>
            </a:r>
          </a:p>
          <a:p>
            <a:pPr marL="1105200" lvl="2" indent="-457200">
              <a:buFont typeface="Arial" panose="020B0604020202020204" pitchFamily="34" charset="0"/>
              <a:buChar char="•"/>
            </a:pPr>
            <a:r>
              <a:rPr lang="en-US" noProof="0" dirty="0" smtClean="0"/>
              <a:t>Evaluation of the proposed methodology</a:t>
            </a:r>
          </a:p>
          <a:p>
            <a:pPr marL="1105200" lvl="2" indent="-457200">
              <a:buFont typeface="Arial" panose="020B0604020202020204" pitchFamily="34" charset="0"/>
              <a:buChar char="•"/>
            </a:pPr>
            <a:r>
              <a:rPr lang="en-US" noProof="0" dirty="0" smtClean="0"/>
              <a:t>Data requirements and constraints</a:t>
            </a:r>
          </a:p>
        </p:txBody>
      </p:sp>
    </p:spTree>
    <p:extLst>
      <p:ext uri="{BB962C8B-B14F-4D97-AF65-F5344CB8AC3E}">
        <p14:creationId xmlns:p14="http://schemas.microsoft.com/office/powerpoint/2010/main" val="33671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2050" name="Picture 2" descr="C:\Users\neuenfeldt\Desktop\FDZ\mean_BWA_7_clustersolution_7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155864"/>
            <a:ext cx="5486400" cy="64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10242" name="Picture 2" descr="C:\Users\neuenfeldt\Desktop\FDZ\mean_BWA_83_clustersolution_83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80800"/>
            <a:ext cx="5486400" cy="62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</a:t>
            </a:r>
            <a:r>
              <a:rPr lang="en-US" dirty="0" smtClean="0"/>
              <a:t>Output for other farm types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889200" lvl="1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11266" name="Picture 2" descr="C:\Users\neuenfeldt\Desktop\FDZ\mean_BWA_84_clustersolution_84_UAA_TiT_201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8800" y="295200"/>
            <a:ext cx="5486400" cy="62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Process</a:t>
            </a:r>
            <a:endParaRPr lang="en-US" noProof="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61027973"/>
              </p:ext>
            </p:extLst>
          </p:nvPr>
        </p:nvGraphicFramePr>
        <p:xfrm>
          <a:off x="611560" y="2009068"/>
          <a:ext cx="8136904" cy="451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720080" y="1412776"/>
            <a:ext cx="9036496" cy="1620179"/>
            <a:chOff x="720080" y="1412776"/>
            <a:chExt cx="9036496" cy="1620179"/>
          </a:xfrm>
        </p:grpSpPr>
        <p:sp>
          <p:nvSpPr>
            <p:cNvPr id="5" name="Nach oben gekrümmter Pfeil 4"/>
            <p:cNvSpPr/>
            <p:nvPr/>
          </p:nvSpPr>
          <p:spPr>
            <a:xfrm rot="10800000">
              <a:off x="1007604" y="1772815"/>
              <a:ext cx="6696744" cy="126014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20080" y="1412776"/>
              <a:ext cx="90364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>
                <a:lnSpc>
                  <a:spcPts val="2400"/>
                </a:lnSpc>
                <a:spcAft>
                  <a:spcPts val="1200"/>
                </a:spcAft>
              </a:pPr>
              <a:r>
                <a:rPr lang="en-US" sz="2000" dirty="0" smtClean="0">
                  <a:solidFill>
                    <a:schemeClr val="tx2"/>
                  </a:solidFill>
                </a:rPr>
                <a:t>Several rounds (getting “right“ results and/or adding new information)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7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Questions 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the regional distribution of agricultural holdings</a:t>
            </a:r>
            <a:r>
              <a:rPr lang="en-US" noProof="0" dirty="0" smtClean="0"/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</a:t>
            </a:r>
            <a:r>
              <a:rPr lang="en-US" noProof="0" dirty="0" smtClean="0"/>
              <a:t>hat is their share in total farm types of a region?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is their share in total UAA of a region?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noProof="0" dirty="0" smtClean="0"/>
          </a:p>
          <a:p>
            <a:r>
              <a:rPr lang="en-US" sz="2400" dirty="0" smtClean="0"/>
              <a:t>Example: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Municipality AGS 5558012 “COESFELD”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noProof="0" dirty="0" smtClean="0"/>
              <a:t>Farm type 51 “specialist pig”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426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 Farm types in questions 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139952" y="1160748"/>
            <a:ext cx="4932548" cy="4896544"/>
          </a:xfrm>
        </p:spPr>
        <p:txBody>
          <a:bodyPr/>
          <a:lstStyle/>
          <a:p>
            <a:r>
              <a:rPr lang="de-DE" sz="1600" b="1" dirty="0" smtClean="0"/>
              <a:t>47</a:t>
            </a:r>
            <a:r>
              <a:rPr lang="de-DE" sz="1600" dirty="0" smtClean="0"/>
              <a:t> = </a:t>
            </a:r>
            <a:r>
              <a:rPr lang="de-DE" sz="1600" dirty="0"/>
              <a:t>Rindviehbetriebe: Milcherzeugung, Aufzucht und Mast kombiniert</a:t>
            </a:r>
          </a:p>
          <a:p>
            <a:r>
              <a:rPr lang="de-DE" sz="1600" b="1" dirty="0"/>
              <a:t>48 </a:t>
            </a:r>
            <a:r>
              <a:rPr lang="de-DE" sz="1600" dirty="0" smtClean="0"/>
              <a:t>= </a:t>
            </a:r>
            <a:r>
              <a:rPr lang="de-DE" sz="1600" dirty="0"/>
              <a:t>Futterbaubetriebe (Weideviehbetriebe): Schafe, Ziegen u. a.</a:t>
            </a:r>
          </a:p>
          <a:p>
            <a:r>
              <a:rPr lang="de-DE" sz="1600" b="1" dirty="0"/>
              <a:t>51</a:t>
            </a:r>
            <a:r>
              <a:rPr lang="de-DE" sz="1600" dirty="0"/>
              <a:t> </a:t>
            </a:r>
            <a:r>
              <a:rPr lang="de-DE" sz="1600" dirty="0" smtClean="0"/>
              <a:t>= </a:t>
            </a:r>
            <a:r>
              <a:rPr lang="de-DE" sz="1600" dirty="0"/>
              <a:t>Spezialisierte Schweinebetriebe</a:t>
            </a:r>
          </a:p>
          <a:p>
            <a:r>
              <a:rPr lang="de-DE" sz="1600" b="1" dirty="0" smtClean="0"/>
              <a:t>52_53 </a:t>
            </a:r>
            <a:r>
              <a:rPr lang="de-DE" sz="1600" dirty="0" smtClean="0"/>
              <a:t>= </a:t>
            </a:r>
            <a:r>
              <a:rPr lang="de-DE" sz="1600" dirty="0"/>
              <a:t>Spezialisierte Geflügelbetriebe und Veredlungsbetriebe mit verschiedenen Verbunderzeugnissen</a:t>
            </a:r>
          </a:p>
          <a:p>
            <a:r>
              <a:rPr lang="de-DE" sz="1600" dirty="0" smtClean="0"/>
              <a:t>  </a:t>
            </a:r>
            <a:r>
              <a:rPr lang="de-DE" sz="1600" b="1" dirty="0" smtClean="0"/>
              <a:t>6</a:t>
            </a:r>
            <a:r>
              <a:rPr lang="de-DE" sz="1600" dirty="0" smtClean="0"/>
              <a:t> = </a:t>
            </a:r>
            <a:r>
              <a:rPr lang="de-DE" sz="1600" dirty="0"/>
              <a:t>Pflanzenbauverbundbetriebe</a:t>
            </a:r>
          </a:p>
          <a:p>
            <a:r>
              <a:rPr lang="de-DE" sz="1600" b="1" dirty="0" smtClean="0"/>
              <a:t>  7</a:t>
            </a:r>
            <a:r>
              <a:rPr lang="de-DE" sz="1600" dirty="0" smtClean="0"/>
              <a:t> = </a:t>
            </a:r>
            <a:r>
              <a:rPr lang="de-DE" sz="1600" dirty="0"/>
              <a:t>Viehhaltungsverbundbetriebe</a:t>
            </a:r>
          </a:p>
          <a:p>
            <a:r>
              <a:rPr lang="de-DE" sz="1600" b="1" dirty="0" smtClean="0"/>
              <a:t>83</a:t>
            </a:r>
            <a:r>
              <a:rPr lang="de-DE" sz="1600" dirty="0" smtClean="0"/>
              <a:t> = </a:t>
            </a:r>
            <a:r>
              <a:rPr lang="de-DE" sz="1600" dirty="0"/>
              <a:t>Ackerbau – Futterbau- (Weidevieh-)-Verbundbetriebe</a:t>
            </a:r>
          </a:p>
          <a:p>
            <a:r>
              <a:rPr lang="de-DE" sz="1600" b="1" dirty="0"/>
              <a:t>84</a:t>
            </a:r>
            <a:r>
              <a:rPr lang="de-DE" sz="1600" dirty="0"/>
              <a:t> </a:t>
            </a:r>
            <a:r>
              <a:rPr lang="de-DE" sz="1600" dirty="0" smtClean="0"/>
              <a:t>= </a:t>
            </a:r>
            <a:r>
              <a:rPr lang="de-DE" sz="1600" dirty="0"/>
              <a:t>Verbundbetriebe mit verschiedenen Kombinationen Pflanzenbau–Viehhaltung</a:t>
            </a:r>
          </a:p>
          <a:p>
            <a:endParaRPr lang="en-GB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79512" y="1196752"/>
            <a:ext cx="3888432" cy="4932548"/>
          </a:xfrm>
        </p:spPr>
        <p:txBody>
          <a:bodyPr/>
          <a:lstStyle/>
          <a:p>
            <a:r>
              <a:rPr lang="de-DE" sz="1600" b="1" dirty="0"/>
              <a:t>15</a:t>
            </a:r>
            <a:r>
              <a:rPr lang="de-DE" sz="1600" dirty="0"/>
              <a:t> </a:t>
            </a:r>
            <a:r>
              <a:rPr lang="de-DE" sz="1600" dirty="0" smtClean="0"/>
              <a:t>= </a:t>
            </a:r>
            <a:r>
              <a:rPr lang="de-DE" sz="1600" dirty="0"/>
              <a:t>Spezialisierte Getreide-, Ölsaaten und Eiweißpflanzenbetriebe </a:t>
            </a:r>
          </a:p>
          <a:p>
            <a:r>
              <a:rPr lang="de-DE" sz="1600" b="1" dirty="0"/>
              <a:t>16</a:t>
            </a:r>
            <a:r>
              <a:rPr lang="de-DE" sz="1600" dirty="0"/>
              <a:t> </a:t>
            </a:r>
            <a:r>
              <a:rPr lang="de-DE" sz="1600" dirty="0" smtClean="0"/>
              <a:t>= </a:t>
            </a:r>
            <a:r>
              <a:rPr lang="de-DE" sz="1600" dirty="0"/>
              <a:t>Spezialisierte Ackerbaubetriebe allgemeiner Art</a:t>
            </a:r>
          </a:p>
          <a:p>
            <a:r>
              <a:rPr lang="de-DE" sz="1600" b="1" dirty="0" smtClean="0"/>
              <a:t>  2</a:t>
            </a:r>
            <a:r>
              <a:rPr lang="de-DE" sz="1600" dirty="0" smtClean="0"/>
              <a:t> = </a:t>
            </a:r>
            <a:r>
              <a:rPr lang="de-DE" sz="1600" dirty="0"/>
              <a:t>Spezialisierte Gartenbaubetriebe</a:t>
            </a:r>
          </a:p>
          <a:p>
            <a:r>
              <a:rPr lang="de-DE" sz="1600" b="1" dirty="0" smtClean="0"/>
              <a:t>35</a:t>
            </a:r>
            <a:r>
              <a:rPr lang="de-DE" sz="1600" dirty="0" smtClean="0"/>
              <a:t> = </a:t>
            </a:r>
            <a:r>
              <a:rPr lang="de-DE" sz="1600" dirty="0"/>
              <a:t>Spezialisierte Weinbaubetriebe (</a:t>
            </a:r>
            <a:r>
              <a:rPr lang="de-DE" sz="1600" dirty="0" err="1"/>
              <a:t>Rebanlagenbetriebe</a:t>
            </a:r>
            <a:r>
              <a:rPr lang="de-DE" sz="1600" dirty="0"/>
              <a:t>)</a:t>
            </a:r>
          </a:p>
          <a:p>
            <a:r>
              <a:rPr lang="de-DE" sz="1600" b="1" dirty="0" smtClean="0"/>
              <a:t>36_38</a:t>
            </a:r>
            <a:r>
              <a:rPr lang="de-DE" sz="1600" dirty="0" smtClean="0"/>
              <a:t> = </a:t>
            </a:r>
            <a:r>
              <a:rPr lang="de-DE" sz="1600" dirty="0"/>
              <a:t>Spezialisierte Obst- und </a:t>
            </a:r>
            <a:r>
              <a:rPr lang="de-DE" sz="1600" dirty="0" err="1"/>
              <a:t>Zitrusbetriebe</a:t>
            </a:r>
            <a:r>
              <a:rPr lang="de-DE" sz="1600" dirty="0"/>
              <a:t> und Dauerkulturgemischtbetriebe</a:t>
            </a:r>
          </a:p>
          <a:p>
            <a:r>
              <a:rPr lang="de-DE" sz="1600" b="1" dirty="0"/>
              <a:t>45</a:t>
            </a:r>
            <a:r>
              <a:rPr lang="de-DE" sz="1600" dirty="0"/>
              <a:t> </a:t>
            </a:r>
            <a:r>
              <a:rPr lang="de-DE" sz="1600" dirty="0" smtClean="0"/>
              <a:t>= </a:t>
            </a:r>
            <a:r>
              <a:rPr lang="de-DE" sz="1600" dirty="0"/>
              <a:t>Spezialisierte Milchviehbetriebe</a:t>
            </a:r>
          </a:p>
          <a:p>
            <a:r>
              <a:rPr lang="de-DE" sz="1600" b="1" dirty="0"/>
              <a:t>46</a:t>
            </a:r>
            <a:r>
              <a:rPr lang="de-DE" sz="1600" dirty="0"/>
              <a:t> </a:t>
            </a:r>
            <a:r>
              <a:rPr lang="de-DE" sz="1600" dirty="0" smtClean="0"/>
              <a:t>= </a:t>
            </a:r>
            <a:r>
              <a:rPr lang="de-DE" sz="1600" dirty="0"/>
              <a:t>Spezialisierte Rinderaufzucht- und –</a:t>
            </a:r>
            <a:r>
              <a:rPr lang="de-DE" sz="1600" dirty="0" smtClean="0"/>
              <a:t>mastbetriebe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noProof="0" dirty="0" smtClean="0"/>
              <a:t>–</a:t>
            </a:r>
            <a:r>
              <a:rPr lang="en-US" dirty="0" smtClean="0"/>
              <a:t> STEP </a:t>
            </a:r>
            <a:r>
              <a:rPr lang="en-US" dirty="0"/>
              <a:t>1 – </a:t>
            </a:r>
            <a:r>
              <a:rPr lang="en-US" dirty="0" smtClean="0"/>
              <a:t>Defining </a:t>
            </a:r>
            <a:r>
              <a:rPr lang="en-US" dirty="0"/>
              <a:t>the farm </a:t>
            </a:r>
            <a:r>
              <a:rPr lang="en-US" dirty="0" smtClean="0"/>
              <a:t>typology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Objective: Establish typology of individual farms based on a consistent framework (SO values)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Input data: FSS information of 1999,2003,2007,2010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 smtClean="0"/>
              <a:t>BUT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1999-2007 – use of EF nomenclature </a:t>
            </a:r>
          </a:p>
          <a:p>
            <a:pPr marL="889200" lvl="1" indent="-457200">
              <a:buFont typeface="Arial" panose="020B0604020202020204" pitchFamily="34" charset="0"/>
              <a:buChar char="•"/>
            </a:pPr>
            <a:r>
              <a:rPr lang="en-US" noProof="0" dirty="0" smtClean="0"/>
              <a:t>2010 – use of C0 nomenclature</a:t>
            </a:r>
          </a:p>
        </p:txBody>
      </p:sp>
    </p:spTree>
    <p:extLst>
      <p:ext uri="{BB962C8B-B14F-4D97-AF65-F5344CB8AC3E}">
        <p14:creationId xmlns:p14="http://schemas.microsoft.com/office/powerpoint/2010/main" val="36749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dirty="0"/>
              <a:t>– STEP 1 – Defining the farm typology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noProof="0" dirty="0" smtClean="0"/>
              <a:t>Establishment of consistent nomenclature (all C0 codes)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/>
              <a:t>Mapping </a:t>
            </a:r>
            <a:r>
              <a:rPr lang="de-DE" sz="2400" dirty="0" err="1" smtClean="0"/>
              <a:t>of</a:t>
            </a:r>
            <a:r>
              <a:rPr lang="de-DE" sz="2400" dirty="0" smtClean="0"/>
              <a:t> German C0 </a:t>
            </a:r>
            <a:r>
              <a:rPr lang="de-DE" sz="2400" dirty="0" err="1" smtClean="0"/>
              <a:t>codes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EU FSS </a:t>
            </a:r>
            <a:r>
              <a:rPr lang="de-DE" sz="2400" dirty="0" err="1" smtClean="0"/>
              <a:t>nomenclature</a:t>
            </a:r>
            <a:r>
              <a:rPr lang="de-DE" sz="2400" dirty="0" smtClean="0"/>
              <a:t> (e.g. B_1_1_1)</a:t>
            </a:r>
            <a:endParaRPr lang="en-US" sz="2400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Mapping of SO coefficients to FSS nomenclature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noProof="0" dirty="0" smtClean="0"/>
              <a:t>Calculation of SO values for 1999-2010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Assignment of „type of farming“ based on general, principal and particular types of farming using SO values</a:t>
            </a:r>
            <a:endParaRPr lang="en-US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33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Task 4b </a:t>
            </a:r>
            <a:r>
              <a:rPr lang="en-US" dirty="0"/>
              <a:t>– STEP 1 – Defining the farm typology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endParaRPr lang="en-US" noProof="0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78867"/>
              </p:ext>
            </p:extLst>
          </p:nvPr>
        </p:nvGraphicFramePr>
        <p:xfrm>
          <a:off x="2328428" y="2960948"/>
          <a:ext cx="60960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Typology of farm types in </a:t>
                      </a:r>
                      <a:r>
                        <a:rPr lang="en-US" sz="1600" u="none" strike="noStrike" dirty="0" smtClean="0">
                          <a:effectLst/>
                        </a:rPr>
                        <a:t>AGS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“COESFELD”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AGS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nr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C0008U1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C0240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[…]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GeT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PrT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5558012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25262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5120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5558012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34513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2010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4600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5558012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2347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5230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5558012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13818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4700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647564" y="1628800"/>
            <a:ext cx="7992888" cy="3351860"/>
            <a:chOff x="647564" y="2163230"/>
            <a:chExt cx="7992888" cy="3351860"/>
          </a:xfrm>
        </p:grpSpPr>
        <p:sp>
          <p:nvSpPr>
            <p:cNvPr id="6" name="Rechteck 5"/>
            <p:cNvSpPr/>
            <p:nvPr/>
          </p:nvSpPr>
          <p:spPr>
            <a:xfrm>
              <a:off x="7308304" y="2163230"/>
              <a:ext cx="1116124" cy="936104"/>
            </a:xfrm>
            <a:prstGeom prst="rect">
              <a:avLst/>
            </a:prstGeom>
            <a:solidFill>
              <a:srgbClr val="E17D00"/>
            </a:solidFill>
            <a:ln>
              <a:solidFill>
                <a:srgbClr val="008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Not real </a:t>
              </a:r>
              <a:r>
                <a:rPr lang="de-DE" dirty="0" err="1" smtClean="0"/>
                <a:t>values</a:t>
              </a:r>
              <a:endParaRPr lang="en-US" dirty="0"/>
            </a:p>
          </p:txBody>
        </p:sp>
        <p:sp>
          <p:nvSpPr>
            <p:cNvPr id="4" name="Abgerundete rechteckige Legende 3"/>
            <p:cNvSpPr/>
            <p:nvPr/>
          </p:nvSpPr>
          <p:spPr>
            <a:xfrm>
              <a:off x="659153" y="2607406"/>
              <a:ext cx="1152128" cy="1402014"/>
            </a:xfrm>
            <a:prstGeom prst="wedgeRoundRectCallout">
              <a:avLst>
                <a:gd name="adj1" fmla="val 89455"/>
                <a:gd name="adj2" fmla="val 49007"/>
                <a:gd name="adj3" fmla="val 16667"/>
              </a:avLst>
            </a:prstGeom>
            <a:solidFill>
              <a:srgbClr val="008CD2"/>
            </a:solidFill>
            <a:ln>
              <a:solidFill>
                <a:srgbClr val="008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Regional </a:t>
              </a:r>
              <a:r>
                <a:rPr lang="de-DE" dirty="0" err="1" smtClean="0"/>
                <a:t>identifier</a:t>
              </a:r>
              <a:endParaRPr lang="en-US" dirty="0"/>
            </a:p>
          </p:txBody>
        </p:sp>
        <p:sp>
          <p:nvSpPr>
            <p:cNvPr id="8" name="Abgerundete rechteckige Legende 7"/>
            <p:cNvSpPr/>
            <p:nvPr/>
          </p:nvSpPr>
          <p:spPr>
            <a:xfrm>
              <a:off x="5000711" y="2217678"/>
              <a:ext cx="1152128" cy="1149986"/>
            </a:xfrm>
            <a:prstGeom prst="wedgeRoundRectCallout">
              <a:avLst>
                <a:gd name="adj1" fmla="val -38355"/>
                <a:gd name="adj2" fmla="val 102473"/>
                <a:gd name="adj3" fmla="val 16667"/>
              </a:avLst>
            </a:prstGeom>
            <a:solidFill>
              <a:srgbClr val="008CD2"/>
            </a:solidFill>
            <a:ln>
              <a:solidFill>
                <a:srgbClr val="008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UAA</a:t>
              </a:r>
              <a:endParaRPr lang="en-US" dirty="0"/>
            </a:p>
          </p:txBody>
        </p:sp>
        <p:sp>
          <p:nvSpPr>
            <p:cNvPr id="7" name="Abgerundete rechteckige Legende 6"/>
            <p:cNvSpPr/>
            <p:nvPr/>
          </p:nvSpPr>
          <p:spPr>
            <a:xfrm>
              <a:off x="647564" y="4113076"/>
              <a:ext cx="1152128" cy="1402014"/>
            </a:xfrm>
            <a:prstGeom prst="wedgeRoundRectCallout">
              <a:avLst>
                <a:gd name="adj1" fmla="val 159546"/>
                <a:gd name="adj2" fmla="val -43319"/>
                <a:gd name="adj3" fmla="val 16667"/>
              </a:avLst>
            </a:prstGeom>
            <a:solidFill>
              <a:srgbClr val="008CD2"/>
            </a:solidFill>
            <a:ln>
              <a:solidFill>
                <a:srgbClr val="008C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Holding ID</a:t>
              </a:r>
              <a:endParaRPr lang="en-US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123728" y="4221089"/>
              <a:ext cx="6516724" cy="43204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ünen blau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>
          <a:lnSpc>
            <a:spcPts val="2400"/>
          </a:lnSpc>
          <a:spcAft>
            <a:spcPts val="1200"/>
          </a:spcAft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ünen 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ünen blaugrün">
  <a:themeElements>
    <a:clrScheme name="THÜNEN Prim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008CD2"/>
      </a:accent2>
      <a:accent3>
        <a:srgbClr val="00A0FF"/>
      </a:accent3>
      <a:accent4>
        <a:srgbClr val="00AAAA"/>
      </a:accent4>
      <a:accent5>
        <a:srgbClr val="00AA82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ünen rot">
  <a:themeElements>
    <a:clrScheme name="THÜNEN Sekundärfarben">
      <a:dk1>
        <a:sysClr val="windowText" lastClr="000000"/>
      </a:dk1>
      <a:lt1>
        <a:sysClr val="window" lastClr="FFFFFF"/>
      </a:lt1>
      <a:dk2>
        <a:srgbClr val="37464B"/>
      </a:dk2>
      <a:lt2>
        <a:srgbClr val="FFFFFF"/>
      </a:lt2>
      <a:accent1>
        <a:srgbClr val="37464B"/>
      </a:accent1>
      <a:accent2>
        <a:srgbClr val="4B3228"/>
      </a:accent2>
      <a:accent3>
        <a:srgbClr val="AF0A19"/>
      </a:accent3>
      <a:accent4>
        <a:srgbClr val="E10019"/>
      </a:accent4>
      <a:accent5>
        <a:srgbClr val="E17D00"/>
      </a:accent5>
      <a:accent6>
        <a:srgbClr val="78BE1E"/>
      </a:accent6>
      <a:hlink>
        <a:srgbClr val="0000FF"/>
      </a:hlink>
      <a:folHlink>
        <a:srgbClr val="800080"/>
      </a:folHlink>
    </a:clrScheme>
    <a:fontScheme name="Thün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1796</Words>
  <Application>Microsoft Office PowerPoint</Application>
  <PresentationFormat>Bildschirmpräsentation (4:3)</PresentationFormat>
  <Paragraphs>415</Paragraphs>
  <Slides>32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Thünen blau</vt:lpstr>
      <vt:lpstr>Thünen grün</vt:lpstr>
      <vt:lpstr>Thünen blaugrün</vt:lpstr>
      <vt:lpstr>Thünen rot</vt:lpstr>
      <vt:lpstr>PowerPoint-Präsentation</vt:lpstr>
      <vt:lpstr>Task 4 – Development of a methodology to derive farm management information</vt:lpstr>
      <vt:lpstr>Task 4b – Methodology for a high-resolution spatial distribution of farm systems</vt:lpstr>
      <vt:lpstr>Task 4b – Process</vt:lpstr>
      <vt:lpstr>Task 4b – Questions </vt:lpstr>
      <vt:lpstr>Task 4b – Farm types in questions </vt:lpstr>
      <vt:lpstr>Task 4b – STEP 1 – Defining the farm typology</vt:lpstr>
      <vt:lpstr>Task 4b – STEP 1 – Defining the farm typology</vt:lpstr>
      <vt:lpstr>Task 4b – STEP 1 – Defining the farm typology</vt:lpstr>
      <vt:lpstr>Task 4b – STEP 2 – Calculation of farm type shares</vt:lpstr>
      <vt:lpstr>Task 4b – STEP 3 – Cluster analysis</vt:lpstr>
      <vt:lpstr>Task 4b – STEP 3 – Cluster analysis</vt:lpstr>
      <vt:lpstr>Task 4b – Summary</vt:lpstr>
      <vt:lpstr>Task 4b – Final output for COESFELD</vt:lpstr>
      <vt:lpstr>Task 4b – Data confidentiality – General rules</vt:lpstr>
      <vt:lpstr>Task 4b – Data confidentiality – Applicability to cluster analysis</vt:lpstr>
      <vt:lpstr>Task 4b – Advantages and limitations</vt:lpstr>
      <vt:lpstr>Task 4b – Possibilities of transferring the approach to the EU level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  <vt:lpstr>Task 4b – Output for other farm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2023-03-24T10:18:15Z</dcterms:created>
  <dcterms:modified xsi:type="dcterms:W3CDTF">2023-03-24T10:19:00Z</dcterms:modified>
</cp:coreProperties>
</file>