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sldIdLst>
    <p:sldId id="256" r:id="rId2"/>
    <p:sldId id="258" r:id="rId3"/>
    <p:sldId id="259" r:id="rId4"/>
    <p:sldId id="265" r:id="rId5"/>
    <p:sldId id="267" r:id="rId6"/>
    <p:sldId id="260" r:id="rId7"/>
    <p:sldId id="261" r:id="rId8"/>
    <p:sldId id="290" r:id="rId9"/>
    <p:sldId id="275" r:id="rId10"/>
    <p:sldId id="291" r:id="rId11"/>
    <p:sldId id="292" r:id="rId12"/>
    <p:sldId id="293" r:id="rId13"/>
    <p:sldId id="294" r:id="rId14"/>
    <p:sldId id="263" r:id="rId15"/>
    <p:sldId id="269" r:id="rId16"/>
    <p:sldId id="264" r:id="rId17"/>
    <p:sldId id="268" r:id="rId18"/>
    <p:sldId id="271" r:id="rId19"/>
    <p:sldId id="272" r:id="rId20"/>
    <p:sldId id="273" r:id="rId21"/>
    <p:sldId id="295" r:id="rId22"/>
    <p:sldId id="274" r:id="rId23"/>
    <p:sldId id="270" r:id="rId24"/>
    <p:sldId id="296" r:id="rId25"/>
    <p:sldId id="280" r:id="rId26"/>
    <p:sldId id="279" r:id="rId27"/>
    <p:sldId id="278" r:id="rId28"/>
    <p:sldId id="276" r:id="rId29"/>
    <p:sldId id="281" r:id="rId30"/>
    <p:sldId id="282" r:id="rId31"/>
    <p:sldId id="283" r:id="rId32"/>
    <p:sldId id="284" r:id="rId33"/>
    <p:sldId id="285" r:id="rId34"/>
    <p:sldId id="266" r:id="rId3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F99FD55-7304-4860-9553-1385607DA9EE}">
          <p14:sldIdLst>
            <p14:sldId id="256"/>
            <p14:sldId id="258"/>
            <p14:sldId id="259"/>
            <p14:sldId id="265"/>
            <p14:sldId id="267"/>
            <p14:sldId id="260"/>
            <p14:sldId id="261"/>
            <p14:sldId id="290"/>
            <p14:sldId id="275"/>
            <p14:sldId id="291"/>
            <p14:sldId id="292"/>
            <p14:sldId id="293"/>
            <p14:sldId id="294"/>
          </p14:sldIdLst>
        </p14:section>
        <p14:section name="Abschnitt ohne Titel" id="{A9E4741D-5DB4-4D87-BB10-21E171EC6244}">
          <p14:sldIdLst>
            <p14:sldId id="263"/>
            <p14:sldId id="269"/>
            <p14:sldId id="264"/>
            <p14:sldId id="268"/>
            <p14:sldId id="271"/>
            <p14:sldId id="272"/>
            <p14:sldId id="273"/>
            <p14:sldId id="295"/>
            <p14:sldId id="274"/>
            <p14:sldId id="270"/>
            <p14:sldId id="296"/>
            <p14:sldId id="280"/>
            <p14:sldId id="279"/>
            <p14:sldId id="278"/>
            <p14:sldId id="276"/>
            <p14:sldId id="281"/>
            <p14:sldId id="282"/>
            <p14:sldId id="283"/>
            <p14:sldId id="284"/>
            <p14:sldId id="28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6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8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18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07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5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6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15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84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45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34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2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91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AF30ADD-5F47-4E61-9756-2F0FA68952B1}" type="datetimeFigureOut">
              <a:rPr lang="de-DE" smtClean="0"/>
              <a:t>02.11.2015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372040-B76A-4202-B79F-5B49380E877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36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de-DE" sz="60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und psychovegetativer Stress bei Kernerwerbstätigen </a:t>
            </a:r>
            <a:endParaRPr lang="de-DE" sz="60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11680" y="4542998"/>
            <a:ext cx="9144000" cy="1012993"/>
          </a:xfrm>
        </p:spPr>
        <p:txBody>
          <a:bodyPr>
            <a:normAutofit/>
          </a:bodyPr>
          <a:lstStyle/>
          <a:p>
            <a:pPr algn="r"/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Myriam Baum und Sophia Wolf</a:t>
            </a:r>
          </a:p>
          <a:p>
            <a:pPr algn="r"/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 zu Köln</a:t>
            </a:r>
          </a:p>
        </p:txBody>
      </p:sp>
    </p:spTree>
    <p:extLst>
      <p:ext uri="{BB962C8B-B14F-4D97-AF65-F5344CB8AC3E}">
        <p14:creationId xmlns:p14="http://schemas.microsoft.com/office/powerpoint/2010/main" val="392844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59004"/>
              </p:ext>
            </p:extLst>
          </p:nvPr>
        </p:nvGraphicFramePr>
        <p:xfrm>
          <a:off x="1861257" y="2212493"/>
          <a:ext cx="8511822" cy="25525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Personalverantwortung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Haben sie Mitarbeiter oder Mitarbeiterinnen, für die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Sie 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direkte Vorgesetzte sind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Selbsteinschätzung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Verantwortung für andere Personen übernehmen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1809835" y="4903423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59004"/>
              </p:ext>
            </p:extLst>
          </p:nvPr>
        </p:nvGraphicFramePr>
        <p:xfrm>
          <a:off x="1861257" y="2212493"/>
          <a:ext cx="8511822" cy="25525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Personalverantwortung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Haben sie Mitarbeiter oder Mitarbeiterinnen, für die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Sie 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direkte Vorgesetzte sind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Selbsteinschätzung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Verantwortung für andere Personen übernehmen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Problemlösung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auf Probleme reagieren und diese lösen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1809835" y="4903423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59004"/>
              </p:ext>
            </p:extLst>
          </p:nvPr>
        </p:nvGraphicFramePr>
        <p:xfrm>
          <a:off x="1861257" y="2212493"/>
          <a:ext cx="8511822" cy="27049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Personalverantwortung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Haben sie Mitarbeiter oder Mitarbeiterinnen, für die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Sie 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direkte Vorgesetzte sind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Selbsteinschätzung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Verantwortung für andere Personen übernehmen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Problemlösung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auf Probleme reagieren und diese lösen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Entscheidungsfindung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eigenständig schwierige Entscheidungen treffen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1809835" y="4903423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59004"/>
              </p:ext>
            </p:extLst>
          </p:nvPr>
        </p:nvGraphicFramePr>
        <p:xfrm>
          <a:off x="1861257" y="2212493"/>
          <a:ext cx="8511822" cy="28776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Personalverantwortung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Haben sie Mitarbeiter oder Mitarbeiterinnen, für die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Sie 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direkte Vorgesetzte sind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Selbsteinschätzung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Verantwortung für andere Personen übernehmen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Problemlösung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auf Probleme reagieren und diese lösen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Entscheidungsfindung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vor, dass Sie eigenständig schwierige Entscheidungen treffen müssen?“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Finanzielle Folgen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„Wie häufig kommt es bei Ihrer Arbeit vor, dass auch schon ein kleiner Fehler oder eine geringe Unaufmerksamkeit größere finanzielle Verluste zur Folge haben kann?“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1861257" y="2646443"/>
            <a:ext cx="2817423" cy="1752600"/>
          </a:xfrm>
          <a:prstGeom prst="rect">
            <a:avLst/>
          </a:prstGeom>
          <a:solidFill>
            <a:schemeClr val="bg1">
              <a:lumMod val="65000"/>
              <a:alpha val="3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861256" y="4438303"/>
            <a:ext cx="2817423" cy="651874"/>
          </a:xfrm>
          <a:prstGeom prst="rect">
            <a:avLst/>
          </a:prstGeom>
          <a:solidFill>
            <a:schemeClr val="bg1">
              <a:lumMod val="65000"/>
              <a:alpha val="3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Geschweifte Klammer links 7"/>
          <p:cNvSpPr/>
          <p:nvPr/>
        </p:nvSpPr>
        <p:spPr>
          <a:xfrm>
            <a:off x="1600200" y="2857502"/>
            <a:ext cx="85725" cy="142875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Geschweifte Klammer links 8"/>
          <p:cNvSpPr/>
          <p:nvPr/>
        </p:nvSpPr>
        <p:spPr>
          <a:xfrm>
            <a:off x="1600200" y="4520116"/>
            <a:ext cx="85724" cy="49479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81844" y="3387211"/>
            <a:ext cx="1561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Indexvariable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57187" y="4579574"/>
            <a:ext cx="124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ergänzend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809835" y="5228508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2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Psychovegetativen Stress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19547"/>
              </p:ext>
            </p:extLst>
          </p:nvPr>
        </p:nvGraphicFramePr>
        <p:xfrm>
          <a:off x="1117599" y="1985130"/>
          <a:ext cx="10038080" cy="35144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38080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psychovegetativer Stress</a:t>
                      </a:r>
                      <a:endParaRPr lang="de-DE" sz="16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4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„Sagen Sie mir bitte, ob die folgenden gesundheitlichen Beschwerden bei Ihnen in den letzten 12 Monaten während der Arbeit bzw. an Arbeitstagen aufgetreten sind. Uns interessieren die…</a:t>
                      </a: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5669">
                <a:tc>
                  <a:txBody>
                    <a:bodyPr/>
                    <a:lstStyle/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Nächtliche Schlafstörung</a:t>
                      </a:r>
                      <a:endParaRPr lang="de-DE" sz="14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Allgemeine Müdigkeit, Mattigkeit oder Erschöpfung</a:t>
                      </a:r>
                      <a:endParaRPr lang="de-DE" sz="14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Nervosität und Reizbarkeit</a:t>
                      </a:r>
                      <a:endParaRPr lang="de-DE" sz="14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Niedergeschlagenheit</a:t>
                      </a:r>
                      <a:endParaRPr lang="de-DE" sz="14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Körperliche Erschöpfung</a:t>
                      </a:r>
                      <a:endParaRPr lang="de-DE" sz="14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Emotionale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Erschöpfung“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1097280" y="5593459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Kontrollvariablen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97280" y="1816382"/>
            <a:ext cx="1043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Soziodemographika</a:t>
            </a:r>
            <a:r>
              <a:rPr lang="de-DE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, Jobmerkmale, Arbeitsumfeld und Tätigkeitsfelder (35 Kontrollvariablen)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836772" y="2361899"/>
            <a:ext cx="2420473" cy="6562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Belastung/ Stressoren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731962" y="2351141"/>
            <a:ext cx="2043952" cy="666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Beanspruchung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4364819" y="2684628"/>
            <a:ext cx="3238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4679256" y="4066983"/>
            <a:ext cx="2609178" cy="65621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Bewältigungsfähigkeiten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5983845" y="2824478"/>
            <a:ext cx="0" cy="11438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4390996" y="4722099"/>
            <a:ext cx="70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Alter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39345" y="4722099"/>
            <a:ext cx="976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Bildung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598449" y="5012173"/>
            <a:ext cx="2138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Gemeinschaftsgefühl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243257" y="4722099"/>
            <a:ext cx="1517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Familienstand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364819" y="5012173"/>
            <a:ext cx="1283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Einkommen 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118842" y="5301147"/>
            <a:ext cx="1763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Zusammenarbeit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182053" y="3018115"/>
            <a:ext cx="2138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Wochenarbeitszeit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047008" y="3009478"/>
            <a:ext cx="2138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Arbeitsrhythmus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032167" y="3545891"/>
            <a:ext cx="2138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Bereitschaftsdienst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03039" y="3284629"/>
            <a:ext cx="1204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Befristung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704077" y="3275992"/>
            <a:ext cx="2795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Leistungs- und Termindruck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625620" y="3807760"/>
            <a:ext cx="26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Monotone Arbeitsvorgänge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952935" y="3542506"/>
            <a:ext cx="2138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Schnelles Arbeiten</a:t>
            </a:r>
            <a:endParaRPr lang="de-DE" sz="1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9148447" y="3009478"/>
            <a:ext cx="125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Stress</a:t>
            </a:r>
            <a:endParaRPr lang="de-DE" sz="2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1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6" grpId="0"/>
      <p:bldP spid="27" grpId="0"/>
      <p:bldP spid="28" grpId="0"/>
      <p:bldP spid="14" grpId="0"/>
      <p:bldP spid="15" grpId="0"/>
      <p:bldP spid="16" grpId="0"/>
      <p:bldP spid="17" grpId="0"/>
      <p:bldP spid="18" grpId="0"/>
      <p:bldP spid="29" grpId="0"/>
      <p:bldP spid="30" grpId="0"/>
      <p:bldP spid="31" grpId="0"/>
      <p:bldP spid="32" grpId="0"/>
      <p:bldP spid="3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566" y="1300841"/>
            <a:ext cx="10515600" cy="1325563"/>
          </a:xfrm>
        </p:spPr>
        <p:txBody>
          <a:bodyPr>
            <a:noAutofit/>
          </a:bodyPr>
          <a:lstStyle/>
          <a:p>
            <a:r>
              <a:rPr lang="de-DE" sz="60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Datensatz </a:t>
            </a:r>
            <a:br>
              <a:rPr lang="de-DE" sz="6000" dirty="0" smtClean="0"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de-DE" sz="60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75566" y="2103120"/>
            <a:ext cx="90133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Trebuchet MS" panose="020B0603020202020204" pitchFamily="34" charset="0"/>
              </a:rPr>
              <a:t>BIBB/</a:t>
            </a:r>
            <a:r>
              <a:rPr lang="de-DE" sz="2000" b="1" dirty="0" err="1" smtClean="0">
                <a:latin typeface="Trebuchet MS" panose="020B0603020202020204" pitchFamily="34" charset="0"/>
              </a:rPr>
              <a:t>BAuA</a:t>
            </a:r>
            <a:r>
              <a:rPr lang="de-DE" sz="2000" b="1" dirty="0" smtClean="0">
                <a:latin typeface="Trebuchet MS" panose="020B0603020202020204" pitchFamily="34" charset="0"/>
              </a:rPr>
              <a:t> Erwerbstätigenbefragung von 2012</a:t>
            </a:r>
          </a:p>
          <a:p>
            <a:endParaRPr lang="de-DE" sz="2000" b="1" dirty="0">
              <a:latin typeface="Trebuchet MS" panose="020B0603020202020204" pitchFamily="34" charset="0"/>
            </a:endParaRPr>
          </a:p>
          <a:p>
            <a:r>
              <a:rPr lang="de-DE" sz="2000" b="1" dirty="0" smtClean="0">
                <a:latin typeface="Trebuchet MS" panose="020B0603020202020204" pitchFamily="34" charset="0"/>
              </a:rPr>
              <a:t>20.036 Kernerwerbstätige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Trebuchet MS" panose="020B0603020202020204" pitchFamily="34" charset="0"/>
              </a:rPr>
              <a:t>Min. 10 Wochenstunden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Trebuchet MS" panose="020B0603020202020204" pitchFamily="34" charset="0"/>
              </a:rPr>
              <a:t>Min. 15 Jahre alt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dirty="0">
              <a:latin typeface="Trebuchet MS" panose="020B0603020202020204" pitchFamily="34" charset="0"/>
            </a:endParaRPr>
          </a:p>
          <a:p>
            <a:r>
              <a:rPr lang="de-DE" sz="2000" dirty="0" smtClean="0">
                <a:latin typeface="Trebuchet MS" panose="020B0603020202020204" pitchFamily="34" charset="0"/>
              </a:rPr>
              <a:t>Repräsentativer Überblick über die Arbeitssituation in Deutschland</a:t>
            </a:r>
          </a:p>
          <a:p>
            <a:endParaRPr lang="de-DE" sz="20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15787" cy="1450757"/>
          </a:xfrm>
        </p:spPr>
        <p:txBody>
          <a:bodyPr>
            <a:normAutofit/>
          </a:bodyPr>
          <a:lstStyle/>
          <a:p>
            <a:r>
              <a:rPr lang="de-DE" sz="4400" dirty="0" smtClean="0">
                <a:latin typeface="Georgia" panose="02040502050405020303" pitchFamily="18" charset="0"/>
              </a:rPr>
              <a:t>Verantwortung unter Kernerwerbstätigen </a:t>
            </a:r>
            <a:endParaRPr lang="de-DE" sz="4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95970"/>
              </p:ext>
            </p:extLst>
          </p:nvPr>
        </p:nvGraphicFramePr>
        <p:xfrm>
          <a:off x="1097279" y="2201932"/>
          <a:ext cx="10112278" cy="310635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50597"/>
                <a:gridCol w="1988191"/>
                <a:gridCol w="2810312"/>
                <a:gridCol w="2963178"/>
              </a:tblGrid>
              <a:tr h="710091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Index</a:t>
                      </a:r>
                      <a:r>
                        <a:rPr lang="de-DE" sz="1400" baseline="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 Verantwortung</a:t>
                      </a:r>
                      <a:endParaRPr lang="de-DE" sz="14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Absolute Zahlen der Befragten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Anteile der Kernerwerbstätigen in der BRD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Kumulierte Anteile der Kernerwerbstätigen in der BRD</a:t>
                      </a:r>
                    </a:p>
                  </a:txBody>
                  <a:tcPr marL="68580" marR="68580" marT="0" marB="0"/>
                </a:tc>
              </a:tr>
              <a:tr h="4279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Keine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Verantwortung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2.539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>
                          <a:effectLst/>
                        </a:rPr>
                        <a:t>19,80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525" algn="dec"/>
                        </a:tabLst>
                      </a:pPr>
                      <a:r>
                        <a:rPr lang="de-DE" sz="1400" dirty="0">
                          <a:effectLst/>
                        </a:rPr>
                        <a:t>19,80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8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Niedrige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Verantwortung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3.226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>
                          <a:effectLst/>
                        </a:rPr>
                        <a:t>24,82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525" algn="dec"/>
                        </a:tabLst>
                      </a:pPr>
                      <a:r>
                        <a:rPr lang="de-DE" sz="1400">
                          <a:effectLst/>
                        </a:rPr>
                        <a:t>44,62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48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Mittlere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Verantwortung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3.000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>
                          <a:effectLst/>
                        </a:rPr>
                        <a:t>22,55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525" algn="dec"/>
                        </a:tabLst>
                      </a:pPr>
                      <a:r>
                        <a:rPr lang="de-DE" sz="1400">
                          <a:effectLst/>
                        </a:rPr>
                        <a:t>67,17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0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Hohe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Verantwortung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2.534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>
                          <a:effectLst/>
                        </a:rPr>
                        <a:t>18,17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525" algn="dec"/>
                        </a:tabLst>
                      </a:pPr>
                      <a:r>
                        <a:rPr lang="de-DE" sz="1400">
                          <a:effectLst/>
                        </a:rPr>
                        <a:t>85,34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78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Sehr hohe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Verantwortung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2.025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>
                          <a:effectLst/>
                        </a:rPr>
                        <a:t>14,66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525" algn="dec"/>
                        </a:tabLst>
                      </a:pPr>
                      <a:r>
                        <a:rPr lang="de-DE" sz="1400">
                          <a:effectLst/>
                        </a:rPr>
                        <a:t>100,00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79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Gesamt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13.324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1465" algn="dec"/>
                        </a:tabLst>
                      </a:pPr>
                      <a:r>
                        <a:rPr lang="de-DE" sz="1400" dirty="0">
                          <a:effectLst/>
                        </a:rPr>
                        <a:t>100,00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1097279" y="5308289"/>
            <a:ext cx="5717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/>
              <a:t>(</a:t>
            </a:r>
            <a:r>
              <a:rPr lang="de-DE" sz="1400" dirty="0"/>
              <a:t>Quelle: BIBB/</a:t>
            </a:r>
            <a:r>
              <a:rPr lang="de-DE" sz="1400" dirty="0" err="1"/>
              <a:t>BAuA</a:t>
            </a:r>
            <a:r>
              <a:rPr lang="de-DE" sz="1400" dirty="0"/>
              <a:t> </a:t>
            </a:r>
            <a:r>
              <a:rPr lang="de-DE" sz="1400" dirty="0" smtClean="0"/>
              <a:t>Erwerbstätigenbefragung </a:t>
            </a:r>
            <a:r>
              <a:rPr lang="de-DE" sz="1400" dirty="0" smtClean="0"/>
              <a:t>2012 – eigene Berechnungen)</a:t>
            </a:r>
            <a:endParaRPr lang="de-DE" sz="1400" dirty="0"/>
          </a:p>
          <a:p>
            <a:pPr algn="just"/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9326880" y="3663670"/>
            <a:ext cx="77724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94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Stress unter Kernerwerbstätigen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016737"/>
              </p:ext>
            </p:extLst>
          </p:nvPr>
        </p:nvGraphicFramePr>
        <p:xfrm>
          <a:off x="1097280" y="2092873"/>
          <a:ext cx="10112278" cy="356130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50597"/>
                <a:gridCol w="1988191"/>
                <a:gridCol w="2810312"/>
                <a:gridCol w="2963178"/>
              </a:tblGrid>
              <a:tr h="641198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Index</a:t>
                      </a:r>
                      <a:r>
                        <a:rPr lang="de-DE" sz="1400" baseline="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 Stress</a:t>
                      </a:r>
                      <a:endParaRPr lang="de-DE" sz="14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Absolute Zahlen der Befragten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Anteile der Kernerwerbstätigen in der 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BRD (%)</a:t>
                      </a:r>
                      <a:endParaRPr lang="de-DE" sz="1400" b="1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Kumulierte Anteile der Kernerwerbstätigen in der 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BRD (%)</a:t>
                      </a:r>
                      <a:endParaRPr lang="de-DE" sz="1400" b="1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1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Kein Stress </a:t>
                      </a: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5.115</a:t>
                      </a: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38,78</a:t>
                      </a: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38,78</a:t>
                      </a: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29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Kaum Stress 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1.988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15,16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53,95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55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Niedriger Stress 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1.642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13,00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66,95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59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Mittlere Stress 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1.354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10,11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77,05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Erhöhter Stress 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8,89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85,95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16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Hoher </a:t>
                      </a: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Stress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1.038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7,55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93,50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16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Sehr hoher Stress 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90500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111125" algn="dec"/>
                        </a:tabLs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201930" algn="dec"/>
                        </a:tabLs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16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Gesamt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13.287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6446520" y="4791430"/>
            <a:ext cx="77724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6446520" y="2612110"/>
            <a:ext cx="77724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9326880" y="3370606"/>
            <a:ext cx="777240" cy="457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Geschweifte Klammer rechts 2"/>
          <p:cNvSpPr/>
          <p:nvPr/>
        </p:nvSpPr>
        <p:spPr>
          <a:xfrm>
            <a:off x="7315200" y="4588860"/>
            <a:ext cx="181199" cy="64615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7506237" y="4727269"/>
            <a:ext cx="123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=14,05 %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97280" y="5717304"/>
            <a:ext cx="5717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/>
              <a:t>(</a:t>
            </a:r>
            <a:r>
              <a:rPr lang="de-DE" sz="1400" dirty="0"/>
              <a:t>Quelle: BIBB/</a:t>
            </a:r>
            <a:r>
              <a:rPr lang="de-DE" sz="1400" dirty="0" err="1"/>
              <a:t>BAuA</a:t>
            </a:r>
            <a:r>
              <a:rPr lang="de-DE" sz="1400" dirty="0"/>
              <a:t> </a:t>
            </a:r>
            <a:r>
              <a:rPr lang="de-DE" sz="1400" dirty="0" smtClean="0"/>
              <a:t>Erwerbstätigenbefragung </a:t>
            </a:r>
            <a:r>
              <a:rPr lang="de-DE" sz="1400" dirty="0" smtClean="0"/>
              <a:t>2012 – eigene Berechnungen)</a:t>
            </a:r>
            <a:endParaRPr lang="de-DE" sz="1400" dirty="0"/>
          </a:p>
          <a:p>
            <a:pPr algn="just"/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4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3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98009" cy="1450757"/>
          </a:xfrm>
        </p:spPr>
        <p:txBody>
          <a:bodyPr>
            <a:normAutofit/>
          </a:bodyPr>
          <a:lstStyle/>
          <a:p>
            <a:r>
              <a:rPr lang="de-DE" sz="4400" dirty="0" smtClean="0">
                <a:latin typeface="Georgia" panose="02040502050405020303" pitchFamily="18" charset="0"/>
              </a:rPr>
              <a:t>Zusammenhang Verantwortung und Stress</a:t>
            </a:r>
            <a:endParaRPr lang="de-DE" sz="4400" dirty="0">
              <a:latin typeface="Georgia" panose="020405020504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79" y="2120618"/>
            <a:ext cx="10058400" cy="4737382"/>
          </a:xfrm>
        </p:spPr>
        <p:txBody>
          <a:bodyPr>
            <a:normAutofit/>
          </a:bodyPr>
          <a:lstStyle/>
          <a:p>
            <a:r>
              <a:rPr lang="de-DE" b="1" dirty="0" smtClean="0">
                <a:latin typeface="Trebuchet MS" panose="020B0603020202020204" pitchFamily="34" charset="0"/>
              </a:rPr>
              <a:t>Pearson-Korrelationskoeffizient Index Verantwortung &amp; Stress</a:t>
            </a:r>
            <a:r>
              <a:rPr lang="de-DE" dirty="0" smtClean="0">
                <a:latin typeface="Trebuchet MS" panose="020B0603020202020204" pitchFamily="34" charset="0"/>
              </a:rPr>
              <a:t> = 0.11***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Pearson-Korrelationskoeffizient „Finanzielle Folgen“ &amp; Stress = </a:t>
            </a:r>
            <a:r>
              <a:rPr lang="de-DE" dirty="0" smtClean="0">
                <a:latin typeface="Trebuchet MS" panose="020B0603020202020204" pitchFamily="34" charset="0"/>
              </a:rPr>
              <a:t>0.04***</a:t>
            </a:r>
            <a:endParaRPr lang="de-DE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lvl="1"/>
            <a:endParaRPr lang="de-DE" sz="2000" dirty="0" smtClean="0">
              <a:latin typeface="Trebuchet MS" panose="020B0603020202020204" pitchFamily="34" charset="0"/>
            </a:endParaRPr>
          </a:p>
          <a:p>
            <a:pPr lvl="1"/>
            <a:endParaRPr lang="de-DE" sz="2000" dirty="0">
              <a:latin typeface="Trebuchet MS" panose="020B0603020202020204" pitchFamily="34" charset="0"/>
            </a:endParaRPr>
          </a:p>
          <a:p>
            <a:pPr lvl="1"/>
            <a:endParaRPr lang="de-DE" sz="2000" dirty="0" smtClean="0">
              <a:latin typeface="Trebuchet MS" panose="020B0603020202020204" pitchFamily="34" charset="0"/>
            </a:endParaRPr>
          </a:p>
          <a:p>
            <a:pPr marL="201168" lvl="1" indent="0">
              <a:buNone/>
            </a:pPr>
            <a:endParaRPr lang="de-DE" sz="2000" dirty="0" smtClean="0">
              <a:latin typeface="Trebuchet MS" panose="020B0603020202020204" pitchFamily="34" charset="0"/>
            </a:endParaRPr>
          </a:p>
          <a:p>
            <a:pPr lvl="1"/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0633"/>
              </p:ext>
            </p:extLst>
          </p:nvPr>
        </p:nvGraphicFramePr>
        <p:xfrm>
          <a:off x="1097279" y="3569264"/>
          <a:ext cx="890467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144"/>
                <a:gridCol w="765045"/>
                <a:gridCol w="4792488"/>
              </a:tblGrid>
              <a:tr h="1948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</a:pP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Keine Verantwortung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endParaRPr lang="de-DE" sz="20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18% </a:t>
                      </a: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erhöhtes bis sehr hohes Stresslevel</a:t>
                      </a:r>
                    </a:p>
                  </a:txBody>
                  <a:tcPr>
                    <a:noFill/>
                  </a:tcPr>
                </a:tc>
              </a:tr>
              <a:tr h="1948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</a:pP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Niedrige Verantwortung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endParaRPr lang="de-DE" sz="20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21%</a:t>
                      </a:r>
                      <a:r>
                        <a:rPr lang="de-DE" sz="20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erhöhtes bis sehr hohes Stresslevel</a:t>
                      </a:r>
                      <a:endParaRPr lang="de-DE" sz="20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1948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</a:pP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Mittlere Verantwortung 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21% </a:t>
                      </a: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erhöhtes bis sehr hohes Stresslevel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23630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</a:pP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Hohe</a:t>
                      </a:r>
                      <a:r>
                        <a:rPr lang="de-DE" sz="2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Verantwortung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endParaRPr lang="de-DE" sz="20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indent="-9144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  <a:tabLst/>
                        <a:defRPr/>
                      </a:pPr>
                      <a:r>
                        <a:rPr lang="de-DE" sz="20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28%</a:t>
                      </a:r>
                      <a:r>
                        <a:rPr lang="de-DE" sz="20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erhöhtes bis sehr hohes Stresslevel</a:t>
                      </a:r>
                    </a:p>
                  </a:txBody>
                  <a:tcPr>
                    <a:noFill/>
                  </a:tcPr>
                </a:tc>
              </a:tr>
              <a:tr h="1948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None/>
                      </a:pP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Sehr hohe Verantwortung 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l" defTabSz="914400" rtl="0" eaLnBrk="1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buChar char=" "/>
                      </a:pPr>
                      <a:r>
                        <a:rPr lang="de-DE" sz="20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30%</a:t>
                      </a:r>
                      <a:r>
                        <a:rPr lang="de-DE" sz="2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erhöhte bis sehr hohes Stresslevel</a:t>
                      </a:r>
                      <a:endParaRPr lang="de-DE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6" name="Gerade Verbindung mit Pfeil 5"/>
          <p:cNvCxnSpPr/>
          <p:nvPr/>
        </p:nvCxnSpPr>
        <p:spPr>
          <a:xfrm>
            <a:off x="10167337" y="3569264"/>
            <a:ext cx="12983" cy="16732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32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0489" y="1975555"/>
            <a:ext cx="10515600" cy="180622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de-DE" sz="40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Welchen Einfluss </a:t>
            </a:r>
            <a:r>
              <a:rPr lang="de-DE" sz="4000" smtClean="0">
                <a:latin typeface="Georgia" panose="02040502050405020303" pitchFamily="18" charset="0"/>
                <a:cs typeface="Times New Roman" panose="02020603050405020304" pitchFamily="18" charset="0"/>
              </a:rPr>
              <a:t>hat arbeitsbedingte Verantwortung </a:t>
            </a:r>
            <a:r>
              <a:rPr lang="de-DE" sz="40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auf das psychovegetative Stressempfinden von Kernerwerbstätigen?</a:t>
            </a:r>
            <a:endParaRPr lang="de-DE" sz="40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Gerader Verbinder 3"/>
          <p:cNvCxnSpPr/>
          <p:nvPr/>
        </p:nvCxnSpPr>
        <p:spPr>
          <a:xfrm flipV="1">
            <a:off x="1219200" y="4154310"/>
            <a:ext cx="9945511" cy="1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22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4482" y="374867"/>
            <a:ext cx="10058400" cy="1450757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Lineare Regressionsanalyse</a:t>
            </a:r>
            <a:endParaRPr lang="de-DE" dirty="0">
              <a:latin typeface="Georgia" panose="020405020504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05327" y="2232024"/>
            <a:ext cx="6056540" cy="36269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2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5 Modelle</a:t>
            </a:r>
          </a:p>
          <a:p>
            <a:pPr>
              <a:lnSpc>
                <a:spcPct val="120000"/>
              </a:lnSpc>
            </a:pPr>
            <a:r>
              <a:rPr lang="de-DE" sz="2200" dirty="0" smtClean="0">
                <a:latin typeface="Trebuchet MS" panose="020B0603020202020204" pitchFamily="34" charset="0"/>
                <a:cs typeface="Times New Roman" pitchFamily="18" charset="0"/>
              </a:rPr>
              <a:t>1. Grundmodell  </a:t>
            </a:r>
          </a:p>
          <a:p>
            <a:pPr>
              <a:lnSpc>
                <a:spcPct val="120000"/>
              </a:lnSpc>
            </a:pPr>
            <a:r>
              <a:rPr lang="de-DE" sz="2200" dirty="0" smtClean="0">
                <a:latin typeface="Trebuchet MS" panose="020B0603020202020204" pitchFamily="34" charset="0"/>
                <a:cs typeface="Times New Roman" pitchFamily="18" charset="0"/>
              </a:rPr>
              <a:t>2. Modell </a:t>
            </a:r>
            <a:r>
              <a:rPr lang="de-DE" sz="2200" dirty="0" err="1" smtClean="0">
                <a:latin typeface="Trebuchet MS" panose="020B0603020202020204" pitchFamily="34" charset="0"/>
                <a:cs typeface="Times New Roman" pitchFamily="18" charset="0"/>
              </a:rPr>
              <a:t>Soziodemographika</a:t>
            </a:r>
            <a:endParaRPr lang="de-DE" sz="2200" dirty="0" smtClean="0">
              <a:latin typeface="Trebuchet MS" panose="020B0603020202020204" pitchFamily="34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de-DE" sz="2200" dirty="0" smtClean="0">
                <a:latin typeface="Trebuchet MS" panose="020B0603020202020204" pitchFamily="34" charset="0"/>
                <a:cs typeface="Times New Roman" pitchFamily="18" charset="0"/>
              </a:rPr>
              <a:t>3. Modell Arbeitsplatzkriterien</a:t>
            </a:r>
          </a:p>
          <a:p>
            <a:pPr>
              <a:lnSpc>
                <a:spcPct val="120000"/>
              </a:lnSpc>
            </a:pPr>
            <a:r>
              <a:rPr lang="de-DE" sz="2200" dirty="0" smtClean="0">
                <a:latin typeface="Trebuchet MS" panose="020B0603020202020204" pitchFamily="34" charset="0"/>
                <a:cs typeface="Times New Roman" pitchFamily="18" charset="0"/>
              </a:rPr>
              <a:t>4. Modell Arbeitsumfeld</a:t>
            </a:r>
          </a:p>
          <a:p>
            <a:pPr>
              <a:lnSpc>
                <a:spcPct val="120000"/>
              </a:lnSpc>
            </a:pPr>
            <a:r>
              <a:rPr lang="de-DE" sz="2200" dirty="0" smtClean="0">
                <a:latin typeface="Trebuchet MS" panose="020B0603020202020204" pitchFamily="34" charset="0"/>
                <a:cs typeface="Times New Roman" pitchFamily="18" charset="0"/>
              </a:rPr>
              <a:t>5. Modell Tätigkeitsfelder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de-DE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de-DE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953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482" y="1825624"/>
            <a:ext cx="9295989" cy="48158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4482" y="374867"/>
            <a:ext cx="10058400" cy="1450757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Lineare Regressionsanalyse</a:t>
            </a:r>
            <a:endParaRPr lang="de-DE" dirty="0">
              <a:latin typeface="Georgia" panose="02040502050405020303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38610" y="2871552"/>
            <a:ext cx="5484548" cy="1411689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338609" y="4395137"/>
            <a:ext cx="6679649" cy="594376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8994738" y="2871552"/>
            <a:ext cx="1023521" cy="1411689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77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</a:rPr>
              <a:t>Ergebnisse Bewältigungsfähigkeiten</a:t>
            </a:r>
            <a:endParaRPr lang="de-DE" dirty="0">
              <a:latin typeface="Georgia" panose="020405020504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139245"/>
            <a:ext cx="10058400" cy="3381022"/>
          </a:xfrm>
        </p:spPr>
        <p:txBody>
          <a:bodyPr>
            <a:normAutofit/>
          </a:bodyPr>
          <a:lstStyle/>
          <a:p>
            <a:r>
              <a:rPr lang="de-DE" b="1" dirty="0" smtClean="0">
                <a:latin typeface="Trebuchet MS" panose="020B0603020202020204" pitchFamily="34" charset="0"/>
              </a:rPr>
              <a:t>Potentielle Bewältigungsfähigkeiten: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</a:rPr>
              <a:t>Familienstand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</a:rPr>
              <a:t>Bildung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</a:rPr>
              <a:t>Zusammenarbeit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</a:rPr>
              <a:t>Gemeinschaftsgefühl</a:t>
            </a:r>
          </a:p>
          <a:p>
            <a:pPr marL="457200" lvl="1" indent="0">
              <a:buNone/>
            </a:pPr>
            <a:endParaRPr lang="de-DE" sz="2000" dirty="0">
              <a:latin typeface="Trebuchet MS" panose="020B0603020202020204" pitchFamily="34" charset="0"/>
            </a:endParaRPr>
          </a:p>
          <a:p>
            <a:r>
              <a:rPr lang="de-DE" b="1" dirty="0" smtClean="0">
                <a:latin typeface="Trebuchet MS" panose="020B0603020202020204" pitchFamily="34" charset="0"/>
              </a:rPr>
              <a:t>Keine Hinweise auf Bewältigungsfähigkeit: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</a:rPr>
              <a:t>Alter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7467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</a:rPr>
              <a:t>Impulse</a:t>
            </a:r>
            <a:endParaRPr lang="de-DE" dirty="0">
              <a:latin typeface="Georgia" panose="020405020504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178192"/>
            <a:ext cx="10058400" cy="3323448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Verantwortung im Fokus von Tätigkeitsfeldern!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800" dirty="0" smtClean="0">
                <a:latin typeface="Trebuchet MS" panose="020B0603020202020204" pitchFamily="34" charset="0"/>
              </a:rPr>
              <a:t>Wie unterscheiden sich Tätigkeitsfelder hinsichtlich ihrer Verantwortung?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800" dirty="0" smtClean="0">
                <a:latin typeface="Trebuchet MS" panose="020B0603020202020204" pitchFamily="34" charset="0"/>
              </a:rPr>
              <a:t>Welche Arten von Verantwortung sind stressbelastender als andere?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Persönlichkeit und Bewältigungskompetenz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800" dirty="0">
                <a:latin typeface="Trebuchet MS" panose="020B0603020202020204" pitchFamily="34" charset="0"/>
              </a:rPr>
              <a:t> </a:t>
            </a:r>
            <a:r>
              <a:rPr lang="de-DE" sz="1800" dirty="0" smtClean="0">
                <a:latin typeface="Trebuchet MS" panose="020B0603020202020204" pitchFamily="34" charset="0"/>
              </a:rPr>
              <a:t>Welche Persönlichkeitsmerkmale tragen zu einer Verantwortungsbewältigung bei?</a:t>
            </a:r>
          </a:p>
        </p:txBody>
      </p:sp>
    </p:spTree>
    <p:extLst>
      <p:ext uri="{BB962C8B-B14F-4D97-AF65-F5344CB8AC3E}">
        <p14:creationId xmlns:p14="http://schemas.microsoft.com/office/powerpoint/2010/main" val="269630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95637" cy="1450757"/>
          </a:xfrm>
        </p:spPr>
        <p:txBody>
          <a:bodyPr>
            <a:normAutofit/>
          </a:bodyPr>
          <a:lstStyle/>
          <a:p>
            <a:r>
              <a:rPr lang="de-DE" dirty="0">
                <a:latin typeface="Georgia" panose="02040502050405020303" pitchFamily="18" charset="0"/>
              </a:rPr>
              <a:t>Vielen Dank für Ihre Aufmerksamkeit!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6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2111021"/>
            <a:ext cx="8793340" cy="302248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980" y="2111021"/>
            <a:ext cx="8813964" cy="303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9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3269" y="2087863"/>
            <a:ext cx="7805589" cy="328948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087863"/>
            <a:ext cx="7597313" cy="319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32341"/>
            <a:ext cx="6760704" cy="464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5293"/>
            <a:ext cx="6843566" cy="448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8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6459"/>
            <a:ext cx="9105685" cy="471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Stress am Arbeitsplatz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992488"/>
            <a:ext cx="10058400" cy="4317999"/>
          </a:xfrm>
        </p:spPr>
        <p:txBody>
          <a:bodyPr>
            <a:normAutofit/>
          </a:bodyPr>
          <a:lstStyle/>
          <a:p>
            <a:r>
              <a:rPr lang="de-DE" b="1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Schwerwiegende Folgen für Arbeitnehmer und Arbeitgeber</a:t>
            </a:r>
          </a:p>
          <a:p>
            <a:endParaRPr lang="de-DE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Zusammenhang zwischen Stress und Burnout-Syndrom</a:t>
            </a:r>
          </a:p>
          <a:p>
            <a:pPr marL="457200" lvl="1" indent="0">
              <a:buNone/>
            </a:pPr>
            <a:endParaRPr lang="de-DE" sz="2000" dirty="0" smtClean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Fehlzeitenreport: Fehltage von 2004 bis 2013 um das Elffache gestiegen</a:t>
            </a:r>
          </a:p>
          <a:p>
            <a:pPr marL="457200" lvl="1" indent="0">
              <a:buNone/>
            </a:pPr>
            <a:r>
              <a:rPr lang="de-DE" sz="20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Verschlechtert die Leistungsfähigkeit, die Arbeitsqualität und das Arbeitsklima </a:t>
            </a:r>
          </a:p>
          <a:p>
            <a:pPr marL="457200" lvl="1" indent="0">
              <a:buNone/>
            </a:pPr>
            <a:endParaRPr lang="de-DE" sz="2000" dirty="0" smtClean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de-DE" sz="2000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1168" lvl="1" indent="0">
              <a:buNone/>
            </a:pPr>
            <a:r>
              <a:rPr lang="de-DE" sz="20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Stress verursachende Belastungsfaktoren erkennen und verstehen! </a:t>
            </a:r>
            <a:endParaRPr lang="de-DE" sz="2000" b="1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1888"/>
            <a:ext cx="5664247" cy="479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2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6812"/>
            <a:ext cx="6361376" cy="372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20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55583"/>
            <a:ext cx="6093477" cy="445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1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Georgia" panose="02040502050405020303" pitchFamily="18" charset="0"/>
              </a:rPr>
              <a:t>Anhang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531" y="1870888"/>
            <a:ext cx="6876189" cy="422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894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28676" cy="1450757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Georgia" panose="02040502050405020303" pitchFamily="18" charset="0"/>
                <a:cs typeface="Times New Roman" panose="02020603050405020304" pitchFamily="18" charset="0"/>
              </a:rPr>
              <a:t>P-E-Fit im </a:t>
            </a:r>
            <a:r>
              <a:rPr lang="de-DE" sz="3900" dirty="0">
                <a:latin typeface="Georgia" panose="02040502050405020303" pitchFamily="18" charset="0"/>
                <a:cs typeface="Times New Roman" panose="02020603050405020304" pitchFamily="18" charset="0"/>
              </a:rPr>
              <a:t>Belastungs-Beanspruchungsmodell</a:t>
            </a:r>
          </a:p>
        </p:txBody>
      </p:sp>
      <p:sp>
        <p:nvSpPr>
          <p:cNvPr id="3" name="Ellipse 2"/>
          <p:cNvSpPr/>
          <p:nvPr/>
        </p:nvSpPr>
        <p:spPr>
          <a:xfrm>
            <a:off x="5353191" y="2901244"/>
            <a:ext cx="1546578" cy="1433689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</a:rPr>
              <a:t>P-E-Fit</a:t>
            </a:r>
            <a:endParaRPr lang="de-DE" sz="1600" b="1" dirty="0">
              <a:latin typeface="Trebuchet MS" panose="020B0603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477027" y="3284601"/>
            <a:ext cx="2043952" cy="666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Beanspruchung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95789" y="4339376"/>
            <a:ext cx="2609178" cy="65621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Bewältigungsfähigkeiten (Person)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95789" y="2245028"/>
            <a:ext cx="2609178" cy="6562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Belastung/ Stressoren (Umwelt)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4197536" y="3883841"/>
            <a:ext cx="1155655" cy="5679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7017707" y="3623734"/>
            <a:ext cx="1313493" cy="91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4173829" y="2705784"/>
            <a:ext cx="1155655" cy="5748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4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Das</a:t>
            </a:r>
            <a:r>
              <a:rPr lang="de-DE" sz="4400" dirty="0" smtClean="0">
                <a:latin typeface="Georgia" panose="02040502050405020303" pitchFamily="18" charset="0"/>
              </a:rPr>
              <a:t> </a:t>
            </a:r>
            <a:r>
              <a:rPr lang="de-DE" sz="4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Belastungs-Beanspruchungs</a:t>
            </a:r>
            <a:r>
              <a:rPr lang="de-DE" sz="4400" dirty="0">
                <a:latin typeface="Georgia" panose="02040502050405020303" pitchFamily="18" charset="0"/>
                <a:cs typeface="Times New Roman" panose="02020603050405020304" pitchFamily="18" charset="0"/>
              </a:rPr>
              <a:t>-</a:t>
            </a:r>
            <a:r>
              <a:rPr lang="de-DE" sz="44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Modell </a:t>
            </a:r>
            <a:endParaRPr lang="de-DE" sz="44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994816" y="2215143"/>
            <a:ext cx="2420473" cy="6562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Belastung/ Stressoren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890006" y="2204385"/>
            <a:ext cx="2043952" cy="666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Beanspruchung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4522863" y="2537872"/>
            <a:ext cx="3238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837300" y="3920227"/>
            <a:ext cx="2609178" cy="65621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Bewältigungsfähigkeiten</a:t>
            </a:r>
            <a:endParaRPr lang="de-DE" sz="16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 flipV="1">
            <a:off x="6141889" y="2677722"/>
            <a:ext cx="0" cy="11438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1097280" y="2958709"/>
            <a:ext cx="2641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Verantwortung</a:t>
            </a:r>
            <a:endParaRPr lang="de-DE" sz="2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550226" y="2958709"/>
            <a:ext cx="125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Stress</a:t>
            </a:r>
            <a:endParaRPr lang="de-DE" sz="2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4288" y="960902"/>
            <a:ext cx="2977445" cy="758738"/>
          </a:xfrm>
        </p:spPr>
        <p:txBody>
          <a:bodyPr>
            <a:normAutofit/>
          </a:bodyPr>
          <a:lstStyle/>
          <a:p>
            <a:r>
              <a:rPr lang="de-DE" sz="28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Hypothese:</a:t>
            </a:r>
            <a:endParaRPr lang="de-DE" sz="28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4288" y="2758220"/>
            <a:ext cx="10515600" cy="157671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de-DE" sz="4800" i="1" spc="-50" dirty="0" smtClean="0">
                <a:latin typeface="Georgia" panose="02040502050405020303" pitchFamily="18" charset="0"/>
                <a:ea typeface="+mj-ea"/>
                <a:cs typeface="Times New Roman" panose="02020603050405020304" pitchFamily="18" charset="0"/>
              </a:rPr>
              <a:t>Je höher die von Kernerwerbstätigen getragene Verantwortung, desto höher das psychovegetative Stresslevel.</a:t>
            </a:r>
            <a:endParaRPr lang="de-DE" sz="4800" i="1" spc="-50" dirty="0">
              <a:latin typeface="Georgia" panose="02040502050405020303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in der Literatur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188915"/>
            <a:ext cx="10058400" cy="3268133"/>
          </a:xfrm>
        </p:spPr>
        <p:txBody>
          <a:bodyPr>
            <a:normAutofit/>
          </a:bodyPr>
          <a:lstStyle/>
          <a:p>
            <a:r>
              <a:rPr lang="de-DE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Einschränkung auf Tätigkeitsfelder 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Lehrer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Krankenschwester</a:t>
            </a:r>
          </a:p>
          <a:p>
            <a:pPr marL="457200" lvl="1" indent="0">
              <a:buNone/>
            </a:pPr>
            <a:endParaRPr lang="de-DE" sz="20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de-DE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Keine Schwerpunktsetzung auf den Verantwortungsbegriff</a:t>
            </a:r>
          </a:p>
          <a:p>
            <a:endParaRPr lang="de-DE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de-DE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Eindimensionale Operationalisierung </a:t>
            </a:r>
          </a:p>
          <a:p>
            <a:pPr lvl="1"/>
            <a:r>
              <a:rPr lang="de-DE" sz="20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Verantwortung = Rolle als Vorgesetzter/ Verantwortung für andere Arbeitnehmer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68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308578"/>
            <a:ext cx="10058400" cy="28278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Schwerpunktsetzung auf </a:t>
            </a:r>
            <a:r>
              <a:rPr lang="de-DE" dirty="0">
                <a:latin typeface="Trebuchet MS" panose="020B0603020202020204" pitchFamily="34" charset="0"/>
                <a:cs typeface="Times New Roman" panose="02020603050405020304" pitchFamily="18" charset="0"/>
              </a:rPr>
              <a:t>Verantwortung als unabhängige Variable	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Allgemeine Ergebnisse über </a:t>
            </a:r>
            <a:r>
              <a:rPr lang="de-DE" dirty="0">
                <a:latin typeface="Trebuchet MS" panose="020B0603020202020204" pitchFamily="34" charset="0"/>
                <a:cs typeface="Times New Roman" panose="02020603050405020304" pitchFamily="18" charset="0"/>
              </a:rPr>
              <a:t>den Zusammenhang zwischen Verantwortung und psychischer Belastung am </a:t>
            </a:r>
            <a:r>
              <a:rPr lang="de-DE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Arbeitsplatz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Mehrschichtige Operationalisierung von Verantwortung </a:t>
            </a:r>
          </a:p>
          <a:p>
            <a:pPr marL="749808" lvl="1" indent="-457200"/>
            <a:r>
              <a:rPr lang="de-DE" sz="1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objektive </a:t>
            </a:r>
            <a:r>
              <a:rPr lang="de-DE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und subjektive Dimension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0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694425"/>
              </p:ext>
            </p:extLst>
          </p:nvPr>
        </p:nvGraphicFramePr>
        <p:xfrm>
          <a:off x="1861257" y="2212493"/>
          <a:ext cx="8511822" cy="25525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hteck 11"/>
          <p:cNvSpPr/>
          <p:nvPr/>
        </p:nvSpPr>
        <p:spPr>
          <a:xfrm>
            <a:off x="1861257" y="5090177"/>
            <a:ext cx="22378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2012)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9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7559" y="440822"/>
            <a:ext cx="10079218" cy="1325563"/>
          </a:xfrm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Verantwortung messen</a:t>
            </a:r>
            <a:endParaRPr lang="de-DE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59004"/>
              </p:ext>
            </p:extLst>
          </p:nvPr>
        </p:nvGraphicFramePr>
        <p:xfrm>
          <a:off x="1861257" y="2212493"/>
          <a:ext cx="8511822" cy="25525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78666"/>
                <a:gridCol w="5633156"/>
              </a:tblGrid>
              <a:tr h="408699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Variablen Verantwortung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Fragetext</a:t>
                      </a:r>
                      <a:endParaRPr lang="de-DE" sz="1800" dirty="0"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Personalverantwortung</a:t>
                      </a:r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Haben sie Mitarbeiter oder Mitarbeiterinnen, für die 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Sie </a:t>
                      </a:r>
                      <a:r>
                        <a:rPr lang="de-DE" sz="1400" dirty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direkte Vorgesetzte sind</a:t>
                      </a:r>
                      <a:r>
                        <a:rPr lang="de-DE" sz="1400" dirty="0" smtClean="0"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?“</a:t>
                      </a:r>
                      <a:endParaRPr lang="de-DE" sz="1800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4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395">
                <a:tc>
                  <a:txBody>
                    <a:bodyPr/>
                    <a:lstStyle/>
                    <a:p>
                      <a:pPr algn="l"/>
                      <a:endParaRPr lang="de-DE" sz="1600" b="1" dirty="0"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hteck 11"/>
          <p:cNvSpPr/>
          <p:nvPr/>
        </p:nvSpPr>
        <p:spPr>
          <a:xfrm>
            <a:off x="1809835" y="4903423"/>
            <a:ext cx="43073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(Quelle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: BIBB/</a:t>
            </a:r>
            <a:r>
              <a:rPr lang="de-DE" sz="1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BAuA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Erwerbstätigenbefragung </a:t>
            </a:r>
            <a:r>
              <a:rPr lang="de-DE" sz="1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2012</a:t>
            </a:r>
            <a:r>
              <a:rPr lang="de-DE" sz="14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896</Words>
  <Application>Microsoft Office PowerPoint</Application>
  <PresentationFormat>Breitbild</PresentationFormat>
  <Paragraphs>263</Paragraphs>
  <Slides>34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45" baseType="lpstr">
      <vt:lpstr>SimSun</vt:lpstr>
      <vt:lpstr>Arial</vt:lpstr>
      <vt:lpstr>Calibri</vt:lpstr>
      <vt:lpstr>Calibri Light</vt:lpstr>
      <vt:lpstr>Courier New</vt:lpstr>
      <vt:lpstr>Georgia</vt:lpstr>
      <vt:lpstr>Tahoma</vt:lpstr>
      <vt:lpstr>Times New Roman</vt:lpstr>
      <vt:lpstr>Trebuchet MS</vt:lpstr>
      <vt:lpstr>Wingdings</vt:lpstr>
      <vt:lpstr>Rückblick</vt:lpstr>
      <vt:lpstr>Verantwortung und psychovegetativer Stress bei Kernerwerbstätigen </vt:lpstr>
      <vt:lpstr>Welchen Einfluss hat arbeitsbedingte Verantwortung auf das psychovegetative Stressempfinden von Kernerwerbstätigen?</vt:lpstr>
      <vt:lpstr>Stress am Arbeitsplatz</vt:lpstr>
      <vt:lpstr>Das Belastungs-Beanspruchungs-Modell </vt:lpstr>
      <vt:lpstr>Hypothese:</vt:lpstr>
      <vt:lpstr>Verantwortung in der Literatur</vt:lpstr>
      <vt:lpstr>Verantwortung messen</vt:lpstr>
      <vt:lpstr>Verantwortung messen</vt:lpstr>
      <vt:lpstr>Verantwortung messen</vt:lpstr>
      <vt:lpstr>Verantwortung messen</vt:lpstr>
      <vt:lpstr>Verantwortung messen</vt:lpstr>
      <vt:lpstr>Verantwortung messen</vt:lpstr>
      <vt:lpstr>Verantwortung messen</vt:lpstr>
      <vt:lpstr>Psychovegetativen Stress messen</vt:lpstr>
      <vt:lpstr>Kontrollvariablen </vt:lpstr>
      <vt:lpstr>Datensatz  </vt:lpstr>
      <vt:lpstr>Verantwortung unter Kernerwerbstätigen </vt:lpstr>
      <vt:lpstr>Stress unter Kernerwerbstätigen</vt:lpstr>
      <vt:lpstr>Zusammenhang Verantwortung und Stress</vt:lpstr>
      <vt:lpstr>Lineare Regressionsanalyse</vt:lpstr>
      <vt:lpstr>Lineare Regressionsanalyse</vt:lpstr>
      <vt:lpstr>Ergebnisse Bewältigungsfähigkeiten</vt:lpstr>
      <vt:lpstr>Impulse</vt:lpstr>
      <vt:lpstr>Vielen Dank für Ihre Aufmerksamkeit!</vt:lpstr>
      <vt:lpstr>Anhang</vt:lpstr>
      <vt:lpstr>Anhang</vt:lpstr>
      <vt:lpstr>Anhang</vt:lpstr>
      <vt:lpstr>Anhang</vt:lpstr>
      <vt:lpstr>Anhang</vt:lpstr>
      <vt:lpstr>Anhang</vt:lpstr>
      <vt:lpstr>Anhang</vt:lpstr>
      <vt:lpstr>Anhang</vt:lpstr>
      <vt:lpstr>Anhang</vt:lpstr>
      <vt:lpstr>P-E-Fit im Belastungs-Beanspruchungsmodell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Verantwortung und psychovegetativer Stress bei Kernerwerbstätigen</dc:title>
  <dc:creator>Sophia</dc:creator>
  <cp:lastModifiedBy>Sophia</cp:lastModifiedBy>
  <cp:revision>19</cp:revision>
  <dcterms:created xsi:type="dcterms:W3CDTF">2015-10-23T13:19:58Z</dcterms:created>
  <dcterms:modified xsi:type="dcterms:W3CDTF">2015-11-02T19:56:41Z</dcterms:modified>
</cp:coreProperties>
</file>