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6" r:id="rId7"/>
    <p:sldId id="270" r:id="rId8"/>
    <p:sldId id="261" r:id="rId9"/>
    <p:sldId id="262" r:id="rId10"/>
    <p:sldId id="263" r:id="rId11"/>
    <p:sldId id="280" r:id="rId12"/>
    <p:sldId id="294" r:id="rId13"/>
    <p:sldId id="274" r:id="rId14"/>
    <p:sldId id="282" r:id="rId15"/>
    <p:sldId id="283" r:id="rId16"/>
    <p:sldId id="271" r:id="rId17"/>
    <p:sldId id="276" r:id="rId18"/>
    <p:sldId id="277" r:id="rId19"/>
    <p:sldId id="291" r:id="rId20"/>
    <p:sldId id="288" r:id="rId21"/>
    <p:sldId id="287" r:id="rId22"/>
    <p:sldId id="290" r:id="rId23"/>
    <p:sldId id="297" r:id="rId24"/>
    <p:sldId id="296" r:id="rId25"/>
    <p:sldId id="295" r:id="rId26"/>
    <p:sldId id="273" r:id="rId27"/>
    <p:sldId id="275" r:id="rId28"/>
    <p:sldId id="272" r:id="rId29"/>
    <p:sldId id="278" r:id="rId30"/>
    <p:sldId id="292" r:id="rId31"/>
    <p:sldId id="281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CC3FA-5F25-4CE6-9EA6-7A0B66961E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9FC8E-8640-442A-ADA8-DA530B3B7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0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9FC8E-8640-442A-ADA8-DA530B3B75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9FC8E-8640-442A-ADA8-DA530B3B75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3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9FC8E-8640-442A-ADA8-DA530B3B75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8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468D53-FFEC-4E4D-B221-46D263919B0C}" type="datetime1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6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2EBFBA-CF68-48B6-AA52-5E0FB8CC0042}" type="datetime1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0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0DE901-A201-464C-95E3-8783DDB9DC49}" type="datetime1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5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FE5844-AC23-41B5-90F9-0EACBB361933}" type="datetime1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A844E0-E463-4C3A-B2AA-8F94E1B52430}" type="datetime1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5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10324-5D1B-4A77-A87F-B3A7507E312A}" type="datetime1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8FEC5-C0B4-47CA-A1F7-3AE819757FCB}" type="datetime1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C3E448-735A-49B4-9C30-CDFFE693C03D}" type="datetime1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8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DBEF97-268C-42EB-9F47-572AC62145E3}" type="datetime1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8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90AC47-6BC5-4CD0-BF3D-97D282E34B1F}" type="datetime1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0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AFF5C4-A186-4EFC-B59A-E69C207A3876}" type="datetime1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0AA73-9C8A-4EFA-93C8-845BA35BE886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Grafik 5" descr="logogramm.WM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96" y="87855"/>
            <a:ext cx="6524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24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Stefan Stuth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371600" y="2066925"/>
            <a:ext cx="6858000" cy="0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de-DE" dirty="0">
              <a:sym typeface="Gill Sans" pitchFamily="-60" charset="0"/>
            </a:endParaRPr>
          </a:p>
        </p:txBody>
      </p:sp>
      <p:pic>
        <p:nvPicPr>
          <p:cNvPr id="5" name="Grafik 3" descr="quareis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1201738"/>
            <a:ext cx="88423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384175"/>
            <a:ext cx="14859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3"/>
          <p:cNvSpPr txBox="1">
            <a:spLocks/>
          </p:cNvSpPr>
          <p:nvPr/>
        </p:nvSpPr>
        <p:spPr>
          <a:xfrm>
            <a:off x="1371600" y="2101997"/>
            <a:ext cx="6858000" cy="184665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ts val="48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Dahrendorf"/>
                <a:ea typeface="+mj-ea"/>
                <a:cs typeface="Dahrendorf"/>
              </a:defRPr>
            </a:lvl1pPr>
          </a:lstStyle>
          <a:p>
            <a:pPr algn="ctr"/>
            <a:r>
              <a:rPr lang="de-DE" dirty="0" smtClean="0"/>
              <a:t>Befristete Beschäftigung und berufliche Schließung in Deutschland</a:t>
            </a:r>
            <a:endParaRPr lang="de-DE" dirty="0"/>
          </a:p>
        </p:txBody>
      </p:sp>
      <p:sp>
        <p:nvSpPr>
          <p:cNvPr id="9" name="Textplatzhalter 10"/>
          <p:cNvSpPr txBox="1">
            <a:spLocks/>
          </p:cNvSpPr>
          <p:nvPr/>
        </p:nvSpPr>
        <p:spPr>
          <a:xfrm>
            <a:off x="1259632" y="6317192"/>
            <a:ext cx="5995988" cy="1846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600"/>
              </a:spcAft>
              <a:buFont typeface="Arial"/>
              <a:buNone/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Dahrendorf Light"/>
                <a:ea typeface="+mn-ea"/>
                <a:cs typeface="Dahrendorf Light"/>
              </a:defRPr>
            </a:lvl1pPr>
            <a:lvl2pPr marL="457200" algn="l" defTabSz="914400" rtl="0" eaLnBrk="1" latinLnBrk="0" hangingPunct="1">
              <a:spcAft>
                <a:spcPts val="600"/>
              </a:spcAft>
              <a:buNone/>
              <a:defRPr sz="1200" b="0" i="0" kern="1200">
                <a:solidFill>
                  <a:schemeClr val="tx1"/>
                </a:solidFill>
                <a:latin typeface="Dahrendorf Light"/>
                <a:ea typeface="+mn-ea"/>
                <a:cs typeface="Dahrendorf Light"/>
              </a:defRPr>
            </a:lvl2pPr>
            <a:lvl3pPr marL="914400" algn="l" defTabSz="914400" rtl="0" eaLnBrk="1" latinLnBrk="0" hangingPunct="1">
              <a:defRPr sz="1200" b="0" i="0" kern="1200">
                <a:solidFill>
                  <a:schemeClr val="tx1"/>
                </a:solidFill>
                <a:latin typeface="Dahrendorf Light"/>
                <a:ea typeface="+mn-ea"/>
                <a:cs typeface="Dahrendorf Light"/>
              </a:defRPr>
            </a:lvl3pPr>
            <a:lvl4pPr marL="1371600" algn="l" defTabSz="914400" rtl="0" eaLnBrk="1" latinLnBrk="0" hangingPunct="1">
              <a:defRPr sz="1200" b="0" i="0" kern="1200">
                <a:solidFill>
                  <a:schemeClr val="tx1"/>
                </a:solidFill>
                <a:latin typeface="Dahrendorf Light"/>
                <a:ea typeface="+mn-ea"/>
                <a:cs typeface="Dahrendorf Light"/>
              </a:defRPr>
            </a:lvl4pPr>
            <a:lvl5pPr marL="1828800" algn="l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Dahrendorf Light"/>
                <a:ea typeface="+mn-ea"/>
                <a:cs typeface="Dahrendorf Light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Bildung und Beruf. Erwerb und Verwertung in modernen Gesellschaften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16632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Credentialism</a:t>
            </a:r>
            <a:r>
              <a:rPr lang="en-US" dirty="0" smtClean="0"/>
              <a:t> und die </a:t>
            </a:r>
            <a:r>
              <a:rPr lang="en-US" dirty="0" err="1" smtClean="0"/>
              <a:t>Begrenzung</a:t>
            </a:r>
            <a:r>
              <a:rPr lang="en-US" dirty="0" smtClean="0"/>
              <a:t> des </a:t>
            </a:r>
            <a:r>
              <a:rPr lang="en-US" dirty="0" err="1" smtClean="0"/>
              <a:t>Arbeitskraftangebots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Akademische</a:t>
            </a:r>
            <a:r>
              <a:rPr lang="en-US" dirty="0" smtClean="0"/>
              <a:t> </a:t>
            </a:r>
            <a:r>
              <a:rPr lang="en-US" dirty="0" err="1" smtClean="0"/>
              <a:t>Abschlüsse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in </a:t>
            </a:r>
            <a:r>
              <a:rPr lang="en-US" dirty="0" err="1" smtClean="0"/>
              <a:t>westlichen</a:t>
            </a:r>
            <a:r>
              <a:rPr lang="en-US" dirty="0" smtClean="0"/>
              <a:t> </a:t>
            </a:r>
            <a:r>
              <a:rPr lang="en-US" dirty="0" err="1" smtClean="0"/>
              <a:t>Industrienationen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knapp</a:t>
            </a:r>
            <a:endParaRPr lang="en-US" dirty="0" smtClean="0"/>
          </a:p>
          <a:p>
            <a:r>
              <a:rPr lang="en-US" dirty="0" err="1" smtClean="0"/>
              <a:t>Arbeitskraftangebot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die </a:t>
            </a:r>
            <a:r>
              <a:rPr lang="en-US" dirty="0" err="1" smtClean="0"/>
              <a:t>Notwendigkeit</a:t>
            </a:r>
            <a:r>
              <a:rPr lang="en-US" dirty="0" smtClean="0"/>
              <a:t> von </a:t>
            </a:r>
            <a:r>
              <a:rPr lang="en-US" dirty="0" err="1" smtClean="0"/>
              <a:t>akademischen</a:t>
            </a:r>
            <a:r>
              <a:rPr lang="en-US" dirty="0" smtClean="0"/>
              <a:t> </a:t>
            </a:r>
            <a:r>
              <a:rPr lang="en-US" dirty="0" err="1" smtClean="0"/>
              <a:t>Abschlüssen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begrenzt</a:t>
            </a:r>
            <a:endParaRPr lang="en-US" dirty="0" smtClean="0"/>
          </a:p>
          <a:p>
            <a:r>
              <a:rPr lang="en-US" dirty="0" err="1" smtClean="0"/>
              <a:t>Arbeitgeber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theoretisch</a:t>
            </a:r>
            <a:r>
              <a:rPr lang="en-US" dirty="0" smtClean="0"/>
              <a:t> auf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großen</a:t>
            </a:r>
            <a:r>
              <a:rPr lang="en-US" dirty="0" smtClean="0"/>
              <a:t> Pool von </a:t>
            </a:r>
            <a:r>
              <a:rPr lang="en-US" dirty="0" err="1" smtClean="0"/>
              <a:t>akademischen</a:t>
            </a:r>
            <a:r>
              <a:rPr lang="en-US" dirty="0" smtClean="0"/>
              <a:t> </a:t>
            </a:r>
            <a:r>
              <a:rPr lang="en-US" dirty="0" err="1" smtClean="0"/>
              <a:t>gebildeten</a:t>
            </a:r>
            <a:r>
              <a:rPr lang="en-US" dirty="0" smtClean="0"/>
              <a:t> </a:t>
            </a:r>
            <a:r>
              <a:rPr lang="en-US" dirty="0" err="1" smtClean="0"/>
              <a:t>Individuen</a:t>
            </a:r>
            <a:r>
              <a:rPr lang="en-US" dirty="0" smtClean="0"/>
              <a:t> </a:t>
            </a:r>
            <a:r>
              <a:rPr lang="en-US" dirty="0" err="1" smtClean="0"/>
              <a:t>zugreifen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Unternehmensberater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/>
          <a:lstStyle/>
          <a:p>
            <a:r>
              <a:rPr lang="de-DE" dirty="0" smtClean="0"/>
              <a:t>Alternative: Erfassung der Anzahl der erfolgreichen Berufsabsolventen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Auszählung</a:t>
            </a:r>
            <a:r>
              <a:rPr lang="en-US" dirty="0" smtClean="0"/>
              <a:t> der </a:t>
            </a:r>
            <a:r>
              <a:rPr lang="en-US" dirty="0" err="1" smtClean="0"/>
              <a:t>berufsspezifischen</a:t>
            </a:r>
            <a:r>
              <a:rPr lang="en-US" dirty="0" smtClean="0"/>
              <a:t> </a:t>
            </a:r>
            <a:r>
              <a:rPr lang="en-US" dirty="0" err="1" smtClean="0"/>
              <a:t>Abschlüsse</a:t>
            </a:r>
            <a:r>
              <a:rPr lang="en-US" dirty="0" smtClean="0"/>
              <a:t> pro </a:t>
            </a:r>
            <a:r>
              <a:rPr lang="en-US" dirty="0" err="1" smtClean="0"/>
              <a:t>Jahr</a:t>
            </a:r>
            <a:r>
              <a:rPr lang="en-US" dirty="0" smtClean="0"/>
              <a:t> in den </a:t>
            </a:r>
            <a:r>
              <a:rPr lang="en-US" dirty="0" err="1" smtClean="0"/>
              <a:t>unterschiedlichen</a:t>
            </a:r>
            <a:r>
              <a:rPr lang="en-US" dirty="0" smtClean="0"/>
              <a:t> </a:t>
            </a:r>
            <a:r>
              <a:rPr lang="en-US" dirty="0" err="1" smtClean="0"/>
              <a:t>Bildungswegen</a:t>
            </a:r>
            <a:endParaRPr lang="en-US" dirty="0" smtClean="0"/>
          </a:p>
          <a:p>
            <a:pPr lvl="1"/>
            <a:r>
              <a:rPr lang="en-US" dirty="0" err="1" smtClean="0"/>
              <a:t>Duale</a:t>
            </a:r>
            <a:r>
              <a:rPr lang="en-US" dirty="0" smtClean="0"/>
              <a:t> </a:t>
            </a:r>
            <a:r>
              <a:rPr lang="en-US" dirty="0" err="1" smtClean="0"/>
              <a:t>Ausbildung</a:t>
            </a:r>
            <a:endParaRPr lang="en-US" dirty="0" smtClean="0"/>
          </a:p>
          <a:p>
            <a:pPr lvl="1"/>
            <a:r>
              <a:rPr lang="en-US" dirty="0" err="1" smtClean="0"/>
              <a:t>Berufliche</a:t>
            </a:r>
            <a:r>
              <a:rPr lang="en-US" dirty="0" smtClean="0"/>
              <a:t> </a:t>
            </a:r>
            <a:r>
              <a:rPr lang="en-US" dirty="0" err="1" smtClean="0"/>
              <a:t>Vollzeitschule</a:t>
            </a:r>
            <a:r>
              <a:rPr lang="en-US" dirty="0" smtClean="0"/>
              <a:t> (</a:t>
            </a:r>
            <a:r>
              <a:rPr lang="en-US" dirty="0" err="1" smtClean="0"/>
              <a:t>anerkannt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Berufliche</a:t>
            </a:r>
            <a:r>
              <a:rPr lang="en-US" dirty="0" smtClean="0"/>
              <a:t> </a:t>
            </a:r>
            <a:r>
              <a:rPr lang="en-US" dirty="0" err="1" smtClean="0"/>
              <a:t>Vollzeitschule</a:t>
            </a:r>
            <a:r>
              <a:rPr lang="en-US" dirty="0" smtClean="0"/>
              <a:t> (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anerkannt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Schulen</a:t>
            </a:r>
            <a:r>
              <a:rPr lang="en-US" dirty="0" smtClean="0"/>
              <a:t> des </a:t>
            </a:r>
            <a:r>
              <a:rPr lang="en-US" dirty="0" err="1" smtClean="0"/>
              <a:t>Gesundheitswesens</a:t>
            </a:r>
            <a:endParaRPr lang="en-US" dirty="0" smtClean="0"/>
          </a:p>
          <a:p>
            <a:pPr lvl="1"/>
            <a:r>
              <a:rPr lang="en-US" dirty="0" err="1" smtClean="0"/>
              <a:t>Fachschulen</a:t>
            </a:r>
            <a:r>
              <a:rPr lang="en-US" dirty="0" smtClean="0"/>
              <a:t> (Meister- und </a:t>
            </a:r>
            <a:r>
              <a:rPr lang="en-US" dirty="0" err="1" smtClean="0"/>
              <a:t>Techniker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Fachhochschulen</a:t>
            </a:r>
            <a:r>
              <a:rPr lang="en-US" dirty="0" smtClean="0"/>
              <a:t>, </a:t>
            </a:r>
            <a:r>
              <a:rPr lang="en-US" dirty="0" err="1" smtClean="0"/>
              <a:t>Hochschulen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 err="1" smtClean="0"/>
              <a:t>Berufliche</a:t>
            </a:r>
            <a:r>
              <a:rPr lang="en-US" u="sng" dirty="0" smtClean="0"/>
              <a:t> </a:t>
            </a:r>
            <a:r>
              <a:rPr lang="en-US" u="sng" dirty="0" err="1" smtClean="0"/>
              <a:t>Vollzeitschulen</a:t>
            </a:r>
            <a:r>
              <a:rPr lang="en-US" u="sng" dirty="0" smtClean="0"/>
              <a:t> </a:t>
            </a:r>
            <a:r>
              <a:rPr lang="en-US" u="sng" dirty="0"/>
              <a:t>(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u="sng" dirty="0" err="1" smtClean="0"/>
              <a:t>anerkannt</a:t>
            </a:r>
            <a:r>
              <a:rPr lang="en-US" u="sng" dirty="0" smtClean="0"/>
              <a:t>)</a:t>
            </a:r>
            <a:endParaRPr lang="de-DE" dirty="0"/>
          </a:p>
          <a:p>
            <a:pPr lvl="1"/>
            <a:r>
              <a:rPr lang="de-DE" dirty="0"/>
              <a:t>Statistisches Bundesamt „Bildung und Kultur“ Schuljahr 2005/06, Fachserie 11, Reihe 2, Tabelle 4.8.1, 2006</a:t>
            </a:r>
          </a:p>
          <a:p>
            <a:r>
              <a:rPr lang="en-US" u="sng" dirty="0" err="1" smtClean="0"/>
              <a:t>Berufliche</a:t>
            </a:r>
            <a:r>
              <a:rPr lang="en-US" u="sng" dirty="0" smtClean="0"/>
              <a:t> </a:t>
            </a:r>
            <a:r>
              <a:rPr lang="en-US" u="sng" dirty="0" err="1" smtClean="0"/>
              <a:t>Vollzeitschulen</a:t>
            </a:r>
            <a:r>
              <a:rPr lang="en-US" u="sng" dirty="0" smtClean="0"/>
              <a:t> (</a:t>
            </a:r>
            <a:r>
              <a:rPr lang="en-US" u="sng" dirty="0" err="1" smtClean="0"/>
              <a:t>anerkannt</a:t>
            </a:r>
            <a:r>
              <a:rPr lang="en-US" u="sng" dirty="0" smtClean="0"/>
              <a:t>)</a:t>
            </a:r>
            <a:endParaRPr lang="de-DE" dirty="0"/>
          </a:p>
          <a:p>
            <a:pPr lvl="1"/>
            <a:r>
              <a:rPr lang="de-DE" dirty="0"/>
              <a:t>Statistisches Bundesamt „Bildung und Kultur“ Schuljahr 2005/06, Fachserie 11, Reihe 2, Tabelle 4.8.2, 2006</a:t>
            </a:r>
          </a:p>
          <a:p>
            <a:r>
              <a:rPr lang="en-US" u="sng" dirty="0" err="1" smtClean="0"/>
              <a:t>Fachschulen</a:t>
            </a:r>
            <a:endParaRPr lang="de-DE" dirty="0"/>
          </a:p>
          <a:p>
            <a:pPr lvl="1"/>
            <a:r>
              <a:rPr lang="de-DE" dirty="0"/>
              <a:t>Statistisches Bundesamt „Bildung und Kultur“ Schuljahr 2005/06, Fachserie 11, Reihe 2, Tabelle 8.8, 2006</a:t>
            </a:r>
          </a:p>
          <a:p>
            <a:r>
              <a:rPr lang="de-DE" u="sng" dirty="0" smtClean="0"/>
              <a:t>Schulen des Gesundheitswesen</a:t>
            </a:r>
            <a:endParaRPr lang="de-DE" dirty="0"/>
          </a:p>
          <a:p>
            <a:pPr lvl="1"/>
            <a:r>
              <a:rPr lang="de-DE" dirty="0"/>
              <a:t>Statistisches Bundesamt „Bildung und Kultur“ Schuljahr 2005/06, Fachserie 11, Reihe 2, Anhang 7, 2006</a:t>
            </a:r>
          </a:p>
          <a:p>
            <a:r>
              <a:rPr lang="de-DE" u="sng" dirty="0" smtClean="0"/>
              <a:t>Duale Audsbildung</a:t>
            </a:r>
            <a:endParaRPr lang="de-DE" dirty="0"/>
          </a:p>
          <a:p>
            <a:pPr lvl="1"/>
            <a:r>
              <a:rPr lang="de-DE" dirty="0"/>
              <a:t>Statistisches Bundesamt „Bildung und Kultur“ Berufliche Bildung 2004, Fachserie 11, Reihe 3, Tabelle 6a, 2005</a:t>
            </a:r>
          </a:p>
          <a:p>
            <a:r>
              <a:rPr lang="de-DE" u="sng" dirty="0" smtClean="0"/>
              <a:t>Akademische Ausbildungen an Fachhochschulen und Universitäten</a:t>
            </a:r>
            <a:endParaRPr lang="de-DE" dirty="0"/>
          </a:p>
          <a:p>
            <a:pPr lvl="1"/>
            <a:r>
              <a:rPr lang="de-DE" dirty="0"/>
              <a:t>Special compilation of data created upon request from Statistisches Bundesamt, „Bestandene Prüfungen nach 1. Studienfach, zusammengefassten Abschlussprüfungen und Prüfungsjahren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Operationalisierung</a:t>
            </a:r>
            <a:r>
              <a:rPr lang="en-US" dirty="0" smtClean="0"/>
              <a:t> von CIX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84984"/>
                <a:ext cx="8229600" cy="331236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CIX(</a:t>
                </a:r>
                <a:r>
                  <a:rPr lang="en-US" dirty="0" err="1"/>
                  <a:t>o</a:t>
                </a:r>
                <a:r>
                  <a:rPr lang="en-US" baseline="-25000" dirty="0" err="1"/>
                  <a:t>t</a:t>
                </a:r>
                <a:r>
                  <a:rPr lang="en-US" dirty="0"/>
                  <a:t>): Credential </a:t>
                </a:r>
                <a:r>
                  <a:rPr lang="en-US" dirty="0" smtClean="0"/>
                  <a:t>Inflation Index des </a:t>
                </a:r>
                <a:r>
                  <a:rPr lang="en-US" dirty="0" err="1" smtClean="0"/>
                  <a:t>Berufs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Jahr</a:t>
                </a:r>
                <a:r>
                  <a:rPr lang="en-US" dirty="0" smtClean="0"/>
                  <a:t> </a:t>
                </a:r>
                <a:r>
                  <a:rPr lang="en-US" i="1" dirty="0"/>
                  <a:t>t</a:t>
                </a:r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i</m:t>
                        </m:r>
                        <m:r>
                          <a:rPr lang="en-US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>
                            <a:latin typeface="Cambria Math"/>
                          </a:rPr>
                          <m:t>6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</m:t>
                        </m:r>
                        <m:r>
                          <a:rPr lang="en-US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it</m:t>
                            </m:r>
                          </m:sub>
                        </m:sSub>
                        <m:r>
                          <a:rPr lang="en-US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: </a:t>
                </a:r>
                <a:r>
                  <a:rPr lang="en-US" dirty="0" err="1" smtClean="0"/>
                  <a:t>Summe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aller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neuen</a:t>
                </a:r>
                <a:r>
                  <a:rPr lang="en-US" dirty="0"/>
                  <a:t> </a:t>
                </a:r>
                <a:r>
                  <a:rPr lang="en-US" dirty="0" err="1" smtClean="0"/>
                  <a:t>Berufsabschlüsse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über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alle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sechs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Ausbildungswege</a:t>
                </a:r>
                <a:r>
                  <a:rPr lang="en-US" dirty="0" smtClean="0"/>
                  <a:t> </a:t>
                </a:r>
                <a:r>
                  <a:rPr lang="en-US" i="1" dirty="0" err="1"/>
                  <a:t>i</a:t>
                </a:r>
                <a:r>
                  <a:rPr lang="en-US" i="1" dirty="0"/>
                  <a:t> </a:t>
                </a:r>
                <a:r>
                  <a:rPr lang="en-US" dirty="0" smtClean="0"/>
                  <a:t>des </a:t>
                </a:r>
                <a:r>
                  <a:rPr lang="en-US" dirty="0" err="1" smtClean="0"/>
                  <a:t>Berufs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Jahr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t</a:t>
                </a:r>
              </a:p>
              <a:p>
                <a:r>
                  <a:rPr lang="en-US" dirty="0"/>
                  <a:t>N(</a:t>
                </a:r>
                <a:r>
                  <a:rPr lang="en-US" dirty="0" err="1"/>
                  <a:t>o</a:t>
                </a:r>
                <a:r>
                  <a:rPr lang="en-US" baseline="-25000" dirty="0" err="1"/>
                  <a:t>t</a:t>
                </a:r>
                <a:r>
                  <a:rPr lang="en-US" dirty="0"/>
                  <a:t>): </a:t>
                </a:r>
                <a:r>
                  <a:rPr lang="en-US" dirty="0" err="1" smtClean="0"/>
                  <a:t>Anzahl</a:t>
                </a:r>
                <a:r>
                  <a:rPr lang="en-US" dirty="0" smtClean="0"/>
                  <a:t> der </a:t>
                </a:r>
                <a:r>
                  <a:rPr lang="en-US" dirty="0" err="1" smtClean="0"/>
                  <a:t>Berufsinhaber</a:t>
                </a:r>
                <a:r>
                  <a:rPr lang="en-US" dirty="0" smtClean="0"/>
                  <a:t> des </a:t>
                </a:r>
                <a:r>
                  <a:rPr lang="en-US" dirty="0" err="1" smtClean="0"/>
                  <a:t>Berufs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Jahr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84984"/>
                <a:ext cx="8229600" cy="3312368"/>
              </a:xfrm>
              <a:blipFill rotWithShape="1">
                <a:blip r:embed="rId2"/>
                <a:stretch>
                  <a:fillRect l="-1481" t="-3683" r="-1630" b="-20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11760" y="1844824"/>
                <a:ext cx="3568734" cy="1057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𝐶𝐼𝑋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6</m:t>
                              </m:r>
                            </m:sup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𝑜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𝑁</m:t>
                          </m:r>
                          <m:r>
                            <a:rPr lang="en-US" sz="28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𝑜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844824"/>
                <a:ext cx="3568734" cy="10576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7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3792"/>
            <a:ext cx="8856984" cy="1143000"/>
          </a:xfrm>
        </p:spPr>
        <p:txBody>
          <a:bodyPr/>
          <a:lstStyle/>
          <a:p>
            <a:r>
              <a:rPr lang="en-US" sz="3200" dirty="0" smtClean="0"/>
              <a:t>Die </a:t>
            </a:r>
            <a:r>
              <a:rPr lang="en-US" sz="3200" dirty="0" err="1" smtClean="0"/>
              <a:t>Verteilung</a:t>
            </a:r>
            <a:r>
              <a:rPr lang="en-US" sz="3200" dirty="0" smtClean="0"/>
              <a:t> der </a:t>
            </a:r>
            <a:r>
              <a:rPr lang="en-US" sz="3200" dirty="0" err="1" smtClean="0"/>
              <a:t>durchschnittlichen</a:t>
            </a:r>
            <a:r>
              <a:rPr lang="en-US" sz="3200" dirty="0" smtClean="0"/>
              <a:t> </a:t>
            </a:r>
            <a:r>
              <a:rPr lang="en-US" sz="3200" dirty="0" err="1" smtClean="0"/>
              <a:t>Werte</a:t>
            </a:r>
            <a:r>
              <a:rPr lang="en-US" sz="3200" dirty="0" smtClean="0"/>
              <a:t> des Credential Inflation Index </a:t>
            </a:r>
            <a:r>
              <a:rPr lang="en-US" sz="3200" dirty="0" err="1" smtClean="0"/>
              <a:t>über</a:t>
            </a:r>
            <a:r>
              <a:rPr lang="en-US" sz="3200" dirty="0" smtClean="0"/>
              <a:t> die </a:t>
            </a:r>
            <a:r>
              <a:rPr lang="en-US" sz="3200" dirty="0" err="1" smtClean="0"/>
              <a:t>Dezile</a:t>
            </a:r>
            <a:r>
              <a:rPr lang="en-US" sz="3200" dirty="0" smtClean="0"/>
              <a:t> der </a:t>
            </a:r>
            <a:r>
              <a:rPr lang="en-US" sz="3200" dirty="0" err="1" smtClean="0"/>
              <a:t>Berufe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14</a:t>
            </a:fld>
            <a:endParaRPr lang="en-US"/>
          </a:p>
        </p:txBody>
      </p:sp>
      <p:pic>
        <p:nvPicPr>
          <p:cNvPr id="5" name="Grafik 3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856984" cy="41282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5757063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677,080 </a:t>
            </a:r>
            <a:r>
              <a:rPr lang="en-US" dirty="0" err="1" smtClean="0"/>
              <a:t>Individuen</a:t>
            </a:r>
            <a:r>
              <a:rPr lang="en-US" dirty="0" smtClean="0"/>
              <a:t> in 1,118 </a:t>
            </a:r>
            <a:r>
              <a:rPr lang="en-US" dirty="0" err="1" smtClean="0"/>
              <a:t>Berufen</a:t>
            </a:r>
            <a:endParaRPr lang="en-US" dirty="0" smtClean="0"/>
          </a:p>
          <a:p>
            <a:r>
              <a:rPr lang="en-US" dirty="0" err="1" smtClean="0"/>
              <a:t>Quellen</a:t>
            </a:r>
            <a:r>
              <a:rPr lang="en-US" dirty="0" smtClean="0"/>
              <a:t>: </a:t>
            </a:r>
            <a:r>
              <a:rPr lang="en-US" dirty="0" err="1" smtClean="0"/>
              <a:t>Statistisches</a:t>
            </a:r>
            <a:r>
              <a:rPr lang="en-US" dirty="0" smtClean="0"/>
              <a:t> </a:t>
            </a:r>
            <a:r>
              <a:rPr lang="en-US" dirty="0" err="1" smtClean="0"/>
              <a:t>Bundesamt</a:t>
            </a:r>
            <a:r>
              <a:rPr lang="en-US" dirty="0" smtClean="0"/>
              <a:t> a, b, c, d, e, f, g, h, I, j 1999-2008, </a:t>
            </a:r>
            <a:r>
              <a:rPr lang="en-US" dirty="0" err="1" smtClean="0"/>
              <a:t>eigene</a:t>
            </a:r>
            <a:r>
              <a:rPr lang="en-US" dirty="0" smtClean="0"/>
              <a:t> </a:t>
            </a:r>
            <a:r>
              <a:rPr lang="en-US" dirty="0" err="1" smtClean="0"/>
              <a:t>Berechnungen</a:t>
            </a:r>
            <a:r>
              <a:rPr lang="en-US" dirty="0" smtClean="0"/>
              <a:t>; RDC of the Federal Statistical Office and the Statistical Offices of the </a:t>
            </a:r>
            <a:r>
              <a:rPr lang="en-US" dirty="0" err="1" smtClean="0"/>
              <a:t>Länder</a:t>
            </a:r>
            <a:r>
              <a:rPr lang="en-US" dirty="0" smtClean="0"/>
              <a:t>, </a:t>
            </a:r>
            <a:r>
              <a:rPr lang="en-US" dirty="0" err="1" smtClean="0"/>
              <a:t>Mikrozensus</a:t>
            </a:r>
            <a:r>
              <a:rPr lang="en-US" dirty="0" smtClean="0"/>
              <a:t>, </a:t>
            </a:r>
            <a:r>
              <a:rPr lang="en-US" dirty="0" err="1" smtClean="0"/>
              <a:t>Surveyjahre</a:t>
            </a:r>
            <a:r>
              <a:rPr lang="en-US" dirty="0" smtClean="0"/>
              <a:t> 2000, 2004, 2007, </a:t>
            </a:r>
            <a:r>
              <a:rPr lang="en-US" dirty="0" err="1" smtClean="0"/>
              <a:t>eigene</a:t>
            </a:r>
            <a:r>
              <a:rPr lang="en-US" dirty="0" smtClean="0"/>
              <a:t> </a:t>
            </a:r>
            <a:r>
              <a:rPr lang="en-US" dirty="0" err="1" smtClean="0"/>
              <a:t>Berechnungen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Der </a:t>
            </a:r>
            <a:r>
              <a:rPr lang="en-US" sz="3200" dirty="0" err="1" smtClean="0"/>
              <a:t>durchschnittliche</a:t>
            </a:r>
            <a:r>
              <a:rPr lang="en-US" sz="3200" dirty="0" smtClean="0"/>
              <a:t> </a:t>
            </a:r>
            <a:r>
              <a:rPr lang="en-US" sz="3200" dirty="0" err="1" smtClean="0"/>
              <a:t>Anteil</a:t>
            </a:r>
            <a:r>
              <a:rPr lang="en-US" sz="3200" dirty="0" smtClean="0"/>
              <a:t> von </a:t>
            </a:r>
            <a:r>
              <a:rPr lang="en-US" sz="3200" dirty="0" err="1" smtClean="0"/>
              <a:t>Berufsinhabern</a:t>
            </a:r>
            <a:r>
              <a:rPr lang="en-US" sz="3200" dirty="0" smtClean="0"/>
              <a:t> </a:t>
            </a:r>
            <a:r>
              <a:rPr lang="en-US" sz="3200" dirty="0" err="1" smtClean="0"/>
              <a:t>mit</a:t>
            </a:r>
            <a:r>
              <a:rPr lang="en-US" sz="3200" dirty="0" smtClean="0"/>
              <a:t> </a:t>
            </a:r>
            <a:r>
              <a:rPr lang="en-US" sz="3200" dirty="0" err="1" smtClean="0"/>
              <a:t>akademischen</a:t>
            </a:r>
            <a:r>
              <a:rPr lang="en-US" sz="3200" dirty="0" smtClean="0"/>
              <a:t> </a:t>
            </a:r>
            <a:r>
              <a:rPr lang="en-US" sz="3200" dirty="0" err="1" smtClean="0"/>
              <a:t>Abschlüssen</a:t>
            </a:r>
            <a:r>
              <a:rPr lang="en-US" sz="3200" dirty="0" smtClean="0"/>
              <a:t>, </a:t>
            </a:r>
            <a:r>
              <a:rPr lang="en-US" sz="3200" dirty="0" err="1" smtClean="0"/>
              <a:t>differenziert</a:t>
            </a:r>
            <a:r>
              <a:rPr lang="en-US" sz="3200" dirty="0" smtClean="0"/>
              <a:t> </a:t>
            </a:r>
            <a:r>
              <a:rPr lang="en-US" sz="3200" dirty="0" err="1" smtClean="0"/>
              <a:t>nach</a:t>
            </a:r>
            <a:r>
              <a:rPr lang="en-US" sz="3200" dirty="0" smtClean="0"/>
              <a:t> den </a:t>
            </a:r>
            <a:r>
              <a:rPr lang="en-US" sz="3200" dirty="0" err="1" smtClean="0"/>
              <a:t>Dezilen</a:t>
            </a:r>
            <a:r>
              <a:rPr lang="en-US" sz="3200" dirty="0" smtClean="0"/>
              <a:t> des CIX Index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15</a:t>
            </a:fld>
            <a:endParaRPr lang="en-US"/>
          </a:p>
        </p:txBody>
      </p:sp>
      <p:pic>
        <p:nvPicPr>
          <p:cNvPr id="5" name="Grafik 4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5"/>
            <a:ext cx="8136904" cy="39122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5757063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= 677,080 </a:t>
            </a:r>
            <a:r>
              <a:rPr lang="en-US" dirty="0" err="1"/>
              <a:t>Individuen</a:t>
            </a:r>
            <a:r>
              <a:rPr lang="en-US" dirty="0"/>
              <a:t> in 1,118 </a:t>
            </a:r>
            <a:r>
              <a:rPr lang="en-US" dirty="0" err="1"/>
              <a:t>Berufen</a:t>
            </a:r>
            <a:endParaRPr lang="en-US" dirty="0"/>
          </a:p>
          <a:p>
            <a:r>
              <a:rPr lang="en-US" dirty="0" err="1"/>
              <a:t>Quellen</a:t>
            </a:r>
            <a:r>
              <a:rPr lang="en-US" dirty="0"/>
              <a:t>: </a:t>
            </a:r>
            <a:r>
              <a:rPr lang="en-US" dirty="0" err="1"/>
              <a:t>Statistisches</a:t>
            </a:r>
            <a:r>
              <a:rPr lang="en-US" dirty="0"/>
              <a:t> </a:t>
            </a:r>
            <a:r>
              <a:rPr lang="en-US" dirty="0" err="1"/>
              <a:t>Bundesamt</a:t>
            </a:r>
            <a:r>
              <a:rPr lang="en-US" dirty="0"/>
              <a:t> a, b, c, d, e, f, g, h, I, j 1999-2008, </a:t>
            </a:r>
            <a:r>
              <a:rPr lang="en-US" dirty="0" err="1"/>
              <a:t>eigene</a:t>
            </a:r>
            <a:r>
              <a:rPr lang="en-US" dirty="0"/>
              <a:t> </a:t>
            </a:r>
            <a:r>
              <a:rPr lang="en-US" dirty="0" err="1"/>
              <a:t>Berechnungen</a:t>
            </a:r>
            <a:r>
              <a:rPr lang="en-US" dirty="0"/>
              <a:t>; RDC of the Federal Statistical Office and the Statistical Offices of the </a:t>
            </a:r>
            <a:r>
              <a:rPr lang="en-US" dirty="0" err="1"/>
              <a:t>Länder</a:t>
            </a:r>
            <a:r>
              <a:rPr lang="en-US" dirty="0"/>
              <a:t>, </a:t>
            </a:r>
            <a:r>
              <a:rPr lang="en-US" dirty="0" err="1" smtClean="0"/>
              <a:t>Mikrozensus</a:t>
            </a:r>
            <a:r>
              <a:rPr lang="en-US" dirty="0"/>
              <a:t>, </a:t>
            </a:r>
            <a:r>
              <a:rPr lang="en-US" dirty="0" err="1"/>
              <a:t>Surveyjahre</a:t>
            </a:r>
            <a:r>
              <a:rPr lang="en-US" dirty="0"/>
              <a:t> 2000, 2004, 2007, </a:t>
            </a:r>
            <a:r>
              <a:rPr lang="en-US" dirty="0" err="1"/>
              <a:t>eigene</a:t>
            </a:r>
            <a:r>
              <a:rPr lang="en-US" dirty="0"/>
              <a:t> </a:t>
            </a:r>
            <a:r>
              <a:rPr lang="en-US" dirty="0" err="1"/>
              <a:t>Berechnungen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Analyse</a:t>
            </a:r>
            <a:r>
              <a:rPr lang="en-US" dirty="0" smtClean="0"/>
              <a:t> von </a:t>
            </a:r>
            <a:r>
              <a:rPr lang="en-US" dirty="0" err="1" smtClean="0"/>
              <a:t>binären</a:t>
            </a:r>
            <a:r>
              <a:rPr lang="en-US" dirty="0" smtClean="0"/>
              <a:t> </a:t>
            </a:r>
            <a:r>
              <a:rPr lang="en-US" dirty="0" err="1" smtClean="0"/>
              <a:t>abhängigen</a:t>
            </a:r>
            <a:r>
              <a:rPr lang="en-US" dirty="0" smtClean="0"/>
              <a:t> </a:t>
            </a:r>
            <a:r>
              <a:rPr lang="en-US" dirty="0" err="1" smtClean="0"/>
              <a:t>Variablen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Abhängige</a:t>
            </a:r>
            <a:r>
              <a:rPr lang="en-US" dirty="0" smtClean="0"/>
              <a:t> Variable: permanent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befristet</a:t>
            </a:r>
            <a:r>
              <a:rPr lang="en-US" dirty="0" smtClean="0"/>
              <a:t> </a:t>
            </a:r>
            <a:r>
              <a:rPr lang="en-US" dirty="0" err="1" smtClean="0"/>
              <a:t>beschäftigt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 1: </a:t>
            </a:r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Ereignisse</a:t>
            </a:r>
            <a:r>
              <a:rPr lang="en-US" dirty="0" smtClean="0"/>
              <a:t> (</a:t>
            </a:r>
            <a:r>
              <a:rPr lang="en-US" dirty="0" err="1" smtClean="0"/>
              <a:t>asymptotische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Güte</a:t>
            </a:r>
            <a:r>
              <a:rPr lang="en-US" dirty="0" smtClean="0"/>
              <a:t> der </a:t>
            </a:r>
            <a:r>
              <a:rPr lang="en-US" dirty="0" err="1" smtClean="0"/>
              <a:t>Modellschätzungen</a:t>
            </a:r>
            <a:r>
              <a:rPr lang="en-US" dirty="0" smtClean="0"/>
              <a:t> </a:t>
            </a:r>
            <a:r>
              <a:rPr lang="en-US" dirty="0" err="1" smtClean="0"/>
              <a:t>könnte</a:t>
            </a:r>
            <a:r>
              <a:rPr lang="en-US" dirty="0" smtClean="0"/>
              <a:t> </a:t>
            </a:r>
            <a:r>
              <a:rPr lang="en-US" dirty="0" err="1" smtClean="0"/>
              <a:t>eher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die </a:t>
            </a:r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Ereignisse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die </a:t>
            </a:r>
            <a:r>
              <a:rPr lang="en-US" dirty="0" err="1" smtClean="0"/>
              <a:t>Stichprobengröße</a:t>
            </a:r>
            <a:r>
              <a:rPr lang="en-US" dirty="0" smtClean="0"/>
              <a:t> </a:t>
            </a:r>
            <a:r>
              <a:rPr lang="en-US" dirty="0" err="1" smtClean="0"/>
              <a:t>bestimmt</a:t>
            </a:r>
            <a:r>
              <a:rPr lang="en-US" dirty="0" smtClean="0"/>
              <a:t> sein (Hosmer et al. 2013: 387-395)</a:t>
            </a:r>
          </a:p>
          <a:p>
            <a:r>
              <a:rPr lang="en-US" dirty="0" err="1" smtClean="0"/>
              <a:t>Schwerwiegendes</a:t>
            </a:r>
            <a:r>
              <a:rPr lang="en-US" dirty="0" smtClean="0"/>
              <a:t> Problem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große</a:t>
            </a:r>
            <a:r>
              <a:rPr lang="en-US" dirty="0" smtClean="0"/>
              <a:t> </a:t>
            </a:r>
            <a:r>
              <a:rPr lang="en-US" dirty="0" err="1" smtClean="0"/>
              <a:t>Berufe</a:t>
            </a:r>
            <a:r>
              <a:rPr lang="en-US" dirty="0" smtClean="0"/>
              <a:t> in </a:t>
            </a:r>
            <a:r>
              <a:rPr lang="en-US" dirty="0" err="1" smtClean="0"/>
              <a:t>denen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wenige</a:t>
            </a:r>
            <a:r>
              <a:rPr lang="en-US" dirty="0" smtClean="0"/>
              <a:t> </a:t>
            </a:r>
            <a:r>
              <a:rPr lang="en-US" dirty="0" err="1" smtClean="0"/>
              <a:t>befristete</a:t>
            </a:r>
            <a:r>
              <a:rPr lang="en-US" dirty="0" smtClean="0"/>
              <a:t> </a:t>
            </a:r>
            <a:r>
              <a:rPr lang="en-US" dirty="0" err="1" smtClean="0"/>
              <a:t>Beschäftigte</a:t>
            </a:r>
            <a:r>
              <a:rPr lang="en-US" dirty="0" smtClean="0"/>
              <a:t> </a:t>
            </a:r>
            <a:r>
              <a:rPr lang="en-US" dirty="0" err="1" smtClean="0"/>
              <a:t>tätig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pPr lvl="1"/>
            <a:r>
              <a:rPr lang="en-US" dirty="0" err="1" smtClean="0"/>
              <a:t>Verzerrte</a:t>
            </a:r>
            <a:r>
              <a:rPr lang="en-US" dirty="0" smtClean="0"/>
              <a:t> und unreliable </a:t>
            </a:r>
            <a:r>
              <a:rPr lang="en-US" dirty="0" err="1" smtClean="0"/>
              <a:t>Schätzungen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die </a:t>
            </a:r>
            <a:r>
              <a:rPr lang="en-US" dirty="0" err="1" smtClean="0"/>
              <a:t>Folge</a:t>
            </a:r>
            <a:r>
              <a:rPr lang="en-US" dirty="0" smtClean="0"/>
              <a:t> sein</a:t>
            </a:r>
          </a:p>
          <a:p>
            <a:endParaRPr lang="en-US" dirty="0" smtClean="0"/>
          </a:p>
          <a:p>
            <a:r>
              <a:rPr lang="en-US" dirty="0" smtClean="0"/>
              <a:t>Problem 2: In </a:t>
            </a:r>
            <a:r>
              <a:rPr lang="en-US" dirty="0" err="1" smtClean="0"/>
              <a:t>einigen</a:t>
            </a:r>
            <a:r>
              <a:rPr lang="en-US" dirty="0" smtClean="0"/>
              <a:t> </a:t>
            </a:r>
            <a:r>
              <a:rPr lang="en-US" dirty="0" err="1" smtClean="0"/>
              <a:t>Berufen</a:t>
            </a:r>
            <a:r>
              <a:rPr lang="en-US" dirty="0" smtClean="0"/>
              <a:t> </a:t>
            </a:r>
            <a:r>
              <a:rPr lang="en-US" dirty="0" err="1" smtClean="0"/>
              <a:t>existiert</a:t>
            </a:r>
            <a:r>
              <a:rPr lang="en-US" dirty="0" smtClean="0"/>
              <a:t> </a:t>
            </a:r>
            <a:r>
              <a:rPr lang="en-US" dirty="0" err="1" smtClean="0"/>
              <a:t>befristete</a:t>
            </a:r>
            <a:r>
              <a:rPr lang="en-US" dirty="0" smtClean="0"/>
              <a:t> </a:t>
            </a:r>
            <a:r>
              <a:rPr lang="en-US" dirty="0" err="1" smtClean="0"/>
              <a:t>Beschäftigung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Grenzen</a:t>
            </a:r>
            <a:r>
              <a:rPr lang="en-US" dirty="0" smtClean="0"/>
              <a:t> des Two-Step </a:t>
            </a:r>
            <a:r>
              <a:rPr lang="en-US" dirty="0" err="1" smtClean="0"/>
              <a:t>Mehrebenenmodells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Wegfall</a:t>
            </a:r>
            <a:r>
              <a:rPr lang="en-US" dirty="0" smtClean="0"/>
              <a:t> des “borrowing strength” und “shrinkage” </a:t>
            </a:r>
            <a:r>
              <a:rPr lang="en-US" dirty="0" err="1" smtClean="0"/>
              <a:t>Effekts</a:t>
            </a:r>
            <a:endParaRPr lang="en-US" dirty="0" smtClean="0"/>
          </a:p>
          <a:p>
            <a:r>
              <a:rPr lang="en-US" dirty="0" err="1" smtClean="0"/>
              <a:t>Tendenziell</a:t>
            </a:r>
            <a:r>
              <a:rPr lang="en-US" dirty="0" smtClean="0"/>
              <a:t> unreliable </a:t>
            </a:r>
            <a:r>
              <a:rPr lang="en-US" dirty="0" err="1" smtClean="0"/>
              <a:t>Schätzungen</a:t>
            </a:r>
            <a:r>
              <a:rPr lang="en-US" dirty="0" smtClean="0"/>
              <a:t> (</a:t>
            </a:r>
            <a:r>
              <a:rPr lang="en-US" dirty="0" err="1" smtClean="0"/>
              <a:t>wegen</a:t>
            </a:r>
            <a:r>
              <a:rPr lang="en-US" dirty="0" smtClean="0"/>
              <a:t> </a:t>
            </a:r>
            <a:r>
              <a:rPr lang="en-US" dirty="0" err="1" smtClean="0"/>
              <a:t>geringer</a:t>
            </a:r>
            <a:r>
              <a:rPr lang="en-US" dirty="0" smtClean="0"/>
              <a:t> </a:t>
            </a:r>
            <a:r>
              <a:rPr lang="en-US" dirty="0" err="1" smtClean="0"/>
              <a:t>Fallzahlen</a:t>
            </a:r>
            <a:r>
              <a:rPr lang="en-US" dirty="0" smtClean="0"/>
              <a:t>)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“partial-pooling (Bayes)” </a:t>
            </a:r>
            <a:r>
              <a:rPr lang="en-US" dirty="0" err="1" smtClean="0"/>
              <a:t>Schätzungen</a:t>
            </a:r>
            <a:r>
              <a:rPr lang="en-US" dirty="0" smtClean="0"/>
              <a:t> “</a:t>
            </a:r>
            <a:r>
              <a:rPr lang="en-US" dirty="0" err="1" smtClean="0"/>
              <a:t>korrigiert</a:t>
            </a:r>
            <a:r>
              <a:rPr lang="en-US" dirty="0" smtClean="0"/>
              <a:t>” (e.g., </a:t>
            </a:r>
            <a:r>
              <a:rPr lang="en-US" dirty="0" err="1" smtClean="0"/>
              <a:t>Gelmann</a:t>
            </a:r>
            <a:r>
              <a:rPr lang="en-US" dirty="0" smtClean="0"/>
              <a:t> and Hill 2007, p. 276)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Standardanforderungen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reliable </a:t>
            </a:r>
            <a:r>
              <a:rPr lang="en-US" dirty="0" err="1" smtClean="0"/>
              <a:t>Messungen</a:t>
            </a:r>
            <a:r>
              <a:rPr lang="en-US" dirty="0" smtClean="0"/>
              <a:t> muss </a:t>
            </a:r>
            <a:r>
              <a:rPr lang="en-US" dirty="0" err="1" smtClean="0"/>
              <a:t>genüge</a:t>
            </a:r>
            <a:r>
              <a:rPr lang="en-US" dirty="0" smtClean="0"/>
              <a:t> </a:t>
            </a:r>
            <a:r>
              <a:rPr lang="en-US" dirty="0" err="1" smtClean="0"/>
              <a:t>getan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r>
              <a:rPr lang="en-US" dirty="0" err="1" smtClean="0"/>
              <a:t>Richtwert</a:t>
            </a:r>
            <a:r>
              <a:rPr lang="en-US" dirty="0" smtClean="0"/>
              <a:t> des </a:t>
            </a:r>
            <a:r>
              <a:rPr lang="en-US" dirty="0" err="1" smtClean="0"/>
              <a:t>Bundesamt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: </a:t>
            </a:r>
            <a:r>
              <a:rPr lang="en-US" dirty="0" err="1" smtClean="0"/>
              <a:t>Analyseeinheiten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Mikrozensus</a:t>
            </a:r>
            <a:r>
              <a:rPr lang="en-US" dirty="0" smtClean="0"/>
              <a:t> </a:t>
            </a:r>
            <a:r>
              <a:rPr lang="en-US" dirty="0" err="1" smtClean="0"/>
              <a:t>sollten</a:t>
            </a:r>
            <a:r>
              <a:rPr lang="en-US" dirty="0" smtClean="0"/>
              <a:t> </a:t>
            </a:r>
            <a:r>
              <a:rPr lang="en-US" dirty="0" err="1" smtClean="0"/>
              <a:t>mindestens</a:t>
            </a:r>
            <a:r>
              <a:rPr lang="en-US" dirty="0" smtClean="0"/>
              <a:t> 50 </a:t>
            </a:r>
            <a:r>
              <a:rPr lang="en-US" dirty="0" err="1" smtClean="0"/>
              <a:t>Beobachtungen</a:t>
            </a:r>
            <a:r>
              <a:rPr lang="en-US" dirty="0" smtClean="0"/>
              <a:t> </a:t>
            </a:r>
            <a:r>
              <a:rPr lang="en-US" dirty="0" err="1" smtClean="0"/>
              <a:t>enthalten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Das Individual- und </a:t>
            </a:r>
            <a:r>
              <a:rPr lang="en-US" sz="3200" dirty="0" err="1" smtClean="0"/>
              <a:t>Berufsebenensample</a:t>
            </a:r>
            <a:r>
              <a:rPr lang="en-US" sz="3200" dirty="0" smtClean="0"/>
              <a:t> (</a:t>
            </a:r>
            <a:r>
              <a:rPr lang="en-US" sz="3200" dirty="0" err="1" smtClean="0"/>
              <a:t>gepoolt</a:t>
            </a:r>
            <a:r>
              <a:rPr lang="en-US" sz="3200" dirty="0" smtClean="0"/>
              <a:t> </a:t>
            </a:r>
            <a:r>
              <a:rPr lang="en-US" sz="3200" dirty="0" err="1" smtClean="0"/>
              <a:t>für</a:t>
            </a:r>
            <a:r>
              <a:rPr lang="en-US" sz="3200" dirty="0" smtClean="0"/>
              <a:t> die </a:t>
            </a:r>
            <a:r>
              <a:rPr lang="en-US" sz="3200" dirty="0" err="1" smtClean="0"/>
              <a:t>Jahre</a:t>
            </a:r>
            <a:r>
              <a:rPr lang="en-US" sz="3200" dirty="0" smtClean="0"/>
              <a:t> </a:t>
            </a:r>
            <a:r>
              <a:rPr lang="en-US" sz="3200" dirty="0"/>
              <a:t>2000, 2004, and 2007)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557837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Finales Sample: 1,118 Berufe mit 677,080 Individuen</a:t>
            </a:r>
            <a:endParaRPr lang="de-DE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41" y="2544435"/>
            <a:ext cx="10265973" cy="241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8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Variablen</a:t>
            </a:r>
            <a:endParaRPr lang="de-D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Individualebene:</a:t>
            </a:r>
          </a:p>
          <a:p>
            <a:pPr lvl="1"/>
            <a:r>
              <a:rPr lang="de-DE" dirty="0" smtClean="0"/>
              <a:t>Bildung</a:t>
            </a:r>
          </a:p>
          <a:p>
            <a:pPr lvl="1"/>
            <a:r>
              <a:rPr lang="de-DE" dirty="0" smtClean="0"/>
              <a:t>Alter</a:t>
            </a:r>
          </a:p>
          <a:p>
            <a:pPr lvl="1"/>
            <a:r>
              <a:rPr lang="de-DE" dirty="0" smtClean="0"/>
              <a:t>Region</a:t>
            </a:r>
          </a:p>
          <a:p>
            <a:pPr lvl="1"/>
            <a:r>
              <a:rPr lang="de-DE" dirty="0" smtClean="0"/>
              <a:t>Geschlecht</a:t>
            </a:r>
          </a:p>
          <a:p>
            <a:pPr lvl="1"/>
            <a:r>
              <a:rPr lang="de-DE" dirty="0" smtClean="0"/>
              <a:t>Öffentlicher Dient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Berufsebene:</a:t>
            </a:r>
          </a:p>
          <a:p>
            <a:pPr lvl="1"/>
            <a:r>
              <a:rPr lang="de-DE" dirty="0" smtClean="0"/>
              <a:t>Credential Inflation Index</a:t>
            </a:r>
          </a:p>
          <a:p>
            <a:pPr lvl="1"/>
            <a:r>
              <a:rPr lang="de-DE" dirty="0" smtClean="0"/>
              <a:t>Standardisierung</a:t>
            </a:r>
          </a:p>
          <a:p>
            <a:pPr lvl="1"/>
            <a:r>
              <a:rPr lang="de-DE" dirty="0" smtClean="0"/>
              <a:t>Tätigkeitsbündel sind relativ einzigartig/verbreitet</a:t>
            </a:r>
          </a:p>
          <a:p>
            <a:pPr lvl="1"/>
            <a:r>
              <a:rPr lang="de-DE" dirty="0" smtClean="0"/>
              <a:t>Tätigkeitsbündel sind spezialisiert/generell</a:t>
            </a:r>
          </a:p>
          <a:p>
            <a:pPr lvl="1"/>
            <a:r>
              <a:rPr lang="de-DE" dirty="0" smtClean="0"/>
              <a:t>Lizensierung</a:t>
            </a:r>
          </a:p>
          <a:p>
            <a:pPr lvl="1"/>
            <a:r>
              <a:rPr lang="de-DE" dirty="0" smtClean="0"/>
              <a:t>Berufsverbände</a:t>
            </a:r>
          </a:p>
          <a:p>
            <a:pPr lvl="1"/>
            <a:r>
              <a:rPr lang="de-DE" dirty="0" smtClean="0"/>
              <a:t>Berufsgewerkschaften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6280" y="4293096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Kontrollvariablen</a:t>
            </a:r>
            <a:r>
              <a:rPr lang="en-US" sz="2400" dirty="0" smtClean="0"/>
              <a:t> auf der </a:t>
            </a:r>
            <a:r>
              <a:rPr lang="en-US" sz="2400" dirty="0" err="1" smtClean="0"/>
              <a:t>Berufsebene</a:t>
            </a:r>
            <a:r>
              <a:rPr lang="en-US" sz="2400" dirty="0" smtClean="0"/>
              <a:t>: 4 skill-level, </a:t>
            </a:r>
            <a:r>
              <a:rPr lang="en-US" sz="2400" dirty="0" err="1" smtClean="0"/>
              <a:t>kleine</a:t>
            </a:r>
            <a:r>
              <a:rPr lang="en-US" sz="2400" dirty="0" smtClean="0"/>
              <a:t> und </a:t>
            </a:r>
            <a:r>
              <a:rPr lang="en-US" sz="2400" dirty="0" err="1" smtClean="0"/>
              <a:t>große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Organisationen</a:t>
            </a:r>
            <a:r>
              <a:rPr lang="en-US" sz="2400" dirty="0" smtClean="0"/>
              <a:t>, Region</a:t>
            </a:r>
            <a:r>
              <a:rPr lang="en-US" sz="2400" dirty="0"/>
              <a:t>, </a:t>
            </a:r>
            <a:r>
              <a:rPr lang="en-US" sz="2400" dirty="0" err="1" smtClean="0"/>
              <a:t>Weiterbildung</a:t>
            </a:r>
            <a:r>
              <a:rPr lang="en-US" sz="2400" dirty="0" smtClean="0"/>
              <a:t>, </a:t>
            </a:r>
            <a:r>
              <a:rPr lang="en-US" sz="2400" dirty="0" err="1" smtClean="0"/>
              <a:t>Frauenanteil</a:t>
            </a:r>
            <a:r>
              <a:rPr lang="en-US" sz="2400" dirty="0" smtClean="0"/>
              <a:t>, </a:t>
            </a:r>
            <a:r>
              <a:rPr lang="en-US" sz="2400" dirty="0" err="1" smtClean="0"/>
              <a:t>Anteil</a:t>
            </a:r>
            <a:r>
              <a:rPr lang="en-US" sz="2400" dirty="0" smtClean="0"/>
              <a:t> </a:t>
            </a:r>
            <a:r>
              <a:rPr lang="en-US" sz="2400" dirty="0" err="1" smtClean="0"/>
              <a:t>nicht-deutscher</a:t>
            </a:r>
            <a:r>
              <a:rPr lang="en-US" sz="2400" dirty="0" smtClean="0"/>
              <a:t> </a:t>
            </a:r>
            <a:r>
              <a:rPr lang="en-US" sz="2400" dirty="0" err="1" smtClean="0"/>
              <a:t>Staatsbürger</a:t>
            </a:r>
            <a:r>
              <a:rPr lang="en-US" sz="2400" dirty="0" smtClean="0"/>
              <a:t>, 11 </a:t>
            </a:r>
            <a:r>
              <a:rPr lang="en-US" sz="2400" dirty="0" err="1" smtClean="0"/>
              <a:t>Wirtschaftszweige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513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Befristete Beschäftigung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Positiv: erhöht die Flexibilität von Arbeitgebern und kann zu mehr Beschäftigung beitragen </a:t>
            </a:r>
          </a:p>
          <a:p>
            <a:r>
              <a:rPr lang="de-DE" dirty="0" smtClean="0"/>
              <a:t>Negativ: niedrige Löhne, schlechte Arbeitsbedingungen, geringe Beschäftigungssicherheit, begrenzte Aufstiegsmöglichkeiten</a:t>
            </a:r>
          </a:p>
          <a:p>
            <a:pPr lvl="3"/>
            <a:r>
              <a:rPr lang="de-DE" dirty="0"/>
              <a:t>(e.g., Kalleberg 2000; Hipp et al. 2015)</a:t>
            </a:r>
          </a:p>
          <a:p>
            <a:endParaRPr lang="de-DE" dirty="0" smtClean="0"/>
          </a:p>
          <a:p>
            <a:r>
              <a:rPr lang="de-DE" dirty="0" smtClean="0"/>
              <a:t>Warum häufen sich befristete Beschäftigungsverhältnisse in bestimmten Berufen? </a:t>
            </a:r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-36852"/>
            <a:ext cx="4176464" cy="692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34358" y="2780928"/>
            <a:ext cx="2088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 </a:t>
            </a:r>
            <a:r>
              <a:rPr lang="en-US" sz="1600" dirty="0"/>
              <a:t>= 677,080 </a:t>
            </a:r>
            <a:r>
              <a:rPr lang="en-US" sz="1600" dirty="0" err="1" smtClean="0"/>
              <a:t>Individuen</a:t>
            </a:r>
            <a:r>
              <a:rPr lang="en-US" sz="1600" dirty="0" smtClean="0"/>
              <a:t> </a:t>
            </a:r>
            <a:r>
              <a:rPr lang="en-US" sz="1600" dirty="0"/>
              <a:t>in 1,118 </a:t>
            </a:r>
            <a:r>
              <a:rPr lang="en-US" sz="1600" dirty="0" err="1" smtClean="0"/>
              <a:t>Berufen</a:t>
            </a:r>
            <a:r>
              <a:rPr lang="en-US" sz="1600" dirty="0" smtClean="0"/>
              <a:t>; </a:t>
            </a:r>
            <a:r>
              <a:rPr lang="en-US" sz="1600" dirty="0" err="1" smtClean="0"/>
              <a:t>heteroskedastizitäts</a:t>
            </a:r>
            <a:r>
              <a:rPr lang="en-US" sz="1600" dirty="0" smtClean="0"/>
              <a:t> </a:t>
            </a:r>
            <a:r>
              <a:rPr lang="en-US" sz="1600" dirty="0" err="1" smtClean="0"/>
              <a:t>konsistente</a:t>
            </a:r>
            <a:r>
              <a:rPr lang="en-US" sz="1600" dirty="0" smtClean="0"/>
              <a:t> Huber-White </a:t>
            </a:r>
            <a:r>
              <a:rPr lang="en-US" sz="1600" dirty="0" err="1" smtClean="0"/>
              <a:t>Standardfehler</a:t>
            </a:r>
            <a:r>
              <a:rPr lang="en-US" sz="1600" dirty="0" smtClean="0"/>
              <a:t> </a:t>
            </a:r>
            <a:r>
              <a:rPr lang="en-US" sz="1600" dirty="0"/>
              <a:t>in </a:t>
            </a:r>
            <a:r>
              <a:rPr lang="en-US" sz="1600" dirty="0" err="1" smtClean="0"/>
              <a:t>Klammern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*</a:t>
            </a:r>
            <a:r>
              <a:rPr lang="en-US" sz="1600" dirty="0"/>
              <a:t>p&lt;0.05, </a:t>
            </a:r>
            <a:endParaRPr lang="en-US" sz="1600" dirty="0" smtClean="0"/>
          </a:p>
          <a:p>
            <a:r>
              <a:rPr lang="en-US" sz="1600" dirty="0" smtClean="0"/>
              <a:t>**</a:t>
            </a:r>
            <a:r>
              <a:rPr lang="en-US" sz="1600" dirty="0"/>
              <a:t>p&lt;0.01, and ***</a:t>
            </a:r>
            <a:r>
              <a:rPr lang="en-US" sz="1600" dirty="0" smtClean="0"/>
              <a:t>p&lt;0.001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951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Zusammenfassung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Der CIX Index </a:t>
            </a:r>
            <a:r>
              <a:rPr lang="en-US" dirty="0" err="1" smtClean="0"/>
              <a:t>erlaubt</a:t>
            </a:r>
            <a:r>
              <a:rPr lang="en-US" dirty="0" smtClean="0"/>
              <a:t> die </a:t>
            </a:r>
            <a:r>
              <a:rPr lang="en-US" dirty="0" err="1" smtClean="0"/>
              <a:t>Messung</a:t>
            </a:r>
            <a:r>
              <a:rPr lang="en-US" dirty="0" smtClean="0"/>
              <a:t> des </a:t>
            </a:r>
            <a:r>
              <a:rPr lang="en-US" dirty="0" err="1" smtClean="0"/>
              <a:t>Zusammenhangs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der </a:t>
            </a:r>
            <a:r>
              <a:rPr lang="en-US" dirty="0" err="1" smtClean="0"/>
              <a:t>Verfügbarkeit</a:t>
            </a:r>
            <a:r>
              <a:rPr lang="en-US" dirty="0" smtClean="0"/>
              <a:t> von Credentials und </a:t>
            </a:r>
            <a:r>
              <a:rPr lang="en-US" dirty="0" err="1" smtClean="0"/>
              <a:t>befristeter</a:t>
            </a:r>
            <a:r>
              <a:rPr lang="en-US" dirty="0" smtClean="0"/>
              <a:t> </a:t>
            </a:r>
            <a:r>
              <a:rPr lang="en-US" dirty="0" err="1" smtClean="0"/>
              <a:t>Beschäftigung</a:t>
            </a:r>
            <a:endParaRPr lang="en-US" dirty="0" smtClean="0"/>
          </a:p>
          <a:p>
            <a:r>
              <a:rPr lang="en-US" dirty="0" err="1" smtClean="0"/>
              <a:t>Inhaber</a:t>
            </a:r>
            <a:r>
              <a:rPr lang="en-US" dirty="0" smtClean="0"/>
              <a:t> von </a:t>
            </a:r>
            <a:r>
              <a:rPr lang="en-US" dirty="0" err="1" smtClean="0"/>
              <a:t>Berufen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begrenzten</a:t>
            </a:r>
            <a:r>
              <a:rPr lang="en-US" dirty="0" smtClean="0"/>
              <a:t> </a:t>
            </a:r>
            <a:r>
              <a:rPr lang="en-US" dirty="0" err="1" smtClean="0"/>
              <a:t>Arbeitskraftangebot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selten</a:t>
            </a:r>
            <a:r>
              <a:rPr lang="en-US" dirty="0" smtClean="0"/>
              <a:t> </a:t>
            </a:r>
            <a:r>
              <a:rPr lang="en-US" dirty="0" err="1" smtClean="0"/>
              <a:t>befristet</a:t>
            </a:r>
            <a:endParaRPr lang="en-US" dirty="0" smtClean="0"/>
          </a:p>
          <a:p>
            <a:r>
              <a:rPr lang="en-US" dirty="0" err="1" smtClean="0"/>
              <a:t>Inhaber</a:t>
            </a:r>
            <a:r>
              <a:rPr lang="en-US" dirty="0" smtClean="0"/>
              <a:t> von </a:t>
            </a:r>
            <a:r>
              <a:rPr lang="en-US" dirty="0" err="1" smtClean="0"/>
              <a:t>Berufen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inflationären</a:t>
            </a:r>
            <a:r>
              <a:rPr lang="en-US" dirty="0" smtClean="0"/>
              <a:t> </a:t>
            </a:r>
            <a:r>
              <a:rPr lang="en-US" dirty="0" err="1" smtClean="0"/>
              <a:t>Arbeitskraftangebot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stark </a:t>
            </a:r>
            <a:r>
              <a:rPr lang="en-US" dirty="0" err="1" smtClean="0"/>
              <a:t>erhöhtes</a:t>
            </a:r>
            <a:r>
              <a:rPr lang="en-US" dirty="0" smtClean="0"/>
              <a:t> </a:t>
            </a:r>
            <a:r>
              <a:rPr lang="en-US" dirty="0" err="1" smtClean="0"/>
              <a:t>Befristungsrisiko</a:t>
            </a:r>
            <a:endParaRPr lang="en-US" dirty="0" smtClean="0"/>
          </a:p>
          <a:p>
            <a:r>
              <a:rPr lang="en-US" dirty="0" err="1" smtClean="0"/>
              <a:t>Arbeitgeber</a:t>
            </a:r>
            <a:r>
              <a:rPr lang="en-US" dirty="0" smtClean="0"/>
              <a:t> </a:t>
            </a:r>
            <a:r>
              <a:rPr lang="en-US" dirty="0" err="1" smtClean="0"/>
              <a:t>versuchen</a:t>
            </a:r>
            <a:r>
              <a:rPr lang="en-US" dirty="0" smtClean="0"/>
              <a:t> </a:t>
            </a:r>
            <a:r>
              <a:rPr lang="en-US" dirty="0" err="1" smtClean="0"/>
              <a:t>knappe</a:t>
            </a:r>
            <a:r>
              <a:rPr lang="en-US" dirty="0" smtClean="0"/>
              <a:t> </a:t>
            </a:r>
            <a:r>
              <a:rPr lang="en-US" dirty="0" err="1" smtClean="0"/>
              <a:t>berufsspezifische</a:t>
            </a:r>
            <a:r>
              <a:rPr lang="en-US" dirty="0" smtClean="0"/>
              <a:t> </a:t>
            </a:r>
            <a:r>
              <a:rPr lang="en-US" dirty="0" err="1" smtClean="0"/>
              <a:t>Arbeitskräfte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permanenten</a:t>
            </a:r>
            <a:r>
              <a:rPr lang="en-US" dirty="0" smtClean="0"/>
              <a:t> </a:t>
            </a:r>
            <a:r>
              <a:rPr lang="en-US" dirty="0" err="1" smtClean="0"/>
              <a:t>Arbeitsverträgen</a:t>
            </a:r>
            <a:r>
              <a:rPr lang="en-US" dirty="0" smtClean="0"/>
              <a:t> </a:t>
            </a:r>
            <a:r>
              <a:rPr lang="en-US" dirty="0" err="1" smtClean="0"/>
              <a:t>dauerhaft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binden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Der </a:t>
            </a:r>
            <a:r>
              <a:rPr lang="en-US" sz="2400" dirty="0" err="1" smtClean="0"/>
              <a:t>Akademikeranteil</a:t>
            </a:r>
            <a:r>
              <a:rPr lang="en-US" sz="2400" dirty="0" smtClean="0"/>
              <a:t> und </a:t>
            </a:r>
            <a:r>
              <a:rPr lang="en-US" sz="2400" dirty="0" err="1" smtClean="0"/>
              <a:t>berufliche</a:t>
            </a:r>
            <a:r>
              <a:rPr lang="en-US" sz="2400" dirty="0" smtClean="0"/>
              <a:t> </a:t>
            </a:r>
            <a:r>
              <a:rPr lang="en-US" sz="2400" dirty="0" err="1" smtClean="0"/>
              <a:t>Schließung</a:t>
            </a:r>
            <a:r>
              <a:rPr lang="en-US" sz="2400" dirty="0" smtClean="0"/>
              <a:t>: </a:t>
            </a:r>
            <a:r>
              <a:rPr lang="en-US" sz="2400" dirty="0" err="1" smtClean="0"/>
              <a:t>Unterscheidet</a:t>
            </a:r>
            <a:r>
              <a:rPr lang="en-US" sz="2400" dirty="0" smtClean="0"/>
              <a:t> </a:t>
            </a:r>
            <a:r>
              <a:rPr lang="en-US" sz="2400" dirty="0" err="1" smtClean="0"/>
              <a:t>sich</a:t>
            </a:r>
            <a:r>
              <a:rPr lang="en-US" sz="2400" dirty="0" smtClean="0"/>
              <a:t> der </a:t>
            </a:r>
            <a:r>
              <a:rPr lang="en-US" sz="2400" dirty="0" err="1" smtClean="0"/>
              <a:t>Einfluss</a:t>
            </a:r>
            <a:r>
              <a:rPr lang="en-US" sz="2400" dirty="0" smtClean="0"/>
              <a:t> von </a:t>
            </a:r>
            <a:r>
              <a:rPr lang="en-US" sz="2400" dirty="0" err="1" smtClean="0"/>
              <a:t>beruflicher</a:t>
            </a:r>
            <a:r>
              <a:rPr lang="en-US" sz="2400" dirty="0" smtClean="0"/>
              <a:t> </a:t>
            </a:r>
            <a:r>
              <a:rPr lang="en-US" sz="2400" dirty="0" err="1" smtClean="0"/>
              <a:t>Schließung</a:t>
            </a:r>
            <a:r>
              <a:rPr lang="en-US" sz="2400" dirty="0" smtClean="0"/>
              <a:t> </a:t>
            </a:r>
            <a:r>
              <a:rPr lang="en-US" sz="2400" dirty="0" err="1" smtClean="0"/>
              <a:t>zwischen</a:t>
            </a:r>
            <a:r>
              <a:rPr lang="en-US" sz="2400" dirty="0" smtClean="0"/>
              <a:t> </a:t>
            </a:r>
            <a:r>
              <a:rPr lang="en-US" sz="2400" dirty="0" err="1" smtClean="0"/>
              <a:t>beruffachlich</a:t>
            </a:r>
            <a:r>
              <a:rPr lang="en-US" sz="2400" dirty="0" smtClean="0"/>
              <a:t> und </a:t>
            </a:r>
            <a:r>
              <a:rPr lang="en-US" sz="2400" dirty="0" err="1" smtClean="0"/>
              <a:t>akademisch</a:t>
            </a:r>
            <a:r>
              <a:rPr lang="en-US" sz="2400" dirty="0" smtClean="0"/>
              <a:t> </a:t>
            </a:r>
            <a:r>
              <a:rPr lang="en-US" sz="2400" dirty="0" err="1" smtClean="0"/>
              <a:t>qualifizierten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Individuen</a:t>
            </a:r>
            <a:r>
              <a:rPr lang="en-US" sz="2400" dirty="0" smtClean="0"/>
              <a:t> </a:t>
            </a:r>
            <a:r>
              <a:rPr lang="en-US" sz="2400" dirty="0" err="1" smtClean="0"/>
              <a:t>innerhalb</a:t>
            </a:r>
            <a:r>
              <a:rPr lang="en-US" sz="2400" dirty="0" smtClean="0"/>
              <a:t> der </a:t>
            </a:r>
            <a:r>
              <a:rPr lang="en-US" sz="2400" dirty="0" err="1" smtClean="0"/>
              <a:t>Berufe</a:t>
            </a:r>
            <a:r>
              <a:rPr lang="en-US" sz="2400" dirty="0" smtClean="0"/>
              <a:t>?—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gepoolte</a:t>
            </a:r>
            <a:r>
              <a:rPr lang="en-US" sz="2400" dirty="0" smtClean="0"/>
              <a:t> </a:t>
            </a:r>
            <a:r>
              <a:rPr lang="en-US" sz="2400" dirty="0" err="1" smtClean="0"/>
              <a:t>lineare</a:t>
            </a:r>
            <a:r>
              <a:rPr lang="en-US" sz="2400" dirty="0" smtClean="0"/>
              <a:t> Regression </a:t>
            </a:r>
            <a:r>
              <a:rPr lang="en-US" sz="2400" dirty="0" err="1" smtClean="0"/>
              <a:t>mit</a:t>
            </a:r>
            <a:r>
              <a:rPr lang="en-US" sz="2400" dirty="0" smtClean="0"/>
              <a:t> den </a:t>
            </a:r>
            <a:r>
              <a:rPr lang="en-US" sz="2400" dirty="0" err="1" smtClean="0"/>
              <a:t>Individualebenen</a:t>
            </a:r>
            <a:r>
              <a:rPr lang="en-US" sz="2400" dirty="0" smtClean="0"/>
              <a:t> </a:t>
            </a:r>
            <a:r>
              <a:rPr lang="en-US" sz="2400" dirty="0"/>
              <a:t>stage-one logit </a:t>
            </a:r>
            <a:r>
              <a:rPr lang="en-US" sz="2400" dirty="0" err="1" smtClean="0"/>
              <a:t>Koeffizienten</a:t>
            </a:r>
            <a:r>
              <a:rPr lang="en-US" sz="2400" dirty="0" smtClean="0"/>
              <a:t> von </a:t>
            </a:r>
            <a:r>
              <a:rPr lang="en-US" sz="2400" dirty="0" err="1" smtClean="0"/>
              <a:t>Akademikern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abhängiger</a:t>
            </a:r>
            <a:r>
              <a:rPr lang="en-US" sz="2400" dirty="0" smtClean="0"/>
              <a:t> Variable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10702"/>
            <a:ext cx="6552728" cy="42419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236296" y="3085053"/>
            <a:ext cx="1907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 </a:t>
            </a:r>
            <a:r>
              <a:rPr lang="en-US" sz="1600" dirty="0"/>
              <a:t>= 671,265 </a:t>
            </a:r>
            <a:r>
              <a:rPr lang="en-US" sz="1600" dirty="0" err="1" smtClean="0"/>
              <a:t>Individuen</a:t>
            </a:r>
            <a:r>
              <a:rPr lang="en-US" sz="1600" dirty="0" smtClean="0"/>
              <a:t> </a:t>
            </a:r>
            <a:r>
              <a:rPr lang="en-US" sz="1600" dirty="0"/>
              <a:t>in 1,060 </a:t>
            </a:r>
            <a:r>
              <a:rPr lang="en-US" sz="1600" dirty="0" err="1" smtClean="0"/>
              <a:t>Berufen</a:t>
            </a:r>
            <a:r>
              <a:rPr lang="en-US" sz="1600" dirty="0" smtClean="0"/>
              <a:t>; </a:t>
            </a:r>
            <a:r>
              <a:rPr lang="en-US" sz="1600" dirty="0" err="1" smtClean="0"/>
              <a:t>Heteroskedastizitäts</a:t>
            </a:r>
            <a:r>
              <a:rPr lang="en-US" sz="1600" dirty="0" smtClean="0"/>
              <a:t> </a:t>
            </a:r>
            <a:r>
              <a:rPr lang="en-US" sz="1600" dirty="0" err="1" smtClean="0"/>
              <a:t>konsistente</a:t>
            </a:r>
            <a:r>
              <a:rPr lang="en-US" sz="1600" dirty="0" smtClean="0"/>
              <a:t> </a:t>
            </a:r>
            <a:r>
              <a:rPr lang="en-US" sz="1600" dirty="0"/>
              <a:t>Huber-White </a:t>
            </a:r>
            <a:r>
              <a:rPr lang="en-US" sz="1600" dirty="0" err="1" smtClean="0"/>
              <a:t>Standardfehler</a:t>
            </a:r>
            <a:r>
              <a:rPr lang="en-US" sz="1600" dirty="0" smtClean="0"/>
              <a:t> </a:t>
            </a:r>
            <a:r>
              <a:rPr lang="en-US" sz="1600" dirty="0"/>
              <a:t>in </a:t>
            </a:r>
            <a:r>
              <a:rPr lang="en-US" sz="1600" dirty="0" err="1" smtClean="0"/>
              <a:t>Klammern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*</a:t>
            </a:r>
            <a:r>
              <a:rPr lang="en-US" sz="1600" dirty="0"/>
              <a:t>p&lt;0.05, </a:t>
            </a:r>
            <a:endParaRPr lang="en-US" sz="1600" dirty="0" smtClean="0"/>
          </a:p>
          <a:p>
            <a:r>
              <a:rPr lang="en-US" sz="1600" dirty="0" smtClean="0"/>
              <a:t>**</a:t>
            </a:r>
            <a:r>
              <a:rPr lang="en-US" sz="1600" dirty="0"/>
              <a:t>p&lt;0.01, and ***p&lt;0.001</a:t>
            </a:r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629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Der Anteil von akademischen Abschlüssen in einem Beruf verringert nur in Berufen das Befristungsrisiko, </a:t>
            </a:r>
          </a:p>
          <a:p>
            <a:pPr lvl="1"/>
            <a:r>
              <a:rPr lang="de-DE" dirty="0" smtClean="0"/>
              <a:t>deren Credentials inflationär in den Arbeitsmarkt einfließen</a:t>
            </a:r>
          </a:p>
          <a:p>
            <a:pPr lvl="1"/>
            <a:r>
              <a:rPr lang="de-DE" dirty="0"/>
              <a:t>u</a:t>
            </a:r>
            <a:r>
              <a:rPr lang="de-DE" dirty="0" smtClean="0"/>
              <a:t>nd deren Inhaber der akademische Abschlüsse besitzen</a:t>
            </a:r>
          </a:p>
          <a:p>
            <a:r>
              <a:rPr lang="de-DE" dirty="0" smtClean="0"/>
              <a:t>In Fällen in denen ein Überangebot an Arbeitskraft herrscht, nutzen Arbeitgeber zusätzliche Selektionskriterien</a:t>
            </a:r>
          </a:p>
          <a:p>
            <a:pPr lvl="1"/>
            <a:r>
              <a:rPr lang="de-DE" dirty="0" smtClean="0"/>
              <a:t>Hohen Zugangsschranken reduzieren den Kandidatenpool künstlich und erleichtern Arbeitgebern so die Wahl passender Arbeitnehmer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54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mean rate of occupational incumbents with tertiary degrees differentiated by the deciles of CIX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24</a:t>
            </a:fld>
            <a:endParaRPr lang="en-US"/>
          </a:p>
        </p:txBody>
      </p:sp>
      <p:pic>
        <p:nvPicPr>
          <p:cNvPr id="5" name="Grafik 4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5"/>
            <a:ext cx="8136904" cy="39122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5757063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N = 677,080 individuals in 1,118 occupations</a:t>
            </a:r>
          </a:p>
          <a:p>
            <a:r>
              <a:rPr lang="en-US" dirty="0"/>
              <a:t>Sources: Statistisches Bundesamt a, b, c, d, e, f, g, h, I, j 1999-2008, own calculations; RDC of the Federal Statistical Office and the Statistical Offices of the Länder, Microcensus, survey years 2000, 2004, 2007, own </a:t>
            </a:r>
            <a:r>
              <a:rPr lang="en-US" dirty="0" smtClean="0"/>
              <a:t>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the Number of Events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Exact logistic regression</a:t>
            </a:r>
          </a:p>
          <a:p>
            <a:pPr lvl="1"/>
            <a:r>
              <a:rPr lang="en-US" dirty="0" smtClean="0"/>
              <a:t>Does not rely on asymptotic methods</a:t>
            </a:r>
          </a:p>
          <a:p>
            <a:pPr lvl="1"/>
            <a:r>
              <a:rPr lang="en-US" dirty="0" smtClean="0"/>
              <a:t>Uses conditional maximum likelihood estimates and the </a:t>
            </a:r>
            <a:r>
              <a:rPr lang="en-US" dirty="0" err="1" smtClean="0"/>
              <a:t>permutational</a:t>
            </a:r>
            <a:r>
              <a:rPr lang="en-US" dirty="0" smtClean="0"/>
              <a:t> distribution of sufficient statistics</a:t>
            </a:r>
          </a:p>
          <a:p>
            <a:pPr lvl="1"/>
            <a:r>
              <a:rPr lang="en-US" dirty="0" smtClean="0"/>
              <a:t>Allows the analyzes of samples with small N and of samples with few events and of sparse or unbalanced data (empty cells)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Individual-level logistic regression on temporary employment of farmers in 2004 – a comparison between conventional asymptotic results and exact statistic results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84784"/>
            <a:ext cx="9144001" cy="500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126" y="6021288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(conventional logistic regression) = 193; N (exact logistic regression) = 234; *p&lt;0.05 and **</a:t>
            </a:r>
            <a:r>
              <a:rPr lang="en-US" dirty="0" smtClean="0"/>
              <a:t>p&lt;0.01. Source</a:t>
            </a:r>
            <a:r>
              <a:rPr lang="en-US" dirty="0"/>
              <a:t>: RDC of the Federal Statistical Office and the Statistical Offices of the Länder, Microcensus, survey year 2004, own calculations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3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Two-Step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Allows the integration of occupations with a zero probability of temporary employment on the second </a:t>
            </a:r>
            <a:r>
              <a:rPr lang="de-DE" dirty="0" smtClean="0"/>
              <a:t>stage</a:t>
            </a:r>
          </a:p>
          <a:p>
            <a:endParaRPr lang="de-DE" dirty="0" smtClean="0"/>
          </a:p>
          <a:p>
            <a:r>
              <a:rPr lang="de-DE" dirty="0" smtClean="0"/>
              <a:t>First step = Individual level regressions (one per occupation and year)</a:t>
            </a:r>
          </a:p>
          <a:p>
            <a:pPr lvl="1"/>
            <a:r>
              <a:rPr lang="de-DE" dirty="0" smtClean="0"/>
              <a:t>Conventional logistic regressions for occupations with at least 50 events</a:t>
            </a:r>
          </a:p>
          <a:p>
            <a:pPr lvl="1"/>
            <a:r>
              <a:rPr lang="de-DE" dirty="0" smtClean="0"/>
              <a:t>Exact logistic regressions for occupations with fewer events</a:t>
            </a:r>
          </a:p>
          <a:p>
            <a:r>
              <a:rPr lang="de-DE" dirty="0" smtClean="0"/>
              <a:t>Second step = linear regression with the mean of the predicted probabilities of the occupationsmembers as DV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Form of the Two-Step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49393" y="2926090"/>
                <a:ext cx="3966470" cy="4993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2400" i="1">
                              <a:latin typeface="Cambria Math"/>
                            </a:rPr>
                            <m:t>𝑚𝑜𝑡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  <m:r>
                            <a:rPr lang="de-DE" sz="2400" i="1">
                              <a:latin typeface="Cambria Math"/>
                            </a:rPr>
                            <m:t>𝑜𝑡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de-DE" sz="2400" i="1">
                          <a:latin typeface="Cambria Math"/>
                        </a:rPr>
                        <m:t>𝛽</m:t>
                      </m:r>
                      <m:r>
                        <a:rPr lang="en-US" sz="2400" i="1">
                          <a:latin typeface="Cambria Math"/>
                        </a:rPr>
                        <m:t>′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de-DE" sz="2400" i="1">
                              <a:latin typeface="Cambria Math"/>
                            </a:rPr>
                            <m:t>𝑚𝑜𝑡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de-DE" sz="2400" i="1">
                              <a:latin typeface="Cambria Math"/>
                            </a:rPr>
                            <m:t>𝑚𝑜𝑡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393" y="2926090"/>
                <a:ext cx="3966470" cy="499367"/>
              </a:xfrm>
              <a:prstGeom prst="rect">
                <a:avLst/>
              </a:prstGeom>
              <a:blipFill rotWithShape="1">
                <a:blip r:embed="rId2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192430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Equation 1: The general form of the first step of the two-step multilevel </a:t>
            </a:r>
            <a:r>
              <a:rPr lang="en-US" sz="2400" i="1" dirty="0" smtClean="0"/>
              <a:t>model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22194" y="396477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Equation 2: The general form of the second step of the two-step multilevel model</a:t>
            </a: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46628" y="4758590"/>
                <a:ext cx="4572000" cy="18465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/>
                                    </a:rPr>
                                    <m:t>𝑜𝑡</m:t>
                                  </m:r>
                                </m:sub>
                              </m:sSub>
                            </m:e>
                          </m:acc>
                        </m:e>
                      </m:rad>
                      <m:r>
                        <a:rPr lang="de-DE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de-DE" sz="2400" i="1">
                              <a:latin typeface="Cambria Math"/>
                            </a:rPr>
                            <m:t>00</m:t>
                          </m:r>
                        </m:sub>
                      </m:sSub>
                      <m:r>
                        <a:rPr lang="de-DE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/>
                            </a:rPr>
                            <m:t>𝛾</m:t>
                          </m:r>
                        </m:e>
                        <m:sup>
                          <m:r>
                            <a:rPr lang="de-DE" sz="2400" i="1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𝑜𝑡</m:t>
                              </m:r>
                            </m:sub>
                          </m:sSub>
                          <m:r>
                            <a:rPr lang="de-DE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de-DE" sz="2400" i="1"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</m:ba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..</m:t>
                              </m:r>
                            </m:sub>
                          </m:sSub>
                        </m:e>
                      </m:d>
                      <m:r>
                        <a:rPr lang="de-DE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de-DE" sz="2400" i="1">
                              <a:latin typeface="Cambria Math"/>
                            </a:rPr>
                            <m:t>𝑜𝑡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/>
                        </a:rPr>
                        <m:t>𝑤𝑖𝑡h</m:t>
                      </m:r>
                      <m:r>
                        <a:rPr lang="de-DE" sz="2400" i="1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/>
                                </a:rPr>
                                <m:t>𝑜𝑡</m:t>
                              </m:r>
                            </m:sub>
                          </m:sSub>
                        </m:e>
                      </m:acc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/>
                                    </a:rPr>
                                    <m:t>𝑚𝑜𝑡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628" y="4758590"/>
                <a:ext cx="4572000" cy="1846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Standardtheorien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Humankapital (firmenspezifisch)</a:t>
            </a:r>
          </a:p>
          <a:p>
            <a:r>
              <a:rPr lang="de-DE" dirty="0" smtClean="0"/>
              <a:t>Segmentierte Arbeitsmärkte (firmeninterne vs. externe Arbeitsmärkte)</a:t>
            </a:r>
          </a:p>
          <a:p>
            <a:r>
              <a:rPr lang="de-DE" dirty="0" smtClean="0"/>
              <a:t>Transaktionskosten Ansatz (monitoring costs)</a:t>
            </a:r>
          </a:p>
          <a:p>
            <a:endParaRPr lang="de-DE" dirty="0" smtClean="0"/>
          </a:p>
          <a:p>
            <a:r>
              <a:rPr lang="de-DE" dirty="0" smtClean="0"/>
              <a:t>Bislang existiert keine Theorie oder Empirie, die die Determinanten der befristeten Beschäftigung auf der Berufsebene herleitet oder analysiert.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Count of the Various Education and Training Tracks that Award Credentials for the Same Occupation</a:t>
            </a:r>
            <a:endParaRPr lang="de-D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30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0324"/>
            <a:ext cx="10515392" cy="2988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5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de-DE" dirty="0" err="1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90319"/>
            <a:ext cx="6696744" cy="577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1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Occupations for the CIX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Values </a:t>
            </a:r>
            <a:r>
              <a:rPr lang="en-US" dirty="0"/>
              <a:t>around the median of the </a:t>
            </a:r>
            <a:r>
              <a:rPr lang="en-US" dirty="0" smtClean="0"/>
              <a:t>CIX:</a:t>
            </a:r>
          </a:p>
          <a:p>
            <a:pPr lvl="1"/>
            <a:r>
              <a:rPr lang="en-US" dirty="0" smtClean="0"/>
              <a:t>Bakers </a:t>
            </a:r>
            <a:r>
              <a:rPr lang="en-US" dirty="0"/>
              <a:t>(</a:t>
            </a:r>
            <a:r>
              <a:rPr lang="en-US" dirty="0" smtClean="0"/>
              <a:t>CIX=0.038)</a:t>
            </a:r>
          </a:p>
          <a:p>
            <a:pPr lvl="1"/>
            <a:r>
              <a:rPr lang="en-US" dirty="0" smtClean="0"/>
              <a:t>HR </a:t>
            </a:r>
            <a:r>
              <a:rPr lang="en-US" dirty="0"/>
              <a:t>administrators (CIX=0.04</a:t>
            </a:r>
            <a:r>
              <a:rPr lang="en-US" dirty="0" smtClean="0"/>
              <a:t>)</a:t>
            </a:r>
          </a:p>
          <a:p>
            <a:r>
              <a:rPr lang="en-US" dirty="0" smtClean="0"/>
              <a:t>Occupations </a:t>
            </a:r>
            <a:r>
              <a:rPr lang="en-US" dirty="0"/>
              <a:t>with very high values on the </a:t>
            </a:r>
            <a:r>
              <a:rPr lang="en-US" dirty="0" smtClean="0"/>
              <a:t>CIX</a:t>
            </a:r>
          </a:p>
          <a:p>
            <a:pPr lvl="1"/>
            <a:r>
              <a:rPr lang="en-US" dirty="0" smtClean="0"/>
              <a:t>Industrial </a:t>
            </a:r>
            <a:r>
              <a:rPr lang="en-US" dirty="0"/>
              <a:t>clerks and business managers (</a:t>
            </a:r>
            <a:r>
              <a:rPr lang="en-US" dirty="0" smtClean="0"/>
              <a:t>CIX=0.4)</a:t>
            </a:r>
          </a:p>
          <a:p>
            <a:pPr lvl="1"/>
            <a:r>
              <a:rPr lang="en-US" dirty="0" smtClean="0"/>
              <a:t>Car </a:t>
            </a:r>
            <a:r>
              <a:rPr lang="en-US" dirty="0"/>
              <a:t>electricians (CIX=0.69). </a:t>
            </a:r>
            <a:endParaRPr lang="en-US" dirty="0" smtClean="0"/>
          </a:p>
          <a:p>
            <a:r>
              <a:rPr lang="en-US" dirty="0" smtClean="0"/>
              <a:t>Occupations </a:t>
            </a:r>
            <a:r>
              <a:rPr lang="en-US" dirty="0"/>
              <a:t>with very low </a:t>
            </a:r>
            <a:r>
              <a:rPr lang="en-US" dirty="0" smtClean="0"/>
              <a:t>CIX </a:t>
            </a:r>
            <a:r>
              <a:rPr lang="en-US" dirty="0"/>
              <a:t>values </a:t>
            </a:r>
            <a:endParaRPr lang="en-US" dirty="0" smtClean="0"/>
          </a:p>
          <a:p>
            <a:pPr lvl="1"/>
            <a:r>
              <a:rPr lang="en-US" dirty="0" smtClean="0"/>
              <a:t>Shoemakers </a:t>
            </a:r>
            <a:r>
              <a:rPr lang="en-US" dirty="0"/>
              <a:t>(CIX=0.007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Goods </a:t>
            </a:r>
            <a:r>
              <a:rPr lang="en-US" dirty="0"/>
              <a:t>decorators and goods painters (CIX=0.005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Fehlspezifikationen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Arbeitgeber</a:t>
            </a:r>
            <a:r>
              <a:rPr lang="en-US" dirty="0" smtClean="0"/>
              <a:t> </a:t>
            </a:r>
            <a:r>
              <a:rPr lang="en-US" dirty="0" err="1" smtClean="0"/>
              <a:t>suchen</a:t>
            </a:r>
            <a:r>
              <a:rPr lang="en-US" dirty="0" smtClean="0"/>
              <a:t> </a:t>
            </a:r>
            <a:r>
              <a:rPr lang="en-US" dirty="0" err="1" smtClean="0"/>
              <a:t>eher</a:t>
            </a:r>
            <a:r>
              <a:rPr lang="en-US" dirty="0" smtClean="0"/>
              <a:t> </a:t>
            </a:r>
            <a:r>
              <a:rPr lang="en-US" dirty="0" err="1" smtClean="0"/>
              <a:t>selten</a:t>
            </a:r>
            <a:r>
              <a:rPr lang="en-US" dirty="0" smtClean="0"/>
              <a:t> </a:t>
            </a:r>
            <a:r>
              <a:rPr lang="en-US" dirty="0" err="1" smtClean="0"/>
              <a:t>Beschäftigte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bestimmten</a:t>
            </a:r>
            <a:r>
              <a:rPr lang="en-US" dirty="0" smtClean="0"/>
              <a:t> </a:t>
            </a:r>
            <a:r>
              <a:rPr lang="en-US" dirty="0" err="1" smtClean="0"/>
              <a:t>Bildungsniveau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Beschäftigte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dualen</a:t>
            </a:r>
            <a:r>
              <a:rPr lang="en-US" dirty="0" smtClean="0"/>
              <a:t> </a:t>
            </a:r>
            <a:r>
              <a:rPr lang="en-US" dirty="0" err="1" smtClean="0"/>
              <a:t>Ausbildung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Arbeitgeber</a:t>
            </a:r>
            <a:r>
              <a:rPr lang="en-US" dirty="0" smtClean="0"/>
              <a:t> </a:t>
            </a:r>
            <a:r>
              <a:rPr lang="en-US" dirty="0" err="1" smtClean="0"/>
              <a:t>suchen</a:t>
            </a:r>
            <a:r>
              <a:rPr lang="en-US" dirty="0" smtClean="0"/>
              <a:t> </a:t>
            </a:r>
            <a:r>
              <a:rPr lang="en-US" dirty="0" err="1" smtClean="0"/>
              <a:t>Personen</a:t>
            </a:r>
            <a:r>
              <a:rPr lang="en-US" dirty="0" smtClean="0"/>
              <a:t>, </a:t>
            </a:r>
            <a:r>
              <a:rPr lang="en-US" dirty="0" err="1" smtClean="0"/>
              <a:t>deren</a:t>
            </a:r>
            <a:r>
              <a:rPr lang="en-US" dirty="0" smtClean="0"/>
              <a:t> </a:t>
            </a:r>
            <a:r>
              <a:rPr lang="en-US" dirty="0" err="1" smtClean="0"/>
              <a:t>Fähigkeiten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Stellenprofil</a:t>
            </a:r>
            <a:r>
              <a:rPr lang="en-US" dirty="0" smtClean="0"/>
              <a:t> </a:t>
            </a:r>
            <a:r>
              <a:rPr lang="en-US" dirty="0" err="1" smtClean="0"/>
              <a:t>entsprechen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beruflich</a:t>
            </a:r>
            <a:r>
              <a:rPr lang="en-US" dirty="0" smtClean="0"/>
              <a:t> </a:t>
            </a:r>
            <a:r>
              <a:rPr lang="en-US" dirty="0" err="1" smtClean="0"/>
              <a:t>organisierten</a:t>
            </a:r>
            <a:r>
              <a:rPr lang="en-US" dirty="0" smtClean="0"/>
              <a:t> </a:t>
            </a:r>
            <a:r>
              <a:rPr lang="en-US" dirty="0" err="1" smtClean="0"/>
              <a:t>Arbeitsmärkten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Passung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berufsspezifische</a:t>
            </a:r>
            <a:r>
              <a:rPr lang="en-US" dirty="0" smtClean="0"/>
              <a:t> </a:t>
            </a:r>
            <a:r>
              <a:rPr lang="en-US" dirty="0" err="1" smtClean="0"/>
              <a:t>Fähigkeitenbündel</a:t>
            </a:r>
            <a:r>
              <a:rPr lang="en-US" dirty="0" smtClean="0"/>
              <a:t> </a:t>
            </a:r>
            <a:r>
              <a:rPr lang="en-US" dirty="0" err="1" smtClean="0"/>
              <a:t>hergestellt</a:t>
            </a:r>
            <a:endParaRPr lang="en-US" dirty="0" smtClean="0"/>
          </a:p>
          <a:p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Fähigkeitenbündel</a:t>
            </a:r>
            <a:r>
              <a:rPr lang="en-US" dirty="0" smtClean="0"/>
              <a:t> </a:t>
            </a:r>
            <a:r>
              <a:rPr lang="en-US" dirty="0" err="1" smtClean="0"/>
              <a:t>variieren</a:t>
            </a:r>
            <a:r>
              <a:rPr lang="en-US" dirty="0" smtClean="0"/>
              <a:t> in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Verfügbarkeit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Verfügbarkeit</a:t>
            </a:r>
            <a:r>
              <a:rPr lang="en-US" dirty="0" smtClean="0"/>
              <a:t> der </a:t>
            </a:r>
            <a:r>
              <a:rPr lang="en-US" dirty="0" err="1" smtClean="0"/>
              <a:t>Fähigkeitenbündel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berufliche</a:t>
            </a:r>
            <a:r>
              <a:rPr lang="en-US" dirty="0" smtClean="0"/>
              <a:t> </a:t>
            </a:r>
            <a:r>
              <a:rPr lang="en-US" dirty="0" err="1" smtClean="0"/>
              <a:t>Schließungsprozesse</a:t>
            </a:r>
            <a:r>
              <a:rPr lang="en-US" dirty="0" smtClean="0"/>
              <a:t> </a:t>
            </a:r>
            <a:r>
              <a:rPr lang="en-US" dirty="0" err="1" smtClean="0"/>
              <a:t>zusätzlich</a:t>
            </a:r>
            <a:r>
              <a:rPr lang="en-US" dirty="0" smtClean="0"/>
              <a:t> </a:t>
            </a:r>
            <a:r>
              <a:rPr lang="en-US" dirty="0" err="1" smtClean="0"/>
              <a:t>begrenzt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Berufliche</a:t>
            </a:r>
            <a:r>
              <a:rPr lang="en-US" dirty="0" smtClean="0"/>
              <a:t> </a:t>
            </a:r>
            <a:r>
              <a:rPr lang="en-US" dirty="0" err="1" smtClean="0"/>
              <a:t>Schließung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Forschung</a:t>
            </a:r>
            <a:r>
              <a:rPr lang="en-US" dirty="0" smtClean="0"/>
              <a:t> </a:t>
            </a:r>
            <a:r>
              <a:rPr lang="en-US" dirty="0" err="1" smtClean="0"/>
              <a:t>konzentriert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insbesondere</a:t>
            </a:r>
            <a:r>
              <a:rPr lang="en-US" dirty="0" smtClean="0"/>
              <a:t> auf den </a:t>
            </a:r>
            <a:r>
              <a:rPr lang="en-US" dirty="0" err="1" smtClean="0"/>
              <a:t>Einfluss</a:t>
            </a:r>
            <a:r>
              <a:rPr lang="en-US" dirty="0" smtClean="0"/>
              <a:t> der </a:t>
            </a:r>
            <a:r>
              <a:rPr lang="en-US" dirty="0" err="1" smtClean="0"/>
              <a:t>Schließung</a:t>
            </a:r>
            <a:r>
              <a:rPr lang="en-US" dirty="0" smtClean="0"/>
              <a:t> auf </a:t>
            </a:r>
            <a:r>
              <a:rPr lang="en-US" dirty="0" err="1" smtClean="0"/>
              <a:t>Einkommensungleichheit</a:t>
            </a:r>
            <a:endParaRPr lang="en-US" dirty="0" smtClean="0"/>
          </a:p>
          <a:p>
            <a:r>
              <a:rPr lang="en-US" dirty="0" err="1" smtClean="0"/>
              <a:t>Forschung</a:t>
            </a:r>
            <a:r>
              <a:rPr lang="en-US" dirty="0" smtClean="0"/>
              <a:t> </a:t>
            </a:r>
            <a:r>
              <a:rPr lang="en-US" dirty="0" err="1" smtClean="0"/>
              <a:t>basiert</a:t>
            </a:r>
            <a:r>
              <a:rPr lang="en-US" dirty="0" smtClean="0"/>
              <a:t> auf Kim </a:t>
            </a:r>
            <a:r>
              <a:rPr lang="en-US" dirty="0" err="1" smtClean="0"/>
              <a:t>Weedens</a:t>
            </a:r>
            <a:r>
              <a:rPr lang="en-US" dirty="0" smtClean="0"/>
              <a:t> </a:t>
            </a:r>
            <a:r>
              <a:rPr lang="en-US" dirty="0" err="1" smtClean="0"/>
              <a:t>Konzept</a:t>
            </a:r>
            <a:r>
              <a:rPr lang="en-US" dirty="0" smtClean="0"/>
              <a:t> der </a:t>
            </a:r>
            <a:r>
              <a:rPr lang="en-US" dirty="0" err="1" smtClean="0"/>
              <a:t>Schließungsmechanismen</a:t>
            </a:r>
            <a:r>
              <a:rPr lang="en-US" dirty="0" smtClean="0"/>
              <a:t> und </a:t>
            </a:r>
            <a:r>
              <a:rPr lang="en-US" dirty="0" err="1" smtClean="0"/>
              <a:t>Schließungsstrategien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Fallauswahl: Deutschland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>
            <a:normAutofit/>
          </a:bodyPr>
          <a:lstStyle/>
          <a:p>
            <a:r>
              <a:rPr lang="de-DE" dirty="0" smtClean="0"/>
              <a:t>Beruflich strukturierter Arbeitsmarkt</a:t>
            </a:r>
          </a:p>
          <a:p>
            <a:r>
              <a:rPr lang="de-DE" dirty="0" smtClean="0"/>
              <a:t>Relativ strikter Kündigungsschutz (induziert Nachfrage nach externer numerischer Flexibilität)</a:t>
            </a:r>
          </a:p>
          <a:p>
            <a:r>
              <a:rPr lang="de-DE" dirty="0" smtClean="0"/>
              <a:t>Keine freiwillige befristete Beschäftigung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Mikrozensus</a:t>
            </a:r>
            <a:r>
              <a:rPr lang="en-US" dirty="0" smtClean="0"/>
              <a:t> – </a:t>
            </a:r>
            <a:r>
              <a:rPr lang="en-US" dirty="0" err="1" smtClean="0"/>
              <a:t>Spezialausführung</a:t>
            </a:r>
            <a:endParaRPr lang="en-US" dirty="0" smtClean="0"/>
          </a:p>
          <a:p>
            <a:r>
              <a:rPr lang="en-US" dirty="0" smtClean="0"/>
              <a:t>1% </a:t>
            </a:r>
            <a:r>
              <a:rPr lang="en-US" dirty="0" err="1" smtClean="0"/>
              <a:t>Bevölkerungsstichprobe</a:t>
            </a:r>
            <a:r>
              <a:rPr lang="en-US" dirty="0" smtClean="0"/>
              <a:t> &amp; 4-steller </a:t>
            </a:r>
            <a:r>
              <a:rPr lang="en-US" dirty="0" err="1" smtClean="0"/>
              <a:t>Berufe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Individuen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15-64 </a:t>
            </a:r>
            <a:r>
              <a:rPr lang="en-US" dirty="0" err="1" smtClean="0"/>
              <a:t>Jahren</a:t>
            </a:r>
            <a:r>
              <a:rPr lang="en-US" dirty="0" smtClean="0"/>
              <a:t>, die </a:t>
            </a:r>
            <a:r>
              <a:rPr lang="en-US" dirty="0" err="1" smtClean="0"/>
              <a:t>abhängig</a:t>
            </a:r>
            <a:r>
              <a:rPr lang="en-US" dirty="0" smtClean="0"/>
              <a:t> </a:t>
            </a:r>
            <a:r>
              <a:rPr lang="en-US" dirty="0" err="1" smtClean="0"/>
              <a:t>beschäftigt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r>
              <a:rPr lang="en-US" dirty="0" err="1" smtClean="0"/>
              <a:t>Ausschluss</a:t>
            </a:r>
            <a:r>
              <a:rPr lang="en-US" dirty="0" smtClean="0"/>
              <a:t> von </a:t>
            </a:r>
            <a:r>
              <a:rPr lang="en-US" dirty="0" err="1" smtClean="0"/>
              <a:t>Lehrlingen</a:t>
            </a:r>
            <a:r>
              <a:rPr lang="en-US" dirty="0" smtClean="0"/>
              <a:t> und </a:t>
            </a:r>
            <a:r>
              <a:rPr lang="en-US" dirty="0" err="1" smtClean="0"/>
              <a:t>Selbständigen</a:t>
            </a:r>
            <a:endParaRPr lang="en-US" dirty="0" smtClean="0"/>
          </a:p>
          <a:p>
            <a:r>
              <a:rPr lang="en-US" dirty="0" err="1" smtClean="0"/>
              <a:t>Jahre</a:t>
            </a:r>
            <a:r>
              <a:rPr lang="en-US" dirty="0" smtClean="0"/>
              <a:t>: 2000, 2004 &amp; 2007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Schließungstheorie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Schließungsmechanismen</a:t>
            </a:r>
            <a:r>
              <a:rPr lang="en-US" dirty="0" smtClean="0"/>
              <a:t> (</a:t>
            </a:r>
            <a:r>
              <a:rPr lang="en-US" dirty="0" err="1" smtClean="0"/>
              <a:t>Weeden</a:t>
            </a:r>
            <a:r>
              <a:rPr lang="en-US" dirty="0" smtClean="0"/>
              <a:t> 2002):</a:t>
            </a:r>
          </a:p>
          <a:p>
            <a:pPr lvl="1"/>
            <a:r>
              <a:rPr lang="en-US" dirty="0" err="1" smtClean="0"/>
              <a:t>Begrenzung</a:t>
            </a:r>
            <a:r>
              <a:rPr lang="en-US" dirty="0" smtClean="0"/>
              <a:t> des </a:t>
            </a:r>
            <a:r>
              <a:rPr lang="en-US" dirty="0" err="1" smtClean="0"/>
              <a:t>Arbeitskraftangebots</a:t>
            </a:r>
            <a:r>
              <a:rPr lang="en-US" dirty="0" smtClean="0"/>
              <a:t> (</a:t>
            </a:r>
            <a:r>
              <a:rPr lang="en-US" dirty="0" err="1" smtClean="0"/>
              <a:t>Künstliche</a:t>
            </a:r>
            <a:r>
              <a:rPr lang="en-US" dirty="0" smtClean="0"/>
              <a:t> </a:t>
            </a:r>
            <a:r>
              <a:rPr lang="en-US" dirty="0" err="1" smtClean="0"/>
              <a:t>Barrieren</a:t>
            </a:r>
            <a:r>
              <a:rPr lang="en-US" dirty="0" smtClean="0"/>
              <a:t> am </a:t>
            </a:r>
            <a:r>
              <a:rPr lang="en-US" dirty="0" err="1" smtClean="0"/>
              <a:t>Arbeitsmarkt</a:t>
            </a:r>
            <a:r>
              <a:rPr lang="en-US" dirty="0" smtClean="0"/>
              <a:t> </a:t>
            </a:r>
            <a:r>
              <a:rPr lang="en-US" dirty="0" err="1" smtClean="0"/>
              <a:t>verstetigen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Ungleichgewicht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Angebot</a:t>
            </a:r>
            <a:r>
              <a:rPr lang="en-US" dirty="0" smtClean="0"/>
              <a:t> und </a:t>
            </a:r>
            <a:r>
              <a:rPr lang="en-US" dirty="0" err="1" smtClean="0"/>
              <a:t>Nachfrage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Erhöhung</a:t>
            </a:r>
            <a:r>
              <a:rPr lang="en-US" dirty="0" smtClean="0"/>
              <a:t> der </a:t>
            </a:r>
            <a:r>
              <a:rPr lang="en-US" dirty="0" err="1" smtClean="0"/>
              <a:t>Nachfrage</a:t>
            </a:r>
            <a:r>
              <a:rPr lang="en-US" dirty="0" smtClean="0"/>
              <a:t> (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konstante</a:t>
            </a:r>
            <a:r>
              <a:rPr lang="en-US" dirty="0" smtClean="0"/>
              <a:t> </a:t>
            </a:r>
            <a:r>
              <a:rPr lang="en-US" dirty="0" err="1" smtClean="0"/>
              <a:t>Nachfrage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berufsspezifischen</a:t>
            </a:r>
            <a:r>
              <a:rPr lang="en-US" dirty="0" smtClean="0"/>
              <a:t> </a:t>
            </a:r>
            <a:r>
              <a:rPr lang="en-US" dirty="0" err="1" smtClean="0"/>
              <a:t>Arbeitskräften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essentiell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das </a:t>
            </a:r>
            <a:r>
              <a:rPr lang="en-US" dirty="0" err="1" smtClean="0"/>
              <a:t>Überleben</a:t>
            </a:r>
            <a:r>
              <a:rPr lang="en-US" dirty="0" smtClean="0"/>
              <a:t> der </a:t>
            </a:r>
            <a:r>
              <a:rPr lang="en-US" dirty="0" err="1" smtClean="0"/>
              <a:t>Berufe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Kanalisierung</a:t>
            </a:r>
            <a:r>
              <a:rPr lang="en-US" dirty="0" smtClean="0"/>
              <a:t> der </a:t>
            </a:r>
            <a:r>
              <a:rPr lang="en-US" dirty="0" err="1" smtClean="0"/>
              <a:t>Nachfrage</a:t>
            </a:r>
            <a:r>
              <a:rPr lang="en-US" dirty="0" smtClean="0"/>
              <a:t> (</a:t>
            </a:r>
            <a:r>
              <a:rPr lang="en-US" dirty="0" err="1" smtClean="0"/>
              <a:t>Berufsspezifische</a:t>
            </a:r>
            <a:r>
              <a:rPr lang="en-US" dirty="0" smtClean="0"/>
              <a:t> </a:t>
            </a:r>
            <a:r>
              <a:rPr lang="en-US" dirty="0" err="1" smtClean="0"/>
              <a:t>Tätigkeitsmonopole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Signalwirkung</a:t>
            </a:r>
            <a:r>
              <a:rPr lang="en-US" dirty="0" smtClean="0"/>
              <a:t> (</a:t>
            </a:r>
            <a:r>
              <a:rPr lang="en-US" dirty="0" err="1" smtClean="0"/>
              <a:t>Berufe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hohem</a:t>
            </a:r>
            <a:r>
              <a:rPr lang="en-US" dirty="0" smtClean="0"/>
              <a:t> </a:t>
            </a:r>
            <a:r>
              <a:rPr lang="en-US" dirty="0" err="1" smtClean="0"/>
              <a:t>Ansehen</a:t>
            </a:r>
            <a:r>
              <a:rPr lang="en-US" dirty="0" smtClean="0"/>
              <a:t>,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Dienste</a:t>
            </a:r>
            <a:r>
              <a:rPr lang="en-US" dirty="0" smtClean="0"/>
              <a:t> </a:t>
            </a:r>
            <a:r>
              <a:rPr lang="en-US" dirty="0" err="1" smtClean="0"/>
              <a:t>verlangen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Credentialism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Credentials (</a:t>
            </a:r>
            <a:r>
              <a:rPr lang="en-US" dirty="0" err="1" smtClean="0"/>
              <a:t>Ausbildungszertifikate</a:t>
            </a:r>
            <a:r>
              <a:rPr lang="en-US" dirty="0" smtClean="0"/>
              <a:t>) </a:t>
            </a:r>
            <a:r>
              <a:rPr lang="en-US" dirty="0" err="1" smtClean="0"/>
              <a:t>sind</a:t>
            </a:r>
            <a:r>
              <a:rPr lang="en-US" dirty="0" smtClean="0"/>
              <a:t> der </a:t>
            </a:r>
            <a:r>
              <a:rPr lang="en-US" dirty="0" err="1" smtClean="0"/>
              <a:t>Schlüssel</a:t>
            </a:r>
            <a:r>
              <a:rPr lang="en-US" dirty="0" smtClean="0"/>
              <a:t> um den </a:t>
            </a:r>
            <a:r>
              <a:rPr lang="en-US" dirty="0" err="1" smtClean="0"/>
              <a:t>Zugang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Schlüsselpositionen</a:t>
            </a:r>
            <a:r>
              <a:rPr lang="en-US" dirty="0" smtClean="0"/>
              <a:t> in der </a:t>
            </a:r>
            <a:r>
              <a:rPr lang="en-US" dirty="0" err="1" smtClean="0"/>
              <a:t>sozialen</a:t>
            </a:r>
            <a:r>
              <a:rPr lang="en-US" dirty="0" smtClean="0"/>
              <a:t> </a:t>
            </a:r>
            <a:r>
              <a:rPr lang="en-US" dirty="0" err="1" smtClean="0"/>
              <a:t>Arbeitsteilung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kontrollieren</a:t>
            </a:r>
            <a:r>
              <a:rPr lang="en-US" dirty="0" smtClean="0"/>
              <a:t> (</a:t>
            </a:r>
            <a:r>
              <a:rPr lang="en-US" dirty="0" err="1" smtClean="0"/>
              <a:t>Parkin</a:t>
            </a:r>
            <a:r>
              <a:rPr lang="en-US" dirty="0" smtClean="0"/>
              <a:t> 1979, p. 48)</a:t>
            </a:r>
          </a:p>
          <a:p>
            <a:r>
              <a:rPr lang="en-US" dirty="0" err="1" smtClean="0"/>
              <a:t>Tragen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Begrenzung</a:t>
            </a:r>
            <a:r>
              <a:rPr lang="en-US" dirty="0" smtClean="0"/>
              <a:t> des </a:t>
            </a:r>
            <a:r>
              <a:rPr lang="en-US" dirty="0" err="1" smtClean="0"/>
              <a:t>berufsspez</a:t>
            </a:r>
            <a:r>
              <a:rPr lang="en-US" dirty="0" smtClean="0"/>
              <a:t>. </a:t>
            </a:r>
            <a:r>
              <a:rPr lang="en-US" dirty="0" err="1" smtClean="0"/>
              <a:t>Arbeitskraftangebots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und </a:t>
            </a:r>
            <a:r>
              <a:rPr lang="en-US" dirty="0" err="1" smtClean="0"/>
              <a:t>besitzen</a:t>
            </a:r>
            <a:r>
              <a:rPr lang="en-US" dirty="0" smtClean="0"/>
              <a:t> </a:t>
            </a:r>
            <a:r>
              <a:rPr lang="en-US" dirty="0" err="1" smtClean="0"/>
              <a:t>Signalwirkung</a:t>
            </a:r>
            <a:endParaRPr lang="en-US" dirty="0" smtClean="0"/>
          </a:p>
          <a:p>
            <a:r>
              <a:rPr lang="en-US" dirty="0" err="1" smtClean="0"/>
              <a:t>Standardoperationalisierung</a:t>
            </a:r>
            <a:r>
              <a:rPr lang="en-US" dirty="0" smtClean="0"/>
              <a:t>: </a:t>
            </a:r>
            <a:r>
              <a:rPr lang="en-US" dirty="0" err="1" smtClean="0"/>
              <a:t>Stärke</a:t>
            </a:r>
            <a:r>
              <a:rPr lang="en-US" dirty="0" smtClean="0"/>
              <a:t> des </a:t>
            </a:r>
            <a:r>
              <a:rPr lang="en-US" dirty="0" err="1" smtClean="0"/>
              <a:t>Zusammenhangs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akademischen</a:t>
            </a:r>
            <a:r>
              <a:rPr lang="en-US" dirty="0" smtClean="0"/>
              <a:t> </a:t>
            </a:r>
            <a:r>
              <a:rPr lang="en-US" dirty="0" err="1" smtClean="0"/>
              <a:t>Wissen</a:t>
            </a:r>
            <a:r>
              <a:rPr lang="en-US" dirty="0" smtClean="0"/>
              <a:t> und den </a:t>
            </a:r>
            <a:r>
              <a:rPr lang="en-US" dirty="0" err="1" smtClean="0"/>
              <a:t>Berufen</a:t>
            </a:r>
            <a:r>
              <a:rPr lang="en-US" dirty="0" smtClean="0"/>
              <a:t> (</a:t>
            </a:r>
            <a:r>
              <a:rPr lang="en-US" dirty="0" err="1" smtClean="0"/>
              <a:t>Anteil</a:t>
            </a:r>
            <a:r>
              <a:rPr lang="en-US" dirty="0" smtClean="0"/>
              <a:t> </a:t>
            </a:r>
            <a:r>
              <a:rPr lang="en-US" dirty="0" err="1" smtClean="0"/>
              <a:t>Berufsinhaber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akademischen</a:t>
            </a:r>
            <a:r>
              <a:rPr lang="en-US" dirty="0" smtClean="0"/>
              <a:t> </a:t>
            </a:r>
            <a:r>
              <a:rPr lang="en-US" dirty="0" err="1" smtClean="0"/>
              <a:t>Abschlüssen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AA73-9C8A-4EFA-93C8-845BA35BE88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9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1763</Words>
  <Application>Microsoft Office PowerPoint</Application>
  <PresentationFormat>Bildschirmpräsentation (4:3)</PresentationFormat>
  <Paragraphs>202</Paragraphs>
  <Slides>32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Dahrendorf</vt:lpstr>
      <vt:lpstr>Dahrendorf Light</vt:lpstr>
      <vt:lpstr>Gill Sans</vt:lpstr>
      <vt:lpstr>Office Theme</vt:lpstr>
      <vt:lpstr>PowerPoint-Präsentation</vt:lpstr>
      <vt:lpstr>Befristete Beschäftigung</vt:lpstr>
      <vt:lpstr>Standardtheorien</vt:lpstr>
      <vt:lpstr>Fehlspezifikationen</vt:lpstr>
      <vt:lpstr>Berufliche Schließung</vt:lpstr>
      <vt:lpstr>Fallauswahl: Deutschland</vt:lpstr>
      <vt:lpstr>Daten</vt:lpstr>
      <vt:lpstr>Schließungstheorie</vt:lpstr>
      <vt:lpstr>Credentialism</vt:lpstr>
      <vt:lpstr>Credentialism und die Begrenzung des Arbeitskraftangebots</vt:lpstr>
      <vt:lpstr>Alternative: Erfassung der Anzahl der erfolgreichen Berufsabsolventen</vt:lpstr>
      <vt:lpstr>Quellen</vt:lpstr>
      <vt:lpstr>Operationalisierung von CIX</vt:lpstr>
      <vt:lpstr>Die Verteilung der durchschnittlichen Werte des Credential Inflation Index über die Dezile der Berufe</vt:lpstr>
      <vt:lpstr>Der durchschnittliche Anteil von Berufsinhabern mit akademischen Abschlüssen, differenziert nach den Dezilen des CIX Index </vt:lpstr>
      <vt:lpstr>Die Analyse von binären abhängigen Variablen</vt:lpstr>
      <vt:lpstr>Grenzen des Two-Step Mehrebenenmodells</vt:lpstr>
      <vt:lpstr>Das Individual- und Berufsebenensample (gepoolt für die Jahre 2000, 2004, and 2007)</vt:lpstr>
      <vt:lpstr>Variablen</vt:lpstr>
      <vt:lpstr>Results</vt:lpstr>
      <vt:lpstr>Zusammenfassung</vt:lpstr>
      <vt:lpstr>Der Akademikeranteil und berufliche Schließung: Unterscheidet sich der Einfluss von beruflicher Schließung zwischen beruffachlich und akademisch qualifizierten Individuen innerhalb der Berufe?—eine gepoolte lineare Regression mit den Individualebenen stage-one logit Koeffizienten von Akademikern als abhängiger Variable</vt:lpstr>
      <vt:lpstr>Zusammenfassung II</vt:lpstr>
      <vt:lpstr>The mean rate of occupational incumbents with tertiary degrees differentiated by the deciles of CIX </vt:lpstr>
      <vt:lpstr>PowerPoint-Präsentation</vt:lpstr>
      <vt:lpstr>Solving the Number of Events Problem</vt:lpstr>
      <vt:lpstr>Individual-level logistic regression on temporary employment of farmers in 2004 – a comparison between conventional asymptotic results and exact statistic results</vt:lpstr>
      <vt:lpstr>Two-Step Approach</vt:lpstr>
      <vt:lpstr>The General Form of the Two-Step Model</vt:lpstr>
      <vt:lpstr>Count of the Various Education and Training Tracks that Award Credentials for the Same Occupation</vt:lpstr>
      <vt:lpstr>Example</vt:lpstr>
      <vt:lpstr>Sample Occupations for the CIX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2023-03-24T10:50:49Z</dcterms:created>
  <dcterms:modified xsi:type="dcterms:W3CDTF">2023-03-24T10:51:10Z</dcterms:modified>
</cp:coreProperties>
</file>