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1" r:id="rId2"/>
    <p:sldId id="400" r:id="rId3"/>
    <p:sldId id="405" r:id="rId4"/>
    <p:sldId id="482" r:id="rId5"/>
    <p:sldId id="523" r:id="rId6"/>
    <p:sldId id="512" r:id="rId7"/>
    <p:sldId id="513" r:id="rId8"/>
    <p:sldId id="519" r:id="rId9"/>
    <p:sldId id="549" r:id="rId10"/>
    <p:sldId id="541" r:id="rId11"/>
    <p:sldId id="543" r:id="rId12"/>
    <p:sldId id="544" r:id="rId13"/>
    <p:sldId id="545" r:id="rId14"/>
    <p:sldId id="547" r:id="rId15"/>
    <p:sldId id="546" r:id="rId16"/>
    <p:sldId id="555" r:id="rId17"/>
    <p:sldId id="556" r:id="rId18"/>
    <p:sldId id="557" r:id="rId19"/>
    <p:sldId id="558" r:id="rId20"/>
    <p:sldId id="508" r:id="rId21"/>
    <p:sldId id="559" r:id="rId22"/>
    <p:sldId id="521" r:id="rId23"/>
    <p:sldId id="522" r:id="rId24"/>
    <p:sldId id="560" r:id="rId25"/>
    <p:sldId id="561" r:id="rId26"/>
    <p:sldId id="562" r:id="rId27"/>
    <p:sldId id="551" r:id="rId28"/>
    <p:sldId id="540" r:id="rId29"/>
    <p:sldId id="491" r:id="rId30"/>
    <p:sldId id="406" r:id="rId31"/>
    <p:sldId id="481" r:id="rId32"/>
    <p:sldId id="407" r:id="rId33"/>
    <p:sldId id="538" r:id="rId34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74996D6-EEFC-4395-BE8F-D5C9BAE61BD2}">
          <p14:sldIdLst>
            <p14:sldId id="261"/>
            <p14:sldId id="400"/>
            <p14:sldId id="405"/>
            <p14:sldId id="482"/>
            <p14:sldId id="523"/>
            <p14:sldId id="512"/>
            <p14:sldId id="513"/>
            <p14:sldId id="519"/>
            <p14:sldId id="549"/>
            <p14:sldId id="541"/>
            <p14:sldId id="543"/>
            <p14:sldId id="544"/>
            <p14:sldId id="545"/>
            <p14:sldId id="547"/>
            <p14:sldId id="546"/>
            <p14:sldId id="555"/>
            <p14:sldId id="556"/>
            <p14:sldId id="557"/>
            <p14:sldId id="558"/>
            <p14:sldId id="508"/>
            <p14:sldId id="559"/>
            <p14:sldId id="521"/>
            <p14:sldId id="522"/>
            <p14:sldId id="560"/>
            <p14:sldId id="561"/>
            <p14:sldId id="562"/>
            <p14:sldId id="551"/>
            <p14:sldId id="540"/>
            <p14:sldId id="491"/>
            <p14:sldId id="406"/>
            <p14:sldId id="481"/>
            <p14:sldId id="407"/>
            <p14:sldId id="5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28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  <p15:guide id="3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4C"/>
    <a:srgbClr val="00628C"/>
    <a:srgbClr val="EC28A6"/>
    <a:srgbClr val="F9E151"/>
    <a:srgbClr val="B9EDF9"/>
    <a:srgbClr val="F79FD8"/>
    <a:srgbClr val="606060"/>
    <a:srgbClr val="605B1E"/>
    <a:srgbClr val="FFE151"/>
    <a:srgbClr val="F8D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9" autoAdjust="0"/>
    <p:restoredTop sz="99771" autoAdjust="0"/>
  </p:normalViewPr>
  <p:slideViewPr>
    <p:cSldViewPr showGuides="1">
      <p:cViewPr varScale="1">
        <p:scale>
          <a:sx n="77" d="100"/>
          <a:sy n="77" d="100"/>
        </p:scale>
        <p:origin x="816" y="90"/>
      </p:cViewPr>
      <p:guideLst>
        <p:guide orient="horz" pos="1071"/>
        <p:guide pos="2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288" y="-102"/>
      </p:cViewPr>
      <p:guideLst>
        <p:guide orient="horz" pos="3120"/>
        <p:guide pos="2132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38E9C-EBA9-4BB0-81AA-F7C257E078A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81C6121-9034-4FE5-B5A2-66289A92DAB8}">
      <dgm:prSet phldrT="[Text]"/>
      <dgm:spPr>
        <a:solidFill>
          <a:srgbClr val="00628C"/>
        </a:solidFill>
      </dgm:spPr>
      <dgm:t>
        <a:bodyPr/>
        <a:lstStyle/>
        <a:p>
          <a:r>
            <a:rPr lang="de-DE" dirty="0" smtClean="0"/>
            <a:t>Abschluss</a:t>
          </a:r>
          <a:endParaRPr lang="de-DE" dirty="0"/>
        </a:p>
      </dgm:t>
    </dgm:pt>
    <dgm:pt modelId="{A0C4BDC5-4002-4C7A-A5DC-847015D1ADEA}" type="parTrans" cxnId="{FCA9C287-C175-42DD-9D95-D1D9A4EA633A}">
      <dgm:prSet/>
      <dgm:spPr/>
      <dgm:t>
        <a:bodyPr/>
        <a:lstStyle/>
        <a:p>
          <a:endParaRPr lang="de-DE"/>
        </a:p>
      </dgm:t>
    </dgm:pt>
    <dgm:pt modelId="{BA435EB5-C81D-4A79-8E2A-A0CFAEEDBC2E}" type="sibTrans" cxnId="{FCA9C287-C175-42DD-9D95-D1D9A4EA633A}">
      <dgm:prSet/>
      <dgm:spPr/>
      <dgm:t>
        <a:bodyPr/>
        <a:lstStyle/>
        <a:p>
          <a:endParaRPr lang="de-DE"/>
        </a:p>
      </dgm:t>
    </dgm:pt>
    <dgm:pt modelId="{3B711B75-F230-4352-9F12-5D84C533CA79}">
      <dgm:prSet phldrT="[Text]"/>
      <dgm:spPr>
        <a:solidFill>
          <a:srgbClr val="00628C"/>
        </a:solidFill>
      </dgm:spPr>
      <dgm:t>
        <a:bodyPr/>
        <a:lstStyle/>
        <a:p>
          <a:r>
            <a:rPr lang="de-DE" dirty="0" smtClean="0"/>
            <a:t>Beruf</a:t>
          </a:r>
          <a:endParaRPr lang="de-DE" dirty="0"/>
        </a:p>
      </dgm:t>
    </dgm:pt>
    <dgm:pt modelId="{CE2AEE91-3B95-43B2-99BC-E927D91CEB8C}" type="parTrans" cxnId="{00614DB6-542A-476B-94B9-AA23BCBEF951}">
      <dgm:prSet/>
      <dgm:spPr/>
      <dgm:t>
        <a:bodyPr/>
        <a:lstStyle/>
        <a:p>
          <a:endParaRPr lang="de-DE"/>
        </a:p>
      </dgm:t>
    </dgm:pt>
    <dgm:pt modelId="{6B7C1B2F-4FC9-43BB-B42C-7301F239BEAC}" type="sibTrans" cxnId="{00614DB6-542A-476B-94B9-AA23BCBEF951}">
      <dgm:prSet/>
      <dgm:spPr/>
      <dgm:t>
        <a:bodyPr/>
        <a:lstStyle/>
        <a:p>
          <a:endParaRPr lang="de-DE"/>
        </a:p>
      </dgm:t>
    </dgm:pt>
    <dgm:pt modelId="{5A546CB3-A406-4083-80AF-FB7064EE38C4}">
      <dgm:prSet phldrT="[Text]"/>
      <dgm:spPr>
        <a:solidFill>
          <a:srgbClr val="00628C"/>
        </a:solidFill>
      </dgm:spPr>
      <dgm:t>
        <a:bodyPr/>
        <a:lstStyle/>
        <a:p>
          <a:r>
            <a:rPr lang="de-DE" dirty="0" smtClean="0"/>
            <a:t>Branche </a:t>
          </a:r>
          <a:endParaRPr lang="de-DE" dirty="0"/>
        </a:p>
      </dgm:t>
    </dgm:pt>
    <dgm:pt modelId="{A2BA1FA3-F059-47B5-A562-3D60A1878866}" type="parTrans" cxnId="{2F3080D1-BEC6-44C1-9AAD-1BBF0AE5F0CD}">
      <dgm:prSet/>
      <dgm:spPr/>
      <dgm:t>
        <a:bodyPr/>
        <a:lstStyle/>
        <a:p>
          <a:endParaRPr lang="de-DE"/>
        </a:p>
      </dgm:t>
    </dgm:pt>
    <dgm:pt modelId="{CD7B65C5-435F-49FD-AE6F-81DEC85E0515}" type="sibTrans" cxnId="{2F3080D1-BEC6-44C1-9AAD-1BBF0AE5F0CD}">
      <dgm:prSet/>
      <dgm:spPr/>
      <dgm:t>
        <a:bodyPr/>
        <a:lstStyle/>
        <a:p>
          <a:endParaRPr lang="de-DE"/>
        </a:p>
      </dgm:t>
    </dgm:pt>
    <dgm:pt modelId="{5953BB64-FB74-4EF3-B60F-E09435A921B1}">
      <dgm:prSet phldrT="[Text]"/>
      <dgm:spPr/>
      <dgm:t>
        <a:bodyPr/>
        <a:lstStyle/>
        <a:p>
          <a:r>
            <a:rPr lang="de-DE" dirty="0" smtClean="0"/>
            <a:t>Ausbildung</a:t>
          </a:r>
          <a:endParaRPr lang="de-DE" dirty="0"/>
        </a:p>
      </dgm:t>
    </dgm:pt>
    <dgm:pt modelId="{70CB4A63-0728-409C-B3A9-EAC947C11D31}" type="sibTrans" cxnId="{1A44CC5F-3C51-4029-8A5D-308013488BFA}">
      <dgm:prSet/>
      <dgm:spPr/>
      <dgm:t>
        <a:bodyPr/>
        <a:lstStyle/>
        <a:p>
          <a:endParaRPr lang="de-DE"/>
        </a:p>
      </dgm:t>
    </dgm:pt>
    <dgm:pt modelId="{A3E12104-C26E-4BEE-B03F-7E759D6C3615}" type="parTrans" cxnId="{1A44CC5F-3C51-4029-8A5D-308013488BFA}">
      <dgm:prSet/>
      <dgm:spPr/>
      <dgm:t>
        <a:bodyPr/>
        <a:lstStyle/>
        <a:p>
          <a:endParaRPr lang="de-DE"/>
        </a:p>
      </dgm:t>
    </dgm:pt>
    <dgm:pt modelId="{C272D9EF-9DC3-4676-85BD-96B5489BFA5C}">
      <dgm:prSet/>
      <dgm:spPr>
        <a:solidFill>
          <a:srgbClr val="FFDA4C"/>
        </a:solidFill>
      </dgm:spPr>
      <dgm:t>
        <a:bodyPr/>
        <a:lstStyle/>
        <a:p>
          <a:r>
            <a:rPr lang="de-DE" dirty="0" smtClean="0"/>
            <a:t>akademisch</a:t>
          </a:r>
          <a:endParaRPr lang="de-DE" dirty="0"/>
        </a:p>
      </dgm:t>
    </dgm:pt>
    <dgm:pt modelId="{691455A2-A14F-4632-A73F-C5662AE37824}" type="parTrans" cxnId="{599C6CBA-4C2B-4579-8B02-FB1F89EDDE88}">
      <dgm:prSet/>
      <dgm:spPr/>
      <dgm:t>
        <a:bodyPr/>
        <a:lstStyle/>
        <a:p>
          <a:endParaRPr lang="de-DE"/>
        </a:p>
      </dgm:t>
    </dgm:pt>
    <dgm:pt modelId="{E4E9A28A-9F29-4B28-A533-145DA0DC0B1A}" type="sibTrans" cxnId="{599C6CBA-4C2B-4579-8B02-FB1F89EDDE88}">
      <dgm:prSet/>
      <dgm:spPr/>
      <dgm:t>
        <a:bodyPr/>
        <a:lstStyle/>
        <a:p>
          <a:endParaRPr lang="de-DE"/>
        </a:p>
      </dgm:t>
    </dgm:pt>
    <dgm:pt modelId="{07D364E5-7A97-44D8-AAD8-987CE4F4466A}">
      <dgm:prSet/>
      <dgm:spPr>
        <a:solidFill>
          <a:srgbClr val="FFDA4C"/>
        </a:solidFill>
      </dgm:spPr>
      <dgm:t>
        <a:bodyPr/>
        <a:lstStyle/>
        <a:p>
          <a:r>
            <a:rPr lang="de-DE" dirty="0" smtClean="0"/>
            <a:t>Schlüsselbranchen</a:t>
          </a:r>
          <a:endParaRPr lang="de-DE" dirty="0"/>
        </a:p>
      </dgm:t>
    </dgm:pt>
    <dgm:pt modelId="{E0C8B162-AD4F-4B2C-BB43-258E4E48D8FE}" type="parTrans" cxnId="{50E235BE-3583-4F6D-900D-17A4BBD9084C}">
      <dgm:prSet/>
      <dgm:spPr/>
      <dgm:t>
        <a:bodyPr/>
        <a:lstStyle/>
        <a:p>
          <a:endParaRPr lang="de-DE"/>
        </a:p>
      </dgm:t>
    </dgm:pt>
    <dgm:pt modelId="{ED861089-DCD4-4279-AEA3-352BF8A6F756}" type="sibTrans" cxnId="{50E235BE-3583-4F6D-900D-17A4BBD9084C}">
      <dgm:prSet/>
      <dgm:spPr/>
      <dgm:t>
        <a:bodyPr/>
        <a:lstStyle/>
        <a:p>
          <a:endParaRPr lang="de-DE"/>
        </a:p>
      </dgm:t>
    </dgm:pt>
    <dgm:pt modelId="{D417A0B7-70DC-4801-BC59-65E87C4635E5}">
      <dgm:prSet/>
      <dgm:spPr>
        <a:solidFill>
          <a:srgbClr val="FFDA4C"/>
        </a:solidFill>
      </dgm:spPr>
      <dgm:t>
        <a:bodyPr/>
        <a:lstStyle/>
        <a:p>
          <a:r>
            <a:rPr lang="de-DE" dirty="0" smtClean="0"/>
            <a:t>beruflich</a:t>
          </a:r>
          <a:endParaRPr lang="de-DE" dirty="0"/>
        </a:p>
      </dgm:t>
    </dgm:pt>
    <dgm:pt modelId="{0D80CA57-A15E-44BA-9806-354E0E6F10A4}" type="parTrans" cxnId="{8922FBCA-4834-4CA9-B7D1-9E73616C499A}">
      <dgm:prSet/>
      <dgm:spPr/>
      <dgm:t>
        <a:bodyPr/>
        <a:lstStyle/>
        <a:p>
          <a:endParaRPr lang="de-DE"/>
        </a:p>
      </dgm:t>
    </dgm:pt>
    <dgm:pt modelId="{242FC9E5-28B9-4D7E-91EC-91DF37BA48E1}" type="sibTrans" cxnId="{8922FBCA-4834-4CA9-B7D1-9E73616C499A}">
      <dgm:prSet/>
      <dgm:spPr/>
      <dgm:t>
        <a:bodyPr/>
        <a:lstStyle/>
        <a:p>
          <a:endParaRPr lang="de-DE"/>
        </a:p>
      </dgm:t>
    </dgm:pt>
    <dgm:pt modelId="{32F3556E-8662-4329-BD12-219434D02E03}">
      <dgm:prSet/>
      <dgm:spPr>
        <a:solidFill>
          <a:srgbClr val="FFDA4C"/>
        </a:solidFill>
      </dgm:spPr>
      <dgm:t>
        <a:bodyPr/>
        <a:lstStyle/>
        <a:p>
          <a:r>
            <a:rPr lang="de-DE" dirty="0" smtClean="0"/>
            <a:t>Andere Berufe</a:t>
          </a:r>
          <a:endParaRPr lang="de-DE" dirty="0"/>
        </a:p>
      </dgm:t>
    </dgm:pt>
    <dgm:pt modelId="{DE50BB78-7EC3-4119-9FD9-2B89FEB7CB31}" type="parTrans" cxnId="{A95C1DEB-382B-47E7-AA3A-F4AE032A63C1}">
      <dgm:prSet/>
      <dgm:spPr/>
      <dgm:t>
        <a:bodyPr/>
        <a:lstStyle/>
        <a:p>
          <a:endParaRPr lang="de-DE"/>
        </a:p>
      </dgm:t>
    </dgm:pt>
    <dgm:pt modelId="{775B50B8-F28B-4326-A5C9-D3DF414265C7}" type="sibTrans" cxnId="{A95C1DEB-382B-47E7-AA3A-F4AE032A63C1}">
      <dgm:prSet/>
      <dgm:spPr/>
      <dgm:t>
        <a:bodyPr/>
        <a:lstStyle/>
        <a:p>
          <a:endParaRPr lang="de-DE"/>
        </a:p>
      </dgm:t>
    </dgm:pt>
    <dgm:pt modelId="{EFD92634-5997-4A6B-AB6B-14C76FC5487A}">
      <dgm:prSet/>
      <dgm:spPr>
        <a:solidFill>
          <a:srgbClr val="FFDA4C"/>
        </a:solidFill>
      </dgm:spPr>
      <dgm:t>
        <a:bodyPr/>
        <a:lstStyle/>
        <a:p>
          <a:r>
            <a:rPr lang="de-DE" dirty="0" smtClean="0"/>
            <a:t>technisch Berufe</a:t>
          </a:r>
          <a:endParaRPr lang="de-DE" dirty="0"/>
        </a:p>
      </dgm:t>
    </dgm:pt>
    <dgm:pt modelId="{FDC4A4FD-EB38-4CEF-A08A-DCDF1E4D782D}" type="parTrans" cxnId="{00BC1513-EB75-49EF-9D1D-CB1FD3E5BA78}">
      <dgm:prSet/>
      <dgm:spPr/>
      <dgm:t>
        <a:bodyPr/>
        <a:lstStyle/>
        <a:p>
          <a:endParaRPr lang="de-DE"/>
        </a:p>
      </dgm:t>
    </dgm:pt>
    <dgm:pt modelId="{85757BDC-8D4E-42C8-B081-7B04485C713C}" type="sibTrans" cxnId="{00BC1513-EB75-49EF-9D1D-CB1FD3E5BA78}">
      <dgm:prSet/>
      <dgm:spPr/>
      <dgm:t>
        <a:bodyPr/>
        <a:lstStyle/>
        <a:p>
          <a:endParaRPr lang="de-DE"/>
        </a:p>
      </dgm:t>
    </dgm:pt>
    <dgm:pt modelId="{93E3A60A-F0F3-4F2F-9D64-34B63639DCB4}">
      <dgm:prSet/>
      <dgm:spPr>
        <a:solidFill>
          <a:srgbClr val="FFDA4C"/>
        </a:solidFill>
      </dgm:spPr>
      <dgm:t>
        <a:bodyPr/>
        <a:lstStyle/>
        <a:p>
          <a:r>
            <a:rPr lang="de-DE" dirty="0" smtClean="0"/>
            <a:t>andere Branchen </a:t>
          </a:r>
          <a:endParaRPr lang="de-DE" dirty="0"/>
        </a:p>
      </dgm:t>
    </dgm:pt>
    <dgm:pt modelId="{2FC170BD-64A5-4A7F-868E-12F3E14CB1EA}" type="parTrans" cxnId="{B7901981-1FB1-4AF7-9937-F05A28778F89}">
      <dgm:prSet/>
      <dgm:spPr/>
      <dgm:t>
        <a:bodyPr/>
        <a:lstStyle/>
        <a:p>
          <a:endParaRPr lang="de-DE"/>
        </a:p>
      </dgm:t>
    </dgm:pt>
    <dgm:pt modelId="{8D050408-01BE-4F67-A52B-92A220784D99}" type="sibTrans" cxnId="{B7901981-1FB1-4AF7-9937-F05A28778F89}">
      <dgm:prSet/>
      <dgm:spPr/>
      <dgm:t>
        <a:bodyPr/>
        <a:lstStyle/>
        <a:p>
          <a:endParaRPr lang="de-DE"/>
        </a:p>
      </dgm:t>
    </dgm:pt>
    <dgm:pt modelId="{91EB7424-DD7F-4E52-AFE9-DB43B2FA897A}" type="pres">
      <dgm:prSet presAssocID="{6BE38E9C-EBA9-4BB0-81AA-F7C257E07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F3BC952-D86B-4BBC-9F1C-E9DD0103E897}" type="pres">
      <dgm:prSet presAssocID="{5953BB64-FB74-4EF3-B60F-E09435A921B1}" presName="root1" presStyleCnt="0"/>
      <dgm:spPr/>
    </dgm:pt>
    <dgm:pt modelId="{C6B111FE-B3DE-4B44-B606-65DA301F627D}" type="pres">
      <dgm:prSet presAssocID="{5953BB64-FB74-4EF3-B60F-E09435A921B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CEB1486-0B2B-40F2-AE09-F891EEAADCA0}" type="pres">
      <dgm:prSet presAssocID="{5953BB64-FB74-4EF3-B60F-E09435A921B1}" presName="level2hierChild" presStyleCnt="0"/>
      <dgm:spPr/>
    </dgm:pt>
    <dgm:pt modelId="{1FC50000-2B82-45CC-9125-944C72F891CB}" type="pres">
      <dgm:prSet presAssocID="{A0C4BDC5-4002-4C7A-A5DC-847015D1ADEA}" presName="conn2-1" presStyleLbl="parChTrans1D2" presStyleIdx="0" presStyleCnt="3"/>
      <dgm:spPr/>
      <dgm:t>
        <a:bodyPr/>
        <a:lstStyle/>
        <a:p>
          <a:endParaRPr lang="de-DE"/>
        </a:p>
      </dgm:t>
    </dgm:pt>
    <dgm:pt modelId="{553C58BA-CA6D-4B4B-B476-90C185BB4604}" type="pres">
      <dgm:prSet presAssocID="{A0C4BDC5-4002-4C7A-A5DC-847015D1ADEA}" presName="connTx" presStyleLbl="parChTrans1D2" presStyleIdx="0" presStyleCnt="3"/>
      <dgm:spPr/>
      <dgm:t>
        <a:bodyPr/>
        <a:lstStyle/>
        <a:p>
          <a:endParaRPr lang="de-DE"/>
        </a:p>
      </dgm:t>
    </dgm:pt>
    <dgm:pt modelId="{2A077F0C-E161-4A99-934D-0DA3F62D7776}" type="pres">
      <dgm:prSet presAssocID="{A81C6121-9034-4FE5-B5A2-66289A92DAB8}" presName="root2" presStyleCnt="0"/>
      <dgm:spPr/>
    </dgm:pt>
    <dgm:pt modelId="{EBA3D216-EA4E-4943-B73F-9EBC8F7F81FD}" type="pres">
      <dgm:prSet presAssocID="{A81C6121-9034-4FE5-B5A2-66289A92DAB8}" presName="LevelTwoTextNode" presStyleLbl="node2" presStyleIdx="0" presStyleCnt="3" custScaleX="92903" custLinFactNeighborX="-1579" custLinFactNeighborY="-1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2433307-F922-4BEA-8BF9-6AC4E463F203}" type="pres">
      <dgm:prSet presAssocID="{A81C6121-9034-4FE5-B5A2-66289A92DAB8}" presName="level3hierChild" presStyleCnt="0"/>
      <dgm:spPr/>
    </dgm:pt>
    <dgm:pt modelId="{FF97DAEC-D362-43DA-9F7B-CF43947398C0}" type="pres">
      <dgm:prSet presAssocID="{691455A2-A14F-4632-A73F-C5662AE37824}" presName="conn2-1" presStyleLbl="parChTrans1D3" presStyleIdx="0" presStyleCnt="6"/>
      <dgm:spPr/>
      <dgm:t>
        <a:bodyPr/>
        <a:lstStyle/>
        <a:p>
          <a:endParaRPr lang="de-DE"/>
        </a:p>
      </dgm:t>
    </dgm:pt>
    <dgm:pt modelId="{C1C5FE43-069A-4910-A0CB-5DD3428DFECC}" type="pres">
      <dgm:prSet presAssocID="{691455A2-A14F-4632-A73F-C5662AE37824}" presName="connTx" presStyleLbl="parChTrans1D3" presStyleIdx="0" presStyleCnt="6"/>
      <dgm:spPr/>
      <dgm:t>
        <a:bodyPr/>
        <a:lstStyle/>
        <a:p>
          <a:endParaRPr lang="de-DE"/>
        </a:p>
      </dgm:t>
    </dgm:pt>
    <dgm:pt modelId="{EF79BF5C-7068-439D-9094-21AF1E95C28F}" type="pres">
      <dgm:prSet presAssocID="{C272D9EF-9DC3-4676-85BD-96B5489BFA5C}" presName="root2" presStyleCnt="0"/>
      <dgm:spPr/>
    </dgm:pt>
    <dgm:pt modelId="{F94FBFD0-E409-4568-BD6B-34BD91DC218D}" type="pres">
      <dgm:prSet presAssocID="{C272D9EF-9DC3-4676-85BD-96B5489BFA5C}" presName="LevelTwoTextNode" presStyleLbl="node3" presStyleIdx="0" presStyleCnt="6" custScaleX="154562" custScaleY="94762" custLinFactNeighborX="771" custLinFactNeighborY="-4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97D9D8D-CDA8-46F6-A0B1-A48F80C5D585}" type="pres">
      <dgm:prSet presAssocID="{C272D9EF-9DC3-4676-85BD-96B5489BFA5C}" presName="level3hierChild" presStyleCnt="0"/>
      <dgm:spPr/>
    </dgm:pt>
    <dgm:pt modelId="{8C789CFB-0430-417F-8FB3-43F83F855E6C}" type="pres">
      <dgm:prSet presAssocID="{0D80CA57-A15E-44BA-9806-354E0E6F10A4}" presName="conn2-1" presStyleLbl="parChTrans1D3" presStyleIdx="1" presStyleCnt="6"/>
      <dgm:spPr/>
      <dgm:t>
        <a:bodyPr/>
        <a:lstStyle/>
        <a:p>
          <a:endParaRPr lang="de-DE"/>
        </a:p>
      </dgm:t>
    </dgm:pt>
    <dgm:pt modelId="{DE20A4F8-9ED8-4B8B-BA3B-48C4BE0589A3}" type="pres">
      <dgm:prSet presAssocID="{0D80CA57-A15E-44BA-9806-354E0E6F10A4}" presName="connTx" presStyleLbl="parChTrans1D3" presStyleIdx="1" presStyleCnt="6"/>
      <dgm:spPr/>
      <dgm:t>
        <a:bodyPr/>
        <a:lstStyle/>
        <a:p>
          <a:endParaRPr lang="de-DE"/>
        </a:p>
      </dgm:t>
    </dgm:pt>
    <dgm:pt modelId="{93866AC3-F564-4ABD-847C-11D7411B2AC1}" type="pres">
      <dgm:prSet presAssocID="{D417A0B7-70DC-4801-BC59-65E87C4635E5}" presName="root2" presStyleCnt="0"/>
      <dgm:spPr/>
    </dgm:pt>
    <dgm:pt modelId="{EDEA3122-AB1A-4CA1-B9C0-7C8A1AF9F8A9}" type="pres">
      <dgm:prSet presAssocID="{D417A0B7-70DC-4801-BC59-65E87C4635E5}" presName="LevelTwoTextNode" presStyleLbl="node3" presStyleIdx="1" presStyleCnt="6" custScaleX="150510" custScaleY="101050" custLinFactNeighborX="1877" custLinFactNeighborY="64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D712193-2304-431B-806B-80C637259873}" type="pres">
      <dgm:prSet presAssocID="{D417A0B7-70DC-4801-BC59-65E87C4635E5}" presName="level3hierChild" presStyleCnt="0"/>
      <dgm:spPr/>
    </dgm:pt>
    <dgm:pt modelId="{7F90D756-63F7-4927-B331-52DAC534D933}" type="pres">
      <dgm:prSet presAssocID="{CE2AEE91-3B95-43B2-99BC-E927D91CEB8C}" presName="conn2-1" presStyleLbl="parChTrans1D2" presStyleIdx="1" presStyleCnt="3"/>
      <dgm:spPr/>
      <dgm:t>
        <a:bodyPr/>
        <a:lstStyle/>
        <a:p>
          <a:endParaRPr lang="de-DE"/>
        </a:p>
      </dgm:t>
    </dgm:pt>
    <dgm:pt modelId="{C1E10FC4-8C6A-4723-A65C-5D07ED39E3CD}" type="pres">
      <dgm:prSet presAssocID="{CE2AEE91-3B95-43B2-99BC-E927D91CEB8C}" presName="connTx" presStyleLbl="parChTrans1D2" presStyleIdx="1" presStyleCnt="3"/>
      <dgm:spPr/>
      <dgm:t>
        <a:bodyPr/>
        <a:lstStyle/>
        <a:p>
          <a:endParaRPr lang="de-DE"/>
        </a:p>
      </dgm:t>
    </dgm:pt>
    <dgm:pt modelId="{B03321A7-94D8-4A7B-B2AF-7528CF33ACC1}" type="pres">
      <dgm:prSet presAssocID="{3B711B75-F230-4352-9F12-5D84C533CA79}" presName="root2" presStyleCnt="0"/>
      <dgm:spPr/>
    </dgm:pt>
    <dgm:pt modelId="{B956CEE4-8B71-4B38-A37A-95E719093E65}" type="pres">
      <dgm:prSet presAssocID="{3B711B75-F230-4352-9F12-5D84C533CA79}" presName="LevelTwoTextNode" presStyleLbl="node2" presStyleIdx="1" presStyleCnt="3" custScaleX="92258" custLinFactNeighborX="-1579" custLinFactNeighborY="-1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A368432-66B9-41A0-8330-E87B42FA3759}" type="pres">
      <dgm:prSet presAssocID="{3B711B75-F230-4352-9F12-5D84C533CA79}" presName="level3hierChild" presStyleCnt="0"/>
      <dgm:spPr/>
    </dgm:pt>
    <dgm:pt modelId="{32646C2C-EDA5-4298-A187-D12A19730602}" type="pres">
      <dgm:prSet presAssocID="{FDC4A4FD-EB38-4CEF-A08A-DCDF1E4D782D}" presName="conn2-1" presStyleLbl="parChTrans1D3" presStyleIdx="2" presStyleCnt="6"/>
      <dgm:spPr/>
      <dgm:t>
        <a:bodyPr/>
        <a:lstStyle/>
        <a:p>
          <a:endParaRPr lang="de-DE"/>
        </a:p>
      </dgm:t>
    </dgm:pt>
    <dgm:pt modelId="{35A38A90-6AA1-452D-84D3-980FA0F3F0E8}" type="pres">
      <dgm:prSet presAssocID="{FDC4A4FD-EB38-4CEF-A08A-DCDF1E4D782D}" presName="connTx" presStyleLbl="parChTrans1D3" presStyleIdx="2" presStyleCnt="6"/>
      <dgm:spPr/>
      <dgm:t>
        <a:bodyPr/>
        <a:lstStyle/>
        <a:p>
          <a:endParaRPr lang="de-DE"/>
        </a:p>
      </dgm:t>
    </dgm:pt>
    <dgm:pt modelId="{C7F1D001-F998-4797-A048-DDB16252B38D}" type="pres">
      <dgm:prSet presAssocID="{EFD92634-5997-4A6B-AB6B-14C76FC5487A}" presName="root2" presStyleCnt="0"/>
      <dgm:spPr/>
    </dgm:pt>
    <dgm:pt modelId="{F00F4CCC-EAB0-4707-8775-3955B3B31FF2}" type="pres">
      <dgm:prSet presAssocID="{EFD92634-5997-4A6B-AB6B-14C76FC5487A}" presName="LevelTwoTextNode" presStyleLbl="node3" presStyleIdx="2" presStyleCnt="6" custScaleX="15609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545CF6E-BD7F-4A6F-97D9-15EBF6941BB4}" type="pres">
      <dgm:prSet presAssocID="{EFD92634-5997-4A6B-AB6B-14C76FC5487A}" presName="level3hierChild" presStyleCnt="0"/>
      <dgm:spPr/>
    </dgm:pt>
    <dgm:pt modelId="{AF4CD214-8119-43C0-B5C2-9C8FC7005F6D}" type="pres">
      <dgm:prSet presAssocID="{DE50BB78-7EC3-4119-9FD9-2B89FEB7CB31}" presName="conn2-1" presStyleLbl="parChTrans1D3" presStyleIdx="3" presStyleCnt="6"/>
      <dgm:spPr/>
      <dgm:t>
        <a:bodyPr/>
        <a:lstStyle/>
        <a:p>
          <a:endParaRPr lang="de-DE"/>
        </a:p>
      </dgm:t>
    </dgm:pt>
    <dgm:pt modelId="{E819B364-74AE-44C5-B368-83B3377B5DAB}" type="pres">
      <dgm:prSet presAssocID="{DE50BB78-7EC3-4119-9FD9-2B89FEB7CB31}" presName="connTx" presStyleLbl="parChTrans1D3" presStyleIdx="3" presStyleCnt="6"/>
      <dgm:spPr/>
      <dgm:t>
        <a:bodyPr/>
        <a:lstStyle/>
        <a:p>
          <a:endParaRPr lang="de-DE"/>
        </a:p>
      </dgm:t>
    </dgm:pt>
    <dgm:pt modelId="{02E988DB-953F-48B4-B3D6-26B187D69648}" type="pres">
      <dgm:prSet presAssocID="{32F3556E-8662-4329-BD12-219434D02E03}" presName="root2" presStyleCnt="0"/>
      <dgm:spPr/>
    </dgm:pt>
    <dgm:pt modelId="{DD1662FC-D3FD-43B0-B6B9-5BEF7228592C}" type="pres">
      <dgm:prSet presAssocID="{32F3556E-8662-4329-BD12-219434D02E03}" presName="LevelTwoTextNode" presStyleLbl="node3" presStyleIdx="3" presStyleCnt="6" custScaleX="15104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17AF179-DFC1-498E-92DC-55C5833CE760}" type="pres">
      <dgm:prSet presAssocID="{32F3556E-8662-4329-BD12-219434D02E03}" presName="level3hierChild" presStyleCnt="0"/>
      <dgm:spPr/>
    </dgm:pt>
    <dgm:pt modelId="{79BF6487-70F8-476E-ABD3-460ADA2C8A0E}" type="pres">
      <dgm:prSet presAssocID="{A2BA1FA3-F059-47B5-A562-3D60A1878866}" presName="conn2-1" presStyleLbl="parChTrans1D2" presStyleIdx="2" presStyleCnt="3"/>
      <dgm:spPr/>
      <dgm:t>
        <a:bodyPr/>
        <a:lstStyle/>
        <a:p>
          <a:endParaRPr lang="de-DE"/>
        </a:p>
      </dgm:t>
    </dgm:pt>
    <dgm:pt modelId="{AA1315E9-2E7F-451C-8AD2-A24BEBEDEFD8}" type="pres">
      <dgm:prSet presAssocID="{A2BA1FA3-F059-47B5-A562-3D60A1878866}" presName="connTx" presStyleLbl="parChTrans1D2" presStyleIdx="2" presStyleCnt="3"/>
      <dgm:spPr/>
      <dgm:t>
        <a:bodyPr/>
        <a:lstStyle/>
        <a:p>
          <a:endParaRPr lang="de-DE"/>
        </a:p>
      </dgm:t>
    </dgm:pt>
    <dgm:pt modelId="{39DFB6AE-0542-41F7-B50E-E35BFBCE00F5}" type="pres">
      <dgm:prSet presAssocID="{5A546CB3-A406-4083-80AF-FB7064EE38C4}" presName="root2" presStyleCnt="0"/>
      <dgm:spPr/>
    </dgm:pt>
    <dgm:pt modelId="{B56165EC-E14B-4904-BCAA-AA7FA7C8AA95}" type="pres">
      <dgm:prSet presAssocID="{5A546CB3-A406-4083-80AF-FB7064EE38C4}" presName="LevelTwoTextNode" presStyleLbl="node2" presStyleIdx="2" presStyleCnt="3" custScaleX="90431" custLinFactNeighborX="-1074" custLinFactNeighborY="-424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56254A5-B616-4FF5-984F-A0DAAB426975}" type="pres">
      <dgm:prSet presAssocID="{5A546CB3-A406-4083-80AF-FB7064EE38C4}" presName="level3hierChild" presStyleCnt="0"/>
      <dgm:spPr/>
    </dgm:pt>
    <dgm:pt modelId="{B1523262-3AC9-4F9E-A8E6-F9EE02237188}" type="pres">
      <dgm:prSet presAssocID="{E0C8B162-AD4F-4B2C-BB43-258E4E48D8FE}" presName="conn2-1" presStyleLbl="parChTrans1D3" presStyleIdx="4" presStyleCnt="6"/>
      <dgm:spPr/>
      <dgm:t>
        <a:bodyPr/>
        <a:lstStyle/>
        <a:p>
          <a:endParaRPr lang="de-DE"/>
        </a:p>
      </dgm:t>
    </dgm:pt>
    <dgm:pt modelId="{3CAE8275-B8A4-4A43-A6D5-D235875A6CF7}" type="pres">
      <dgm:prSet presAssocID="{E0C8B162-AD4F-4B2C-BB43-258E4E48D8FE}" presName="connTx" presStyleLbl="parChTrans1D3" presStyleIdx="4" presStyleCnt="6"/>
      <dgm:spPr/>
      <dgm:t>
        <a:bodyPr/>
        <a:lstStyle/>
        <a:p>
          <a:endParaRPr lang="de-DE"/>
        </a:p>
      </dgm:t>
    </dgm:pt>
    <dgm:pt modelId="{954FBD9D-8648-4B96-9966-1920C985DDAE}" type="pres">
      <dgm:prSet presAssocID="{07D364E5-7A97-44D8-AAD8-987CE4F4466A}" presName="root2" presStyleCnt="0"/>
      <dgm:spPr/>
    </dgm:pt>
    <dgm:pt modelId="{3071962B-0133-4F81-871B-6547F996334D}" type="pres">
      <dgm:prSet presAssocID="{07D364E5-7A97-44D8-AAD8-987CE4F4466A}" presName="LevelTwoTextNode" presStyleLbl="node3" presStyleIdx="4" presStyleCnt="6" custScaleX="157574" custLinFactNeighborX="1382" custLinFactNeighborY="-463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AF91A11-BE24-4DBD-BA84-7AC1C77DBEDA}" type="pres">
      <dgm:prSet presAssocID="{07D364E5-7A97-44D8-AAD8-987CE4F4466A}" presName="level3hierChild" presStyleCnt="0"/>
      <dgm:spPr/>
    </dgm:pt>
    <dgm:pt modelId="{1EF1A034-A10A-4B5B-9D0E-FD0AF8350CA8}" type="pres">
      <dgm:prSet presAssocID="{2FC170BD-64A5-4A7F-868E-12F3E14CB1EA}" presName="conn2-1" presStyleLbl="parChTrans1D3" presStyleIdx="5" presStyleCnt="6"/>
      <dgm:spPr/>
      <dgm:t>
        <a:bodyPr/>
        <a:lstStyle/>
        <a:p>
          <a:endParaRPr lang="de-DE"/>
        </a:p>
      </dgm:t>
    </dgm:pt>
    <dgm:pt modelId="{4C3B91B5-E16A-455D-8B63-CAC3CACF6717}" type="pres">
      <dgm:prSet presAssocID="{2FC170BD-64A5-4A7F-868E-12F3E14CB1EA}" presName="connTx" presStyleLbl="parChTrans1D3" presStyleIdx="5" presStyleCnt="6"/>
      <dgm:spPr/>
      <dgm:t>
        <a:bodyPr/>
        <a:lstStyle/>
        <a:p>
          <a:endParaRPr lang="de-DE"/>
        </a:p>
      </dgm:t>
    </dgm:pt>
    <dgm:pt modelId="{82D515D9-0446-485A-97DD-B3B9552C63E1}" type="pres">
      <dgm:prSet presAssocID="{93E3A60A-F0F3-4F2F-9D64-34B63639DCB4}" presName="root2" presStyleCnt="0"/>
      <dgm:spPr/>
    </dgm:pt>
    <dgm:pt modelId="{C5A318D8-FC97-497D-84C8-6627887A8650}" type="pres">
      <dgm:prSet presAssocID="{93E3A60A-F0F3-4F2F-9D64-34B63639DCB4}" presName="LevelTwoTextNode" presStyleLbl="node3" presStyleIdx="5" presStyleCnt="6" custScaleX="15792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983AB59-9A9F-48D9-A0B8-FDF4B65F7B3A}" type="pres">
      <dgm:prSet presAssocID="{93E3A60A-F0F3-4F2F-9D64-34B63639DCB4}" presName="level3hierChild" presStyleCnt="0"/>
      <dgm:spPr/>
    </dgm:pt>
  </dgm:ptLst>
  <dgm:cxnLst>
    <dgm:cxn modelId="{C16043B4-0912-46F0-A779-138CC1F6E5BB}" type="presOf" srcId="{E0C8B162-AD4F-4B2C-BB43-258E4E48D8FE}" destId="{B1523262-3AC9-4F9E-A8E6-F9EE02237188}" srcOrd="0" destOrd="0" presId="urn:microsoft.com/office/officeart/2005/8/layout/hierarchy2"/>
    <dgm:cxn modelId="{356FEC44-CB93-4101-B585-BD64425FF538}" type="presOf" srcId="{D417A0B7-70DC-4801-BC59-65E87C4635E5}" destId="{EDEA3122-AB1A-4CA1-B9C0-7C8A1AF9F8A9}" srcOrd="0" destOrd="0" presId="urn:microsoft.com/office/officeart/2005/8/layout/hierarchy2"/>
    <dgm:cxn modelId="{3C3669CD-CEFB-4EDC-AB1A-41C9D74842D0}" type="presOf" srcId="{2FC170BD-64A5-4A7F-868E-12F3E14CB1EA}" destId="{1EF1A034-A10A-4B5B-9D0E-FD0AF8350CA8}" srcOrd="0" destOrd="0" presId="urn:microsoft.com/office/officeart/2005/8/layout/hierarchy2"/>
    <dgm:cxn modelId="{00614DB6-542A-476B-94B9-AA23BCBEF951}" srcId="{5953BB64-FB74-4EF3-B60F-E09435A921B1}" destId="{3B711B75-F230-4352-9F12-5D84C533CA79}" srcOrd="1" destOrd="0" parTransId="{CE2AEE91-3B95-43B2-99BC-E927D91CEB8C}" sibTransId="{6B7C1B2F-4FC9-43BB-B42C-7301F239BEAC}"/>
    <dgm:cxn modelId="{DA62E429-8377-4316-9D07-1395EF635691}" type="presOf" srcId="{FDC4A4FD-EB38-4CEF-A08A-DCDF1E4D782D}" destId="{35A38A90-6AA1-452D-84D3-980FA0F3F0E8}" srcOrd="1" destOrd="0" presId="urn:microsoft.com/office/officeart/2005/8/layout/hierarchy2"/>
    <dgm:cxn modelId="{8AE2F95A-3539-45F6-A147-5C4A5C30BA36}" type="presOf" srcId="{EFD92634-5997-4A6B-AB6B-14C76FC5487A}" destId="{F00F4CCC-EAB0-4707-8775-3955B3B31FF2}" srcOrd="0" destOrd="0" presId="urn:microsoft.com/office/officeart/2005/8/layout/hierarchy2"/>
    <dgm:cxn modelId="{FCA9C287-C175-42DD-9D95-D1D9A4EA633A}" srcId="{5953BB64-FB74-4EF3-B60F-E09435A921B1}" destId="{A81C6121-9034-4FE5-B5A2-66289A92DAB8}" srcOrd="0" destOrd="0" parTransId="{A0C4BDC5-4002-4C7A-A5DC-847015D1ADEA}" sibTransId="{BA435EB5-C81D-4A79-8E2A-A0CFAEEDBC2E}"/>
    <dgm:cxn modelId="{B7901981-1FB1-4AF7-9937-F05A28778F89}" srcId="{5A546CB3-A406-4083-80AF-FB7064EE38C4}" destId="{93E3A60A-F0F3-4F2F-9D64-34B63639DCB4}" srcOrd="1" destOrd="0" parTransId="{2FC170BD-64A5-4A7F-868E-12F3E14CB1EA}" sibTransId="{8D050408-01BE-4F67-A52B-92A220784D99}"/>
    <dgm:cxn modelId="{67240ECD-6125-435A-B208-0AE1ABECCF41}" type="presOf" srcId="{5953BB64-FB74-4EF3-B60F-E09435A921B1}" destId="{C6B111FE-B3DE-4B44-B606-65DA301F627D}" srcOrd="0" destOrd="0" presId="urn:microsoft.com/office/officeart/2005/8/layout/hierarchy2"/>
    <dgm:cxn modelId="{8922FBCA-4834-4CA9-B7D1-9E73616C499A}" srcId="{A81C6121-9034-4FE5-B5A2-66289A92DAB8}" destId="{D417A0B7-70DC-4801-BC59-65E87C4635E5}" srcOrd="1" destOrd="0" parTransId="{0D80CA57-A15E-44BA-9806-354E0E6F10A4}" sibTransId="{242FC9E5-28B9-4D7E-91EC-91DF37BA48E1}"/>
    <dgm:cxn modelId="{50E235BE-3583-4F6D-900D-17A4BBD9084C}" srcId="{5A546CB3-A406-4083-80AF-FB7064EE38C4}" destId="{07D364E5-7A97-44D8-AAD8-987CE4F4466A}" srcOrd="0" destOrd="0" parTransId="{E0C8B162-AD4F-4B2C-BB43-258E4E48D8FE}" sibTransId="{ED861089-DCD4-4279-AEA3-352BF8A6F756}"/>
    <dgm:cxn modelId="{9DEA8DB5-5B99-4818-9BCB-94870CAF9243}" type="presOf" srcId="{3B711B75-F230-4352-9F12-5D84C533CA79}" destId="{B956CEE4-8B71-4B38-A37A-95E719093E65}" srcOrd="0" destOrd="0" presId="urn:microsoft.com/office/officeart/2005/8/layout/hierarchy2"/>
    <dgm:cxn modelId="{4293C169-61FD-4789-BA99-F35085DFDFC3}" type="presOf" srcId="{FDC4A4FD-EB38-4CEF-A08A-DCDF1E4D782D}" destId="{32646C2C-EDA5-4298-A187-D12A19730602}" srcOrd="0" destOrd="0" presId="urn:microsoft.com/office/officeart/2005/8/layout/hierarchy2"/>
    <dgm:cxn modelId="{C3AFF63C-DADE-40A1-B803-98BC4606A3AE}" type="presOf" srcId="{07D364E5-7A97-44D8-AAD8-987CE4F4466A}" destId="{3071962B-0133-4F81-871B-6547F996334D}" srcOrd="0" destOrd="0" presId="urn:microsoft.com/office/officeart/2005/8/layout/hierarchy2"/>
    <dgm:cxn modelId="{39381247-9F1D-4D01-87C3-2C175C683F2E}" type="presOf" srcId="{CE2AEE91-3B95-43B2-99BC-E927D91CEB8C}" destId="{C1E10FC4-8C6A-4723-A65C-5D07ED39E3CD}" srcOrd="1" destOrd="0" presId="urn:microsoft.com/office/officeart/2005/8/layout/hierarchy2"/>
    <dgm:cxn modelId="{CDD922F7-6773-4736-A883-4DE909D4A55D}" type="presOf" srcId="{A0C4BDC5-4002-4C7A-A5DC-847015D1ADEA}" destId="{553C58BA-CA6D-4B4B-B476-90C185BB4604}" srcOrd="1" destOrd="0" presId="urn:microsoft.com/office/officeart/2005/8/layout/hierarchy2"/>
    <dgm:cxn modelId="{3E3ABE19-16C4-4D42-91D3-8491579A809E}" type="presOf" srcId="{C272D9EF-9DC3-4676-85BD-96B5489BFA5C}" destId="{F94FBFD0-E409-4568-BD6B-34BD91DC218D}" srcOrd="0" destOrd="0" presId="urn:microsoft.com/office/officeart/2005/8/layout/hierarchy2"/>
    <dgm:cxn modelId="{E3E57A6A-6BE5-460F-B400-0C7C9472BE2E}" type="presOf" srcId="{A81C6121-9034-4FE5-B5A2-66289A92DAB8}" destId="{EBA3D216-EA4E-4943-B73F-9EBC8F7F81FD}" srcOrd="0" destOrd="0" presId="urn:microsoft.com/office/officeart/2005/8/layout/hierarchy2"/>
    <dgm:cxn modelId="{D44E0B77-1B64-485D-A8EC-50FCC0137762}" type="presOf" srcId="{5A546CB3-A406-4083-80AF-FB7064EE38C4}" destId="{B56165EC-E14B-4904-BCAA-AA7FA7C8AA95}" srcOrd="0" destOrd="0" presId="urn:microsoft.com/office/officeart/2005/8/layout/hierarchy2"/>
    <dgm:cxn modelId="{A045983A-1C81-49E7-BA33-870D6202485B}" type="presOf" srcId="{0D80CA57-A15E-44BA-9806-354E0E6F10A4}" destId="{8C789CFB-0430-417F-8FB3-43F83F855E6C}" srcOrd="0" destOrd="0" presId="urn:microsoft.com/office/officeart/2005/8/layout/hierarchy2"/>
    <dgm:cxn modelId="{599C6CBA-4C2B-4579-8B02-FB1F89EDDE88}" srcId="{A81C6121-9034-4FE5-B5A2-66289A92DAB8}" destId="{C272D9EF-9DC3-4676-85BD-96B5489BFA5C}" srcOrd="0" destOrd="0" parTransId="{691455A2-A14F-4632-A73F-C5662AE37824}" sibTransId="{E4E9A28A-9F29-4B28-A533-145DA0DC0B1A}"/>
    <dgm:cxn modelId="{D41FAE07-6605-4CF9-8A81-86AAEDA4807E}" type="presOf" srcId="{CE2AEE91-3B95-43B2-99BC-E927D91CEB8C}" destId="{7F90D756-63F7-4927-B331-52DAC534D933}" srcOrd="0" destOrd="0" presId="urn:microsoft.com/office/officeart/2005/8/layout/hierarchy2"/>
    <dgm:cxn modelId="{8B8AC21A-BE37-4BA8-A883-5C86E34DD3EB}" type="presOf" srcId="{93E3A60A-F0F3-4F2F-9D64-34B63639DCB4}" destId="{C5A318D8-FC97-497D-84C8-6627887A8650}" srcOrd="0" destOrd="0" presId="urn:microsoft.com/office/officeart/2005/8/layout/hierarchy2"/>
    <dgm:cxn modelId="{9A84D24F-4B39-4AC9-AFAA-F5C0AE88D66D}" type="presOf" srcId="{6BE38E9C-EBA9-4BB0-81AA-F7C257E078A4}" destId="{91EB7424-DD7F-4E52-AFE9-DB43B2FA897A}" srcOrd="0" destOrd="0" presId="urn:microsoft.com/office/officeart/2005/8/layout/hierarchy2"/>
    <dgm:cxn modelId="{2E555A0A-4F44-496D-BD41-1971539804D6}" type="presOf" srcId="{A2BA1FA3-F059-47B5-A562-3D60A1878866}" destId="{79BF6487-70F8-476E-ABD3-460ADA2C8A0E}" srcOrd="0" destOrd="0" presId="urn:microsoft.com/office/officeart/2005/8/layout/hierarchy2"/>
    <dgm:cxn modelId="{E90A8C06-356C-47BC-ACDB-0E65CEDE3B1B}" type="presOf" srcId="{DE50BB78-7EC3-4119-9FD9-2B89FEB7CB31}" destId="{E819B364-74AE-44C5-B368-83B3377B5DAB}" srcOrd="1" destOrd="0" presId="urn:microsoft.com/office/officeart/2005/8/layout/hierarchy2"/>
    <dgm:cxn modelId="{1A44CC5F-3C51-4029-8A5D-308013488BFA}" srcId="{6BE38E9C-EBA9-4BB0-81AA-F7C257E078A4}" destId="{5953BB64-FB74-4EF3-B60F-E09435A921B1}" srcOrd="0" destOrd="0" parTransId="{A3E12104-C26E-4BEE-B03F-7E759D6C3615}" sibTransId="{70CB4A63-0728-409C-B3A9-EAC947C11D31}"/>
    <dgm:cxn modelId="{F5348D24-3374-418B-93B5-1355DB80792F}" type="presOf" srcId="{DE50BB78-7EC3-4119-9FD9-2B89FEB7CB31}" destId="{AF4CD214-8119-43C0-B5C2-9C8FC7005F6D}" srcOrd="0" destOrd="0" presId="urn:microsoft.com/office/officeart/2005/8/layout/hierarchy2"/>
    <dgm:cxn modelId="{608925E6-BE31-4CC1-A84F-CF65390242A5}" type="presOf" srcId="{691455A2-A14F-4632-A73F-C5662AE37824}" destId="{C1C5FE43-069A-4910-A0CB-5DD3428DFECC}" srcOrd="1" destOrd="0" presId="urn:microsoft.com/office/officeart/2005/8/layout/hierarchy2"/>
    <dgm:cxn modelId="{A95C1DEB-382B-47E7-AA3A-F4AE032A63C1}" srcId="{3B711B75-F230-4352-9F12-5D84C533CA79}" destId="{32F3556E-8662-4329-BD12-219434D02E03}" srcOrd="1" destOrd="0" parTransId="{DE50BB78-7EC3-4119-9FD9-2B89FEB7CB31}" sibTransId="{775B50B8-F28B-4326-A5C9-D3DF414265C7}"/>
    <dgm:cxn modelId="{00BC1513-EB75-49EF-9D1D-CB1FD3E5BA78}" srcId="{3B711B75-F230-4352-9F12-5D84C533CA79}" destId="{EFD92634-5997-4A6B-AB6B-14C76FC5487A}" srcOrd="0" destOrd="0" parTransId="{FDC4A4FD-EB38-4CEF-A08A-DCDF1E4D782D}" sibTransId="{85757BDC-8D4E-42C8-B081-7B04485C713C}"/>
    <dgm:cxn modelId="{02C058E4-DE22-4902-916B-3DDF0E961853}" type="presOf" srcId="{32F3556E-8662-4329-BD12-219434D02E03}" destId="{DD1662FC-D3FD-43B0-B6B9-5BEF7228592C}" srcOrd="0" destOrd="0" presId="urn:microsoft.com/office/officeart/2005/8/layout/hierarchy2"/>
    <dgm:cxn modelId="{089E2442-74DD-4FAE-86AF-CA226CA36318}" type="presOf" srcId="{A2BA1FA3-F059-47B5-A562-3D60A1878866}" destId="{AA1315E9-2E7F-451C-8AD2-A24BEBEDEFD8}" srcOrd="1" destOrd="0" presId="urn:microsoft.com/office/officeart/2005/8/layout/hierarchy2"/>
    <dgm:cxn modelId="{2F3080D1-BEC6-44C1-9AAD-1BBF0AE5F0CD}" srcId="{5953BB64-FB74-4EF3-B60F-E09435A921B1}" destId="{5A546CB3-A406-4083-80AF-FB7064EE38C4}" srcOrd="2" destOrd="0" parTransId="{A2BA1FA3-F059-47B5-A562-3D60A1878866}" sibTransId="{CD7B65C5-435F-49FD-AE6F-81DEC85E0515}"/>
    <dgm:cxn modelId="{E5D4482B-BCC3-4D29-9BCA-F8D864741117}" type="presOf" srcId="{2FC170BD-64A5-4A7F-868E-12F3E14CB1EA}" destId="{4C3B91B5-E16A-455D-8B63-CAC3CACF6717}" srcOrd="1" destOrd="0" presId="urn:microsoft.com/office/officeart/2005/8/layout/hierarchy2"/>
    <dgm:cxn modelId="{5EA20826-810E-45D6-B73C-BE091C8F6A49}" type="presOf" srcId="{A0C4BDC5-4002-4C7A-A5DC-847015D1ADEA}" destId="{1FC50000-2B82-45CC-9125-944C72F891CB}" srcOrd="0" destOrd="0" presId="urn:microsoft.com/office/officeart/2005/8/layout/hierarchy2"/>
    <dgm:cxn modelId="{BF85AFD8-D82B-45AE-97A0-13BD39B160E5}" type="presOf" srcId="{E0C8B162-AD4F-4B2C-BB43-258E4E48D8FE}" destId="{3CAE8275-B8A4-4A43-A6D5-D235875A6CF7}" srcOrd="1" destOrd="0" presId="urn:microsoft.com/office/officeart/2005/8/layout/hierarchy2"/>
    <dgm:cxn modelId="{BA0BE4A8-A9A6-4DBB-8822-75E5FEE6D0CB}" type="presOf" srcId="{691455A2-A14F-4632-A73F-C5662AE37824}" destId="{FF97DAEC-D362-43DA-9F7B-CF43947398C0}" srcOrd="0" destOrd="0" presId="urn:microsoft.com/office/officeart/2005/8/layout/hierarchy2"/>
    <dgm:cxn modelId="{B0D508D0-D09C-40E7-8CBD-6F6A307A9D3A}" type="presOf" srcId="{0D80CA57-A15E-44BA-9806-354E0E6F10A4}" destId="{DE20A4F8-9ED8-4B8B-BA3B-48C4BE0589A3}" srcOrd="1" destOrd="0" presId="urn:microsoft.com/office/officeart/2005/8/layout/hierarchy2"/>
    <dgm:cxn modelId="{60B1BC90-0478-4149-B6C6-91F798D674EC}" type="presParOf" srcId="{91EB7424-DD7F-4E52-AFE9-DB43B2FA897A}" destId="{0F3BC952-D86B-4BBC-9F1C-E9DD0103E897}" srcOrd="0" destOrd="0" presId="urn:microsoft.com/office/officeart/2005/8/layout/hierarchy2"/>
    <dgm:cxn modelId="{80F19543-73B3-435B-BC57-B648D874CA8B}" type="presParOf" srcId="{0F3BC952-D86B-4BBC-9F1C-E9DD0103E897}" destId="{C6B111FE-B3DE-4B44-B606-65DA301F627D}" srcOrd="0" destOrd="0" presId="urn:microsoft.com/office/officeart/2005/8/layout/hierarchy2"/>
    <dgm:cxn modelId="{31209299-7ABC-435A-A771-9B2FDAB4215F}" type="presParOf" srcId="{0F3BC952-D86B-4BBC-9F1C-E9DD0103E897}" destId="{8CEB1486-0B2B-40F2-AE09-F891EEAADCA0}" srcOrd="1" destOrd="0" presId="urn:microsoft.com/office/officeart/2005/8/layout/hierarchy2"/>
    <dgm:cxn modelId="{32A2374A-429C-4F7B-AF26-77F51E974E1E}" type="presParOf" srcId="{8CEB1486-0B2B-40F2-AE09-F891EEAADCA0}" destId="{1FC50000-2B82-45CC-9125-944C72F891CB}" srcOrd="0" destOrd="0" presId="urn:microsoft.com/office/officeart/2005/8/layout/hierarchy2"/>
    <dgm:cxn modelId="{3A10E8EF-5D66-488B-8B9C-07614F3481C8}" type="presParOf" srcId="{1FC50000-2B82-45CC-9125-944C72F891CB}" destId="{553C58BA-CA6D-4B4B-B476-90C185BB4604}" srcOrd="0" destOrd="0" presId="urn:microsoft.com/office/officeart/2005/8/layout/hierarchy2"/>
    <dgm:cxn modelId="{87F15E99-BF2F-493E-9642-C01352166952}" type="presParOf" srcId="{8CEB1486-0B2B-40F2-AE09-F891EEAADCA0}" destId="{2A077F0C-E161-4A99-934D-0DA3F62D7776}" srcOrd="1" destOrd="0" presId="urn:microsoft.com/office/officeart/2005/8/layout/hierarchy2"/>
    <dgm:cxn modelId="{91678DC9-A099-4732-B239-3C9C6638E2A3}" type="presParOf" srcId="{2A077F0C-E161-4A99-934D-0DA3F62D7776}" destId="{EBA3D216-EA4E-4943-B73F-9EBC8F7F81FD}" srcOrd="0" destOrd="0" presId="urn:microsoft.com/office/officeart/2005/8/layout/hierarchy2"/>
    <dgm:cxn modelId="{67D580F0-A5F7-4121-BB28-FDB4F36AAC2A}" type="presParOf" srcId="{2A077F0C-E161-4A99-934D-0DA3F62D7776}" destId="{02433307-F922-4BEA-8BF9-6AC4E463F203}" srcOrd="1" destOrd="0" presId="urn:microsoft.com/office/officeart/2005/8/layout/hierarchy2"/>
    <dgm:cxn modelId="{261F82F4-3EED-4628-9880-625CE72941B6}" type="presParOf" srcId="{02433307-F922-4BEA-8BF9-6AC4E463F203}" destId="{FF97DAEC-D362-43DA-9F7B-CF43947398C0}" srcOrd="0" destOrd="0" presId="urn:microsoft.com/office/officeart/2005/8/layout/hierarchy2"/>
    <dgm:cxn modelId="{94867BB2-D478-4525-8F58-94E975A69A3F}" type="presParOf" srcId="{FF97DAEC-D362-43DA-9F7B-CF43947398C0}" destId="{C1C5FE43-069A-4910-A0CB-5DD3428DFECC}" srcOrd="0" destOrd="0" presId="urn:microsoft.com/office/officeart/2005/8/layout/hierarchy2"/>
    <dgm:cxn modelId="{52E4A396-BF46-4BDD-ABEF-AEA2BAB12DFA}" type="presParOf" srcId="{02433307-F922-4BEA-8BF9-6AC4E463F203}" destId="{EF79BF5C-7068-439D-9094-21AF1E95C28F}" srcOrd="1" destOrd="0" presId="urn:microsoft.com/office/officeart/2005/8/layout/hierarchy2"/>
    <dgm:cxn modelId="{EECA744E-9CD8-460B-A1EF-D6AA79611819}" type="presParOf" srcId="{EF79BF5C-7068-439D-9094-21AF1E95C28F}" destId="{F94FBFD0-E409-4568-BD6B-34BD91DC218D}" srcOrd="0" destOrd="0" presId="urn:microsoft.com/office/officeart/2005/8/layout/hierarchy2"/>
    <dgm:cxn modelId="{AEACB0A6-A485-4ED7-9635-CDE792712C77}" type="presParOf" srcId="{EF79BF5C-7068-439D-9094-21AF1E95C28F}" destId="{E97D9D8D-CDA8-46F6-A0B1-A48F80C5D585}" srcOrd="1" destOrd="0" presId="urn:microsoft.com/office/officeart/2005/8/layout/hierarchy2"/>
    <dgm:cxn modelId="{7592507E-D5CE-43F5-9BF1-5AA32DBABF61}" type="presParOf" srcId="{02433307-F922-4BEA-8BF9-6AC4E463F203}" destId="{8C789CFB-0430-417F-8FB3-43F83F855E6C}" srcOrd="2" destOrd="0" presId="urn:microsoft.com/office/officeart/2005/8/layout/hierarchy2"/>
    <dgm:cxn modelId="{DB3D7F48-C2A9-4F7D-8DB9-DCD1D4549959}" type="presParOf" srcId="{8C789CFB-0430-417F-8FB3-43F83F855E6C}" destId="{DE20A4F8-9ED8-4B8B-BA3B-48C4BE0589A3}" srcOrd="0" destOrd="0" presId="urn:microsoft.com/office/officeart/2005/8/layout/hierarchy2"/>
    <dgm:cxn modelId="{2E413630-B27C-4096-9ACF-86F12305637F}" type="presParOf" srcId="{02433307-F922-4BEA-8BF9-6AC4E463F203}" destId="{93866AC3-F564-4ABD-847C-11D7411B2AC1}" srcOrd="3" destOrd="0" presId="urn:microsoft.com/office/officeart/2005/8/layout/hierarchy2"/>
    <dgm:cxn modelId="{5676BD2F-F754-4C88-90BD-B908DBF5FA0B}" type="presParOf" srcId="{93866AC3-F564-4ABD-847C-11D7411B2AC1}" destId="{EDEA3122-AB1A-4CA1-B9C0-7C8A1AF9F8A9}" srcOrd="0" destOrd="0" presId="urn:microsoft.com/office/officeart/2005/8/layout/hierarchy2"/>
    <dgm:cxn modelId="{F47E0B21-1FDF-4E57-B38C-B9EFFEB21A5C}" type="presParOf" srcId="{93866AC3-F564-4ABD-847C-11D7411B2AC1}" destId="{7D712193-2304-431B-806B-80C637259873}" srcOrd="1" destOrd="0" presId="urn:microsoft.com/office/officeart/2005/8/layout/hierarchy2"/>
    <dgm:cxn modelId="{70578D4D-351E-4954-9CDE-DE85536928E6}" type="presParOf" srcId="{8CEB1486-0B2B-40F2-AE09-F891EEAADCA0}" destId="{7F90D756-63F7-4927-B331-52DAC534D933}" srcOrd="2" destOrd="0" presId="urn:microsoft.com/office/officeart/2005/8/layout/hierarchy2"/>
    <dgm:cxn modelId="{5999B8FF-6CAB-43E1-ABD7-122DEDD02FB2}" type="presParOf" srcId="{7F90D756-63F7-4927-B331-52DAC534D933}" destId="{C1E10FC4-8C6A-4723-A65C-5D07ED39E3CD}" srcOrd="0" destOrd="0" presId="urn:microsoft.com/office/officeart/2005/8/layout/hierarchy2"/>
    <dgm:cxn modelId="{6C7F4F94-7F12-4E1B-9ACD-543920BC526B}" type="presParOf" srcId="{8CEB1486-0B2B-40F2-AE09-F891EEAADCA0}" destId="{B03321A7-94D8-4A7B-B2AF-7528CF33ACC1}" srcOrd="3" destOrd="0" presId="urn:microsoft.com/office/officeart/2005/8/layout/hierarchy2"/>
    <dgm:cxn modelId="{E74EED17-7A91-4332-8FBC-274BF7B1D20D}" type="presParOf" srcId="{B03321A7-94D8-4A7B-B2AF-7528CF33ACC1}" destId="{B956CEE4-8B71-4B38-A37A-95E719093E65}" srcOrd="0" destOrd="0" presId="urn:microsoft.com/office/officeart/2005/8/layout/hierarchy2"/>
    <dgm:cxn modelId="{0683B9B1-3AF3-4F98-9858-19CCAA096DE9}" type="presParOf" srcId="{B03321A7-94D8-4A7B-B2AF-7528CF33ACC1}" destId="{FA368432-66B9-41A0-8330-E87B42FA3759}" srcOrd="1" destOrd="0" presId="urn:microsoft.com/office/officeart/2005/8/layout/hierarchy2"/>
    <dgm:cxn modelId="{FC3536E4-00F2-458D-9CB5-8479F9A0B306}" type="presParOf" srcId="{FA368432-66B9-41A0-8330-E87B42FA3759}" destId="{32646C2C-EDA5-4298-A187-D12A19730602}" srcOrd="0" destOrd="0" presId="urn:microsoft.com/office/officeart/2005/8/layout/hierarchy2"/>
    <dgm:cxn modelId="{D7335C08-47EA-471F-B9E1-4895B455EB17}" type="presParOf" srcId="{32646C2C-EDA5-4298-A187-D12A19730602}" destId="{35A38A90-6AA1-452D-84D3-980FA0F3F0E8}" srcOrd="0" destOrd="0" presId="urn:microsoft.com/office/officeart/2005/8/layout/hierarchy2"/>
    <dgm:cxn modelId="{6E56E416-2E32-45E4-95C1-872A2BBEE4C7}" type="presParOf" srcId="{FA368432-66B9-41A0-8330-E87B42FA3759}" destId="{C7F1D001-F998-4797-A048-DDB16252B38D}" srcOrd="1" destOrd="0" presId="urn:microsoft.com/office/officeart/2005/8/layout/hierarchy2"/>
    <dgm:cxn modelId="{D313AB22-6E34-4ECD-A5D0-973156D5B6F8}" type="presParOf" srcId="{C7F1D001-F998-4797-A048-DDB16252B38D}" destId="{F00F4CCC-EAB0-4707-8775-3955B3B31FF2}" srcOrd="0" destOrd="0" presId="urn:microsoft.com/office/officeart/2005/8/layout/hierarchy2"/>
    <dgm:cxn modelId="{7AEF89E5-BDF4-4525-88B9-525E00011021}" type="presParOf" srcId="{C7F1D001-F998-4797-A048-DDB16252B38D}" destId="{6545CF6E-BD7F-4A6F-97D9-15EBF6941BB4}" srcOrd="1" destOrd="0" presId="urn:microsoft.com/office/officeart/2005/8/layout/hierarchy2"/>
    <dgm:cxn modelId="{6D03AF0B-FB1A-4D48-A34C-9D20A58E8800}" type="presParOf" srcId="{FA368432-66B9-41A0-8330-E87B42FA3759}" destId="{AF4CD214-8119-43C0-B5C2-9C8FC7005F6D}" srcOrd="2" destOrd="0" presId="urn:microsoft.com/office/officeart/2005/8/layout/hierarchy2"/>
    <dgm:cxn modelId="{CD062981-D1D4-4F32-9057-680AA00E9BB2}" type="presParOf" srcId="{AF4CD214-8119-43C0-B5C2-9C8FC7005F6D}" destId="{E819B364-74AE-44C5-B368-83B3377B5DAB}" srcOrd="0" destOrd="0" presId="urn:microsoft.com/office/officeart/2005/8/layout/hierarchy2"/>
    <dgm:cxn modelId="{F7280C5D-9A31-46EF-A340-9E96490D0D98}" type="presParOf" srcId="{FA368432-66B9-41A0-8330-E87B42FA3759}" destId="{02E988DB-953F-48B4-B3D6-26B187D69648}" srcOrd="3" destOrd="0" presId="urn:microsoft.com/office/officeart/2005/8/layout/hierarchy2"/>
    <dgm:cxn modelId="{07807FAF-A27F-4371-BAE3-6B687C366962}" type="presParOf" srcId="{02E988DB-953F-48B4-B3D6-26B187D69648}" destId="{DD1662FC-D3FD-43B0-B6B9-5BEF7228592C}" srcOrd="0" destOrd="0" presId="urn:microsoft.com/office/officeart/2005/8/layout/hierarchy2"/>
    <dgm:cxn modelId="{FCEFE5DD-1857-475C-81F3-FEB07C931922}" type="presParOf" srcId="{02E988DB-953F-48B4-B3D6-26B187D69648}" destId="{E17AF179-DFC1-498E-92DC-55C5833CE760}" srcOrd="1" destOrd="0" presId="urn:microsoft.com/office/officeart/2005/8/layout/hierarchy2"/>
    <dgm:cxn modelId="{AE2CD8D2-94F9-46CA-BD99-E8909C663A74}" type="presParOf" srcId="{8CEB1486-0B2B-40F2-AE09-F891EEAADCA0}" destId="{79BF6487-70F8-476E-ABD3-460ADA2C8A0E}" srcOrd="4" destOrd="0" presId="urn:microsoft.com/office/officeart/2005/8/layout/hierarchy2"/>
    <dgm:cxn modelId="{BE6C92E3-19D4-4FFF-9363-569D1E3A28FB}" type="presParOf" srcId="{79BF6487-70F8-476E-ABD3-460ADA2C8A0E}" destId="{AA1315E9-2E7F-451C-8AD2-A24BEBEDEFD8}" srcOrd="0" destOrd="0" presId="urn:microsoft.com/office/officeart/2005/8/layout/hierarchy2"/>
    <dgm:cxn modelId="{AE18F316-9FAD-4226-94AF-2B5F63890CE2}" type="presParOf" srcId="{8CEB1486-0B2B-40F2-AE09-F891EEAADCA0}" destId="{39DFB6AE-0542-41F7-B50E-E35BFBCE00F5}" srcOrd="5" destOrd="0" presId="urn:microsoft.com/office/officeart/2005/8/layout/hierarchy2"/>
    <dgm:cxn modelId="{A4B82BD0-D3E4-443A-84AA-29651E6988AB}" type="presParOf" srcId="{39DFB6AE-0542-41F7-B50E-E35BFBCE00F5}" destId="{B56165EC-E14B-4904-BCAA-AA7FA7C8AA95}" srcOrd="0" destOrd="0" presId="urn:microsoft.com/office/officeart/2005/8/layout/hierarchy2"/>
    <dgm:cxn modelId="{F1D0217E-FC4B-4DD1-9B85-3EB3EDE8A6FF}" type="presParOf" srcId="{39DFB6AE-0542-41F7-B50E-E35BFBCE00F5}" destId="{256254A5-B616-4FF5-984F-A0DAAB426975}" srcOrd="1" destOrd="0" presId="urn:microsoft.com/office/officeart/2005/8/layout/hierarchy2"/>
    <dgm:cxn modelId="{24927BC1-C90D-4FB5-8CD4-FB9F9054A323}" type="presParOf" srcId="{256254A5-B616-4FF5-984F-A0DAAB426975}" destId="{B1523262-3AC9-4F9E-A8E6-F9EE02237188}" srcOrd="0" destOrd="0" presId="urn:microsoft.com/office/officeart/2005/8/layout/hierarchy2"/>
    <dgm:cxn modelId="{50B37C12-51BF-4BA6-9423-FAB702416DA1}" type="presParOf" srcId="{B1523262-3AC9-4F9E-A8E6-F9EE02237188}" destId="{3CAE8275-B8A4-4A43-A6D5-D235875A6CF7}" srcOrd="0" destOrd="0" presId="urn:microsoft.com/office/officeart/2005/8/layout/hierarchy2"/>
    <dgm:cxn modelId="{2319F5EB-7B60-4B78-BA2B-50D17F0DB6FD}" type="presParOf" srcId="{256254A5-B616-4FF5-984F-A0DAAB426975}" destId="{954FBD9D-8648-4B96-9966-1920C985DDAE}" srcOrd="1" destOrd="0" presId="urn:microsoft.com/office/officeart/2005/8/layout/hierarchy2"/>
    <dgm:cxn modelId="{2103C14B-9C44-43E8-9D85-99A928D60FE7}" type="presParOf" srcId="{954FBD9D-8648-4B96-9966-1920C985DDAE}" destId="{3071962B-0133-4F81-871B-6547F996334D}" srcOrd="0" destOrd="0" presId="urn:microsoft.com/office/officeart/2005/8/layout/hierarchy2"/>
    <dgm:cxn modelId="{6D816B68-C30C-435C-BC21-9F94379FB1AD}" type="presParOf" srcId="{954FBD9D-8648-4B96-9966-1920C985DDAE}" destId="{9AF91A11-BE24-4DBD-BA84-7AC1C77DBEDA}" srcOrd="1" destOrd="0" presId="urn:microsoft.com/office/officeart/2005/8/layout/hierarchy2"/>
    <dgm:cxn modelId="{DD76E279-FD14-41DF-BEA2-FF063B033448}" type="presParOf" srcId="{256254A5-B616-4FF5-984F-A0DAAB426975}" destId="{1EF1A034-A10A-4B5B-9D0E-FD0AF8350CA8}" srcOrd="2" destOrd="0" presId="urn:microsoft.com/office/officeart/2005/8/layout/hierarchy2"/>
    <dgm:cxn modelId="{4F929B9E-BFB7-424E-BF68-A3FD9443417E}" type="presParOf" srcId="{1EF1A034-A10A-4B5B-9D0E-FD0AF8350CA8}" destId="{4C3B91B5-E16A-455D-8B63-CAC3CACF6717}" srcOrd="0" destOrd="0" presId="urn:microsoft.com/office/officeart/2005/8/layout/hierarchy2"/>
    <dgm:cxn modelId="{9DE3402A-A3D7-4DC6-ADB8-1EF55BAB1D8C}" type="presParOf" srcId="{256254A5-B616-4FF5-984F-A0DAAB426975}" destId="{82D515D9-0446-485A-97DD-B3B9552C63E1}" srcOrd="3" destOrd="0" presId="urn:microsoft.com/office/officeart/2005/8/layout/hierarchy2"/>
    <dgm:cxn modelId="{F39C9EE5-61C9-4C53-A009-93A636589FFA}" type="presParOf" srcId="{82D515D9-0446-485A-97DD-B3B9552C63E1}" destId="{C5A318D8-FC97-497D-84C8-6627887A8650}" srcOrd="0" destOrd="0" presId="urn:microsoft.com/office/officeart/2005/8/layout/hierarchy2"/>
    <dgm:cxn modelId="{9257B2A2-28CC-4C98-A18C-BF9B4FDE63CD}" type="presParOf" srcId="{82D515D9-0446-485A-97DD-B3B9552C63E1}" destId="{B983AB59-9A9F-48D9-A0B8-FDF4B65F7B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38E9C-EBA9-4BB0-81AA-F7C257E078A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B711B75-F230-4352-9F12-5D84C533CA79}">
      <dgm:prSet phldrT="[Text]"/>
      <dgm:spPr>
        <a:solidFill>
          <a:srgbClr val="00628C"/>
        </a:solidFill>
      </dgm:spPr>
      <dgm:t>
        <a:bodyPr/>
        <a:lstStyle/>
        <a:p>
          <a:r>
            <a:rPr lang="de-DE" dirty="0" smtClean="0"/>
            <a:t>Beruf</a:t>
          </a:r>
          <a:endParaRPr lang="de-DE" dirty="0"/>
        </a:p>
      </dgm:t>
    </dgm:pt>
    <dgm:pt modelId="{CE2AEE91-3B95-43B2-99BC-E927D91CEB8C}" type="parTrans" cxnId="{00614DB6-542A-476B-94B9-AA23BCBEF951}">
      <dgm:prSet/>
      <dgm:spPr/>
      <dgm:t>
        <a:bodyPr/>
        <a:lstStyle/>
        <a:p>
          <a:endParaRPr lang="de-DE"/>
        </a:p>
      </dgm:t>
    </dgm:pt>
    <dgm:pt modelId="{6B7C1B2F-4FC9-43BB-B42C-7301F239BEAC}" type="sibTrans" cxnId="{00614DB6-542A-476B-94B9-AA23BCBEF951}">
      <dgm:prSet/>
      <dgm:spPr/>
      <dgm:t>
        <a:bodyPr/>
        <a:lstStyle/>
        <a:p>
          <a:endParaRPr lang="de-DE"/>
        </a:p>
      </dgm:t>
    </dgm:pt>
    <dgm:pt modelId="{5A546CB3-A406-4083-80AF-FB7064EE38C4}">
      <dgm:prSet phldrT="[Text]"/>
      <dgm:spPr>
        <a:solidFill>
          <a:srgbClr val="00628C"/>
        </a:solidFill>
      </dgm:spPr>
      <dgm:t>
        <a:bodyPr/>
        <a:lstStyle/>
        <a:p>
          <a:r>
            <a:rPr lang="de-DE" dirty="0" smtClean="0"/>
            <a:t>Branche </a:t>
          </a:r>
          <a:endParaRPr lang="de-DE" dirty="0"/>
        </a:p>
      </dgm:t>
    </dgm:pt>
    <dgm:pt modelId="{A2BA1FA3-F059-47B5-A562-3D60A1878866}" type="parTrans" cxnId="{2F3080D1-BEC6-44C1-9AAD-1BBF0AE5F0CD}">
      <dgm:prSet/>
      <dgm:spPr/>
      <dgm:t>
        <a:bodyPr/>
        <a:lstStyle/>
        <a:p>
          <a:endParaRPr lang="de-DE"/>
        </a:p>
      </dgm:t>
    </dgm:pt>
    <dgm:pt modelId="{CD7B65C5-435F-49FD-AE6F-81DEC85E0515}" type="sibTrans" cxnId="{2F3080D1-BEC6-44C1-9AAD-1BBF0AE5F0CD}">
      <dgm:prSet/>
      <dgm:spPr/>
      <dgm:t>
        <a:bodyPr/>
        <a:lstStyle/>
        <a:p>
          <a:endParaRPr lang="de-DE"/>
        </a:p>
      </dgm:t>
    </dgm:pt>
    <dgm:pt modelId="{5953BB64-FB74-4EF3-B60F-E09435A921B1}">
      <dgm:prSet phldrT="[Text]"/>
      <dgm:spPr/>
      <dgm:t>
        <a:bodyPr/>
        <a:lstStyle/>
        <a:p>
          <a:r>
            <a:rPr lang="de-DE" dirty="0" smtClean="0"/>
            <a:t>Anstellung</a:t>
          </a:r>
          <a:endParaRPr lang="de-DE" dirty="0"/>
        </a:p>
      </dgm:t>
    </dgm:pt>
    <dgm:pt modelId="{70CB4A63-0728-409C-B3A9-EAC947C11D31}" type="sibTrans" cxnId="{1A44CC5F-3C51-4029-8A5D-308013488BFA}">
      <dgm:prSet/>
      <dgm:spPr/>
      <dgm:t>
        <a:bodyPr/>
        <a:lstStyle/>
        <a:p>
          <a:endParaRPr lang="de-DE"/>
        </a:p>
      </dgm:t>
    </dgm:pt>
    <dgm:pt modelId="{A3E12104-C26E-4BEE-B03F-7E759D6C3615}" type="parTrans" cxnId="{1A44CC5F-3C51-4029-8A5D-308013488BFA}">
      <dgm:prSet/>
      <dgm:spPr/>
      <dgm:t>
        <a:bodyPr/>
        <a:lstStyle/>
        <a:p>
          <a:endParaRPr lang="de-DE"/>
        </a:p>
      </dgm:t>
    </dgm:pt>
    <dgm:pt modelId="{FB132882-0A01-44BC-AAC3-8A337291F74E}">
      <dgm:prSet/>
      <dgm:spPr>
        <a:solidFill>
          <a:srgbClr val="FFDA4C"/>
        </a:solidFill>
      </dgm:spPr>
      <dgm:t>
        <a:bodyPr/>
        <a:lstStyle/>
        <a:p>
          <a:r>
            <a:rPr lang="de-DE" dirty="0" smtClean="0"/>
            <a:t>technisch vs.</a:t>
          </a:r>
          <a:br>
            <a:rPr lang="de-DE" dirty="0" smtClean="0"/>
          </a:br>
          <a:r>
            <a:rPr lang="de-DE" dirty="0" smtClean="0"/>
            <a:t>andere Berufe</a:t>
          </a:r>
          <a:endParaRPr lang="de-DE" dirty="0"/>
        </a:p>
      </dgm:t>
    </dgm:pt>
    <dgm:pt modelId="{7F24B2CA-08C4-4816-B217-3155A1D486F1}" type="parTrans" cxnId="{2972D3D4-02B3-4EF6-BF8B-F11012F1536B}">
      <dgm:prSet/>
      <dgm:spPr/>
      <dgm:t>
        <a:bodyPr/>
        <a:lstStyle/>
        <a:p>
          <a:endParaRPr lang="de-DE"/>
        </a:p>
      </dgm:t>
    </dgm:pt>
    <dgm:pt modelId="{11250692-6352-4A72-BFB5-891CF3666494}" type="sibTrans" cxnId="{2972D3D4-02B3-4EF6-BF8B-F11012F1536B}">
      <dgm:prSet/>
      <dgm:spPr/>
      <dgm:t>
        <a:bodyPr/>
        <a:lstStyle/>
        <a:p>
          <a:endParaRPr lang="de-DE"/>
        </a:p>
      </dgm:t>
    </dgm:pt>
    <dgm:pt modelId="{07D364E5-7A97-44D8-AAD8-987CE4F4466A}">
      <dgm:prSet/>
      <dgm:spPr>
        <a:solidFill>
          <a:srgbClr val="FFDA4C"/>
        </a:solidFill>
      </dgm:spPr>
      <dgm:t>
        <a:bodyPr/>
        <a:lstStyle/>
        <a:p>
          <a:r>
            <a:rPr lang="de-DE" dirty="0" smtClean="0"/>
            <a:t>Schlüsselbranchen vs. andere Branchen </a:t>
          </a:r>
          <a:endParaRPr lang="de-DE" dirty="0"/>
        </a:p>
      </dgm:t>
    </dgm:pt>
    <dgm:pt modelId="{E0C8B162-AD4F-4B2C-BB43-258E4E48D8FE}" type="parTrans" cxnId="{50E235BE-3583-4F6D-900D-17A4BBD9084C}">
      <dgm:prSet/>
      <dgm:spPr/>
      <dgm:t>
        <a:bodyPr/>
        <a:lstStyle/>
        <a:p>
          <a:endParaRPr lang="de-DE"/>
        </a:p>
      </dgm:t>
    </dgm:pt>
    <dgm:pt modelId="{ED861089-DCD4-4279-AEA3-352BF8A6F756}" type="sibTrans" cxnId="{50E235BE-3583-4F6D-900D-17A4BBD9084C}">
      <dgm:prSet/>
      <dgm:spPr/>
      <dgm:t>
        <a:bodyPr/>
        <a:lstStyle/>
        <a:p>
          <a:endParaRPr lang="de-DE"/>
        </a:p>
      </dgm:t>
    </dgm:pt>
    <dgm:pt modelId="{91EB7424-DD7F-4E52-AFE9-DB43B2FA897A}" type="pres">
      <dgm:prSet presAssocID="{6BE38E9C-EBA9-4BB0-81AA-F7C257E07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F3BC952-D86B-4BBC-9F1C-E9DD0103E897}" type="pres">
      <dgm:prSet presAssocID="{5953BB64-FB74-4EF3-B60F-E09435A921B1}" presName="root1" presStyleCnt="0"/>
      <dgm:spPr/>
    </dgm:pt>
    <dgm:pt modelId="{C6B111FE-B3DE-4B44-B606-65DA301F627D}" type="pres">
      <dgm:prSet presAssocID="{5953BB64-FB74-4EF3-B60F-E09435A921B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CEB1486-0B2B-40F2-AE09-F891EEAADCA0}" type="pres">
      <dgm:prSet presAssocID="{5953BB64-FB74-4EF3-B60F-E09435A921B1}" presName="level2hierChild" presStyleCnt="0"/>
      <dgm:spPr/>
    </dgm:pt>
    <dgm:pt modelId="{7F90D756-63F7-4927-B331-52DAC534D933}" type="pres">
      <dgm:prSet presAssocID="{CE2AEE91-3B95-43B2-99BC-E927D91CEB8C}" presName="conn2-1" presStyleLbl="parChTrans1D2" presStyleIdx="0" presStyleCnt="2"/>
      <dgm:spPr/>
      <dgm:t>
        <a:bodyPr/>
        <a:lstStyle/>
        <a:p>
          <a:endParaRPr lang="de-DE"/>
        </a:p>
      </dgm:t>
    </dgm:pt>
    <dgm:pt modelId="{C1E10FC4-8C6A-4723-A65C-5D07ED39E3CD}" type="pres">
      <dgm:prSet presAssocID="{CE2AEE91-3B95-43B2-99BC-E927D91CEB8C}" presName="connTx" presStyleLbl="parChTrans1D2" presStyleIdx="0" presStyleCnt="2"/>
      <dgm:spPr/>
      <dgm:t>
        <a:bodyPr/>
        <a:lstStyle/>
        <a:p>
          <a:endParaRPr lang="de-DE"/>
        </a:p>
      </dgm:t>
    </dgm:pt>
    <dgm:pt modelId="{B03321A7-94D8-4A7B-B2AF-7528CF33ACC1}" type="pres">
      <dgm:prSet presAssocID="{3B711B75-F230-4352-9F12-5D84C533CA79}" presName="root2" presStyleCnt="0"/>
      <dgm:spPr/>
    </dgm:pt>
    <dgm:pt modelId="{B956CEE4-8B71-4B38-A37A-95E719093E65}" type="pres">
      <dgm:prSet presAssocID="{3B711B75-F230-4352-9F12-5D84C533CA79}" presName="LevelTwoTextNode" presStyleLbl="node2" presStyleIdx="0" presStyleCnt="2" custScaleX="9225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A368432-66B9-41A0-8330-E87B42FA3759}" type="pres">
      <dgm:prSet presAssocID="{3B711B75-F230-4352-9F12-5D84C533CA79}" presName="level3hierChild" presStyleCnt="0"/>
      <dgm:spPr/>
    </dgm:pt>
    <dgm:pt modelId="{B7265AAF-E7F3-4E10-91C1-8E6958A7F8CA}" type="pres">
      <dgm:prSet presAssocID="{7F24B2CA-08C4-4816-B217-3155A1D486F1}" presName="conn2-1" presStyleLbl="parChTrans1D3" presStyleIdx="0" presStyleCnt="2"/>
      <dgm:spPr/>
      <dgm:t>
        <a:bodyPr/>
        <a:lstStyle/>
        <a:p>
          <a:endParaRPr lang="de-DE"/>
        </a:p>
      </dgm:t>
    </dgm:pt>
    <dgm:pt modelId="{AF9647E0-C640-4385-99F3-C90DFC983343}" type="pres">
      <dgm:prSet presAssocID="{7F24B2CA-08C4-4816-B217-3155A1D486F1}" presName="connTx" presStyleLbl="parChTrans1D3" presStyleIdx="0" presStyleCnt="2"/>
      <dgm:spPr/>
      <dgm:t>
        <a:bodyPr/>
        <a:lstStyle/>
        <a:p>
          <a:endParaRPr lang="de-DE"/>
        </a:p>
      </dgm:t>
    </dgm:pt>
    <dgm:pt modelId="{A1DC8C71-5819-463A-B8B6-E43B1E86C6E5}" type="pres">
      <dgm:prSet presAssocID="{FB132882-0A01-44BC-AAC3-8A337291F74E}" presName="root2" presStyleCnt="0"/>
      <dgm:spPr/>
    </dgm:pt>
    <dgm:pt modelId="{418251CA-CEC8-4878-B8EB-66190DCE8188}" type="pres">
      <dgm:prSet presAssocID="{FB132882-0A01-44BC-AAC3-8A337291F74E}" presName="LevelTwoTextNode" presStyleLbl="node3" presStyleIdx="0" presStyleCnt="2" custScaleX="171615" custLinFactNeighborX="-427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142641B-5459-46BF-98E8-9DF072E57489}" type="pres">
      <dgm:prSet presAssocID="{FB132882-0A01-44BC-AAC3-8A337291F74E}" presName="level3hierChild" presStyleCnt="0"/>
      <dgm:spPr/>
    </dgm:pt>
    <dgm:pt modelId="{79BF6487-70F8-476E-ABD3-460ADA2C8A0E}" type="pres">
      <dgm:prSet presAssocID="{A2BA1FA3-F059-47B5-A562-3D60A1878866}" presName="conn2-1" presStyleLbl="parChTrans1D2" presStyleIdx="1" presStyleCnt="2"/>
      <dgm:spPr/>
      <dgm:t>
        <a:bodyPr/>
        <a:lstStyle/>
        <a:p>
          <a:endParaRPr lang="de-DE"/>
        </a:p>
      </dgm:t>
    </dgm:pt>
    <dgm:pt modelId="{AA1315E9-2E7F-451C-8AD2-A24BEBEDEFD8}" type="pres">
      <dgm:prSet presAssocID="{A2BA1FA3-F059-47B5-A562-3D60A1878866}" presName="connTx" presStyleLbl="parChTrans1D2" presStyleIdx="1" presStyleCnt="2"/>
      <dgm:spPr/>
      <dgm:t>
        <a:bodyPr/>
        <a:lstStyle/>
        <a:p>
          <a:endParaRPr lang="de-DE"/>
        </a:p>
      </dgm:t>
    </dgm:pt>
    <dgm:pt modelId="{39DFB6AE-0542-41F7-B50E-E35BFBCE00F5}" type="pres">
      <dgm:prSet presAssocID="{5A546CB3-A406-4083-80AF-FB7064EE38C4}" presName="root2" presStyleCnt="0"/>
      <dgm:spPr/>
    </dgm:pt>
    <dgm:pt modelId="{B56165EC-E14B-4904-BCAA-AA7FA7C8AA95}" type="pres">
      <dgm:prSet presAssocID="{5A546CB3-A406-4083-80AF-FB7064EE38C4}" presName="LevelTwoTextNode" presStyleLbl="node2" presStyleIdx="1" presStyleCnt="2" custScaleX="87095" custLinFactNeighborX="4516" custLinFactNeighborY="-306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56254A5-B616-4FF5-984F-A0DAAB426975}" type="pres">
      <dgm:prSet presAssocID="{5A546CB3-A406-4083-80AF-FB7064EE38C4}" presName="level3hierChild" presStyleCnt="0"/>
      <dgm:spPr/>
    </dgm:pt>
    <dgm:pt modelId="{B1523262-3AC9-4F9E-A8E6-F9EE02237188}" type="pres">
      <dgm:prSet presAssocID="{E0C8B162-AD4F-4B2C-BB43-258E4E48D8FE}" presName="conn2-1" presStyleLbl="parChTrans1D3" presStyleIdx="1" presStyleCnt="2"/>
      <dgm:spPr/>
      <dgm:t>
        <a:bodyPr/>
        <a:lstStyle/>
        <a:p>
          <a:endParaRPr lang="de-DE"/>
        </a:p>
      </dgm:t>
    </dgm:pt>
    <dgm:pt modelId="{3CAE8275-B8A4-4A43-A6D5-D235875A6CF7}" type="pres">
      <dgm:prSet presAssocID="{E0C8B162-AD4F-4B2C-BB43-258E4E48D8FE}" presName="connTx" presStyleLbl="parChTrans1D3" presStyleIdx="1" presStyleCnt="2"/>
      <dgm:spPr/>
      <dgm:t>
        <a:bodyPr/>
        <a:lstStyle/>
        <a:p>
          <a:endParaRPr lang="de-DE"/>
        </a:p>
      </dgm:t>
    </dgm:pt>
    <dgm:pt modelId="{954FBD9D-8648-4B96-9966-1920C985DDAE}" type="pres">
      <dgm:prSet presAssocID="{07D364E5-7A97-44D8-AAD8-987CE4F4466A}" presName="root2" presStyleCnt="0"/>
      <dgm:spPr/>
    </dgm:pt>
    <dgm:pt modelId="{3071962B-0133-4F81-871B-6547F996334D}" type="pres">
      <dgm:prSet presAssocID="{07D364E5-7A97-44D8-AAD8-987CE4F4466A}" presName="LevelTwoTextNode" presStyleLbl="node3" presStyleIdx="1" presStyleCnt="2" custScaleX="176777" custScaleY="109268" custLinFactNeighborX="10096" custLinFactNeighborY="-226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AF91A11-BE24-4DBD-BA84-7AC1C77DBEDA}" type="pres">
      <dgm:prSet presAssocID="{07D364E5-7A97-44D8-AAD8-987CE4F4466A}" presName="level3hierChild" presStyleCnt="0"/>
      <dgm:spPr/>
    </dgm:pt>
  </dgm:ptLst>
  <dgm:cxnLst>
    <dgm:cxn modelId="{2B459F55-CBA2-416B-9CFF-F013C340285B}" type="presOf" srcId="{CE2AEE91-3B95-43B2-99BC-E927D91CEB8C}" destId="{C1E10FC4-8C6A-4723-A65C-5D07ED39E3CD}" srcOrd="1" destOrd="0" presId="urn:microsoft.com/office/officeart/2005/8/layout/hierarchy2"/>
    <dgm:cxn modelId="{DFB48E42-58A5-49AF-B837-B89C350F2E47}" type="presOf" srcId="{FB132882-0A01-44BC-AAC3-8A337291F74E}" destId="{418251CA-CEC8-4878-B8EB-66190DCE8188}" srcOrd="0" destOrd="0" presId="urn:microsoft.com/office/officeart/2005/8/layout/hierarchy2"/>
    <dgm:cxn modelId="{1678687A-6C1E-4CF6-A93E-94AFA210EE11}" type="presOf" srcId="{6BE38E9C-EBA9-4BB0-81AA-F7C257E078A4}" destId="{91EB7424-DD7F-4E52-AFE9-DB43B2FA897A}" srcOrd="0" destOrd="0" presId="urn:microsoft.com/office/officeart/2005/8/layout/hierarchy2"/>
    <dgm:cxn modelId="{D9F3A2F4-F386-4109-9726-C258FD0F56D7}" type="presOf" srcId="{E0C8B162-AD4F-4B2C-BB43-258E4E48D8FE}" destId="{3CAE8275-B8A4-4A43-A6D5-D235875A6CF7}" srcOrd="1" destOrd="0" presId="urn:microsoft.com/office/officeart/2005/8/layout/hierarchy2"/>
    <dgm:cxn modelId="{C1C99C11-E83F-4F7B-A4DC-F1C319421F5E}" type="presOf" srcId="{5953BB64-FB74-4EF3-B60F-E09435A921B1}" destId="{C6B111FE-B3DE-4B44-B606-65DA301F627D}" srcOrd="0" destOrd="0" presId="urn:microsoft.com/office/officeart/2005/8/layout/hierarchy2"/>
    <dgm:cxn modelId="{702D7290-E638-4BDE-A319-E1C84EA31CE9}" type="presOf" srcId="{E0C8B162-AD4F-4B2C-BB43-258E4E48D8FE}" destId="{B1523262-3AC9-4F9E-A8E6-F9EE02237188}" srcOrd="0" destOrd="0" presId="urn:microsoft.com/office/officeart/2005/8/layout/hierarchy2"/>
    <dgm:cxn modelId="{00614DB6-542A-476B-94B9-AA23BCBEF951}" srcId="{5953BB64-FB74-4EF3-B60F-E09435A921B1}" destId="{3B711B75-F230-4352-9F12-5D84C533CA79}" srcOrd="0" destOrd="0" parTransId="{CE2AEE91-3B95-43B2-99BC-E927D91CEB8C}" sibTransId="{6B7C1B2F-4FC9-43BB-B42C-7301F239BEAC}"/>
    <dgm:cxn modelId="{2972D3D4-02B3-4EF6-BF8B-F11012F1536B}" srcId="{3B711B75-F230-4352-9F12-5D84C533CA79}" destId="{FB132882-0A01-44BC-AAC3-8A337291F74E}" srcOrd="0" destOrd="0" parTransId="{7F24B2CA-08C4-4816-B217-3155A1D486F1}" sibTransId="{11250692-6352-4A72-BFB5-891CF3666494}"/>
    <dgm:cxn modelId="{5EB00523-515C-414B-93D4-71E54DE606E4}" type="presOf" srcId="{CE2AEE91-3B95-43B2-99BC-E927D91CEB8C}" destId="{7F90D756-63F7-4927-B331-52DAC534D933}" srcOrd="0" destOrd="0" presId="urn:microsoft.com/office/officeart/2005/8/layout/hierarchy2"/>
    <dgm:cxn modelId="{1A44CC5F-3C51-4029-8A5D-308013488BFA}" srcId="{6BE38E9C-EBA9-4BB0-81AA-F7C257E078A4}" destId="{5953BB64-FB74-4EF3-B60F-E09435A921B1}" srcOrd="0" destOrd="0" parTransId="{A3E12104-C26E-4BEE-B03F-7E759D6C3615}" sibTransId="{70CB4A63-0728-409C-B3A9-EAC947C11D31}"/>
    <dgm:cxn modelId="{7D200E4E-8280-440B-8F54-ACB8FF08E39A}" type="presOf" srcId="{7F24B2CA-08C4-4816-B217-3155A1D486F1}" destId="{B7265AAF-E7F3-4E10-91C1-8E6958A7F8CA}" srcOrd="0" destOrd="0" presId="urn:microsoft.com/office/officeart/2005/8/layout/hierarchy2"/>
    <dgm:cxn modelId="{2F3080D1-BEC6-44C1-9AAD-1BBF0AE5F0CD}" srcId="{5953BB64-FB74-4EF3-B60F-E09435A921B1}" destId="{5A546CB3-A406-4083-80AF-FB7064EE38C4}" srcOrd="1" destOrd="0" parTransId="{A2BA1FA3-F059-47B5-A562-3D60A1878866}" sibTransId="{CD7B65C5-435F-49FD-AE6F-81DEC85E0515}"/>
    <dgm:cxn modelId="{E65E99E4-4C0F-4122-9FA4-F12E9D6A26D2}" type="presOf" srcId="{07D364E5-7A97-44D8-AAD8-987CE4F4466A}" destId="{3071962B-0133-4F81-871B-6547F996334D}" srcOrd="0" destOrd="0" presId="urn:microsoft.com/office/officeart/2005/8/layout/hierarchy2"/>
    <dgm:cxn modelId="{035F85EB-EDD9-4C9C-97C6-44C244B75E7C}" type="presOf" srcId="{3B711B75-F230-4352-9F12-5D84C533CA79}" destId="{B956CEE4-8B71-4B38-A37A-95E719093E65}" srcOrd="0" destOrd="0" presId="urn:microsoft.com/office/officeart/2005/8/layout/hierarchy2"/>
    <dgm:cxn modelId="{0672999E-0590-4409-9976-DEFAA7FFA86B}" type="presOf" srcId="{7F24B2CA-08C4-4816-B217-3155A1D486F1}" destId="{AF9647E0-C640-4385-99F3-C90DFC983343}" srcOrd="1" destOrd="0" presId="urn:microsoft.com/office/officeart/2005/8/layout/hierarchy2"/>
    <dgm:cxn modelId="{50E235BE-3583-4F6D-900D-17A4BBD9084C}" srcId="{5A546CB3-A406-4083-80AF-FB7064EE38C4}" destId="{07D364E5-7A97-44D8-AAD8-987CE4F4466A}" srcOrd="0" destOrd="0" parTransId="{E0C8B162-AD4F-4B2C-BB43-258E4E48D8FE}" sibTransId="{ED861089-DCD4-4279-AEA3-352BF8A6F756}"/>
    <dgm:cxn modelId="{4857675A-B7ED-45F1-96E6-060B41F85B15}" type="presOf" srcId="{5A546CB3-A406-4083-80AF-FB7064EE38C4}" destId="{B56165EC-E14B-4904-BCAA-AA7FA7C8AA95}" srcOrd="0" destOrd="0" presId="urn:microsoft.com/office/officeart/2005/8/layout/hierarchy2"/>
    <dgm:cxn modelId="{53F59C2A-6865-426B-B1A6-6D80D20BF0F2}" type="presOf" srcId="{A2BA1FA3-F059-47B5-A562-3D60A1878866}" destId="{AA1315E9-2E7F-451C-8AD2-A24BEBEDEFD8}" srcOrd="1" destOrd="0" presId="urn:microsoft.com/office/officeart/2005/8/layout/hierarchy2"/>
    <dgm:cxn modelId="{7A8E98AA-5554-4975-813A-4FB28AF8A14A}" type="presOf" srcId="{A2BA1FA3-F059-47B5-A562-3D60A1878866}" destId="{79BF6487-70F8-476E-ABD3-460ADA2C8A0E}" srcOrd="0" destOrd="0" presId="urn:microsoft.com/office/officeart/2005/8/layout/hierarchy2"/>
    <dgm:cxn modelId="{3845A1AF-7C80-4186-B744-CDBFBAA96001}" type="presParOf" srcId="{91EB7424-DD7F-4E52-AFE9-DB43B2FA897A}" destId="{0F3BC952-D86B-4BBC-9F1C-E9DD0103E897}" srcOrd="0" destOrd="0" presId="urn:microsoft.com/office/officeart/2005/8/layout/hierarchy2"/>
    <dgm:cxn modelId="{2139B052-A3FB-4E8D-94BE-19A9C2E8B4A9}" type="presParOf" srcId="{0F3BC952-D86B-4BBC-9F1C-E9DD0103E897}" destId="{C6B111FE-B3DE-4B44-B606-65DA301F627D}" srcOrd="0" destOrd="0" presId="urn:microsoft.com/office/officeart/2005/8/layout/hierarchy2"/>
    <dgm:cxn modelId="{05613B0D-8DCC-4B68-B7B7-12E2BA02CE63}" type="presParOf" srcId="{0F3BC952-D86B-4BBC-9F1C-E9DD0103E897}" destId="{8CEB1486-0B2B-40F2-AE09-F891EEAADCA0}" srcOrd="1" destOrd="0" presId="urn:microsoft.com/office/officeart/2005/8/layout/hierarchy2"/>
    <dgm:cxn modelId="{84022F79-8436-4B47-B48B-61139A209879}" type="presParOf" srcId="{8CEB1486-0B2B-40F2-AE09-F891EEAADCA0}" destId="{7F90D756-63F7-4927-B331-52DAC534D933}" srcOrd="0" destOrd="0" presId="urn:microsoft.com/office/officeart/2005/8/layout/hierarchy2"/>
    <dgm:cxn modelId="{76F1944D-0814-4FA1-AB83-622E7DEACB49}" type="presParOf" srcId="{7F90D756-63F7-4927-B331-52DAC534D933}" destId="{C1E10FC4-8C6A-4723-A65C-5D07ED39E3CD}" srcOrd="0" destOrd="0" presId="urn:microsoft.com/office/officeart/2005/8/layout/hierarchy2"/>
    <dgm:cxn modelId="{3B681282-6B17-423C-8092-D957E7AAF116}" type="presParOf" srcId="{8CEB1486-0B2B-40F2-AE09-F891EEAADCA0}" destId="{B03321A7-94D8-4A7B-B2AF-7528CF33ACC1}" srcOrd="1" destOrd="0" presId="urn:microsoft.com/office/officeart/2005/8/layout/hierarchy2"/>
    <dgm:cxn modelId="{715675C6-1F6E-4D1A-A5E3-03DB43E2B69F}" type="presParOf" srcId="{B03321A7-94D8-4A7B-B2AF-7528CF33ACC1}" destId="{B956CEE4-8B71-4B38-A37A-95E719093E65}" srcOrd="0" destOrd="0" presId="urn:microsoft.com/office/officeart/2005/8/layout/hierarchy2"/>
    <dgm:cxn modelId="{DE5489F9-6B25-4CB2-9F1B-50384F554E8D}" type="presParOf" srcId="{B03321A7-94D8-4A7B-B2AF-7528CF33ACC1}" destId="{FA368432-66B9-41A0-8330-E87B42FA3759}" srcOrd="1" destOrd="0" presId="urn:microsoft.com/office/officeart/2005/8/layout/hierarchy2"/>
    <dgm:cxn modelId="{3F3D819C-1375-4165-8894-F486FAA1CE19}" type="presParOf" srcId="{FA368432-66B9-41A0-8330-E87B42FA3759}" destId="{B7265AAF-E7F3-4E10-91C1-8E6958A7F8CA}" srcOrd="0" destOrd="0" presId="urn:microsoft.com/office/officeart/2005/8/layout/hierarchy2"/>
    <dgm:cxn modelId="{BA0345D4-60F0-4F71-8224-C5CD532B2E29}" type="presParOf" srcId="{B7265AAF-E7F3-4E10-91C1-8E6958A7F8CA}" destId="{AF9647E0-C640-4385-99F3-C90DFC983343}" srcOrd="0" destOrd="0" presId="urn:microsoft.com/office/officeart/2005/8/layout/hierarchy2"/>
    <dgm:cxn modelId="{5653F383-66BA-48D9-929C-2A35F9FC74E1}" type="presParOf" srcId="{FA368432-66B9-41A0-8330-E87B42FA3759}" destId="{A1DC8C71-5819-463A-B8B6-E43B1E86C6E5}" srcOrd="1" destOrd="0" presId="urn:microsoft.com/office/officeart/2005/8/layout/hierarchy2"/>
    <dgm:cxn modelId="{B727E800-52AF-45DA-A4A4-2D0780208F15}" type="presParOf" srcId="{A1DC8C71-5819-463A-B8B6-E43B1E86C6E5}" destId="{418251CA-CEC8-4878-B8EB-66190DCE8188}" srcOrd="0" destOrd="0" presId="urn:microsoft.com/office/officeart/2005/8/layout/hierarchy2"/>
    <dgm:cxn modelId="{6C6E7DEA-4012-4271-B302-EF086FD61377}" type="presParOf" srcId="{A1DC8C71-5819-463A-B8B6-E43B1E86C6E5}" destId="{B142641B-5459-46BF-98E8-9DF072E57489}" srcOrd="1" destOrd="0" presId="urn:microsoft.com/office/officeart/2005/8/layout/hierarchy2"/>
    <dgm:cxn modelId="{5326EC02-62A1-46FE-8B91-89080152C51F}" type="presParOf" srcId="{8CEB1486-0B2B-40F2-AE09-F891EEAADCA0}" destId="{79BF6487-70F8-476E-ABD3-460ADA2C8A0E}" srcOrd="2" destOrd="0" presId="urn:microsoft.com/office/officeart/2005/8/layout/hierarchy2"/>
    <dgm:cxn modelId="{467D52DD-70F2-49BD-899F-AC5CC77E051E}" type="presParOf" srcId="{79BF6487-70F8-476E-ABD3-460ADA2C8A0E}" destId="{AA1315E9-2E7F-451C-8AD2-A24BEBEDEFD8}" srcOrd="0" destOrd="0" presId="urn:microsoft.com/office/officeart/2005/8/layout/hierarchy2"/>
    <dgm:cxn modelId="{F8C61CCB-DB84-40A7-9DBE-34D98ABB99D1}" type="presParOf" srcId="{8CEB1486-0B2B-40F2-AE09-F891EEAADCA0}" destId="{39DFB6AE-0542-41F7-B50E-E35BFBCE00F5}" srcOrd="3" destOrd="0" presId="urn:microsoft.com/office/officeart/2005/8/layout/hierarchy2"/>
    <dgm:cxn modelId="{0B784F27-363C-4EE4-AE56-FEA9859536EE}" type="presParOf" srcId="{39DFB6AE-0542-41F7-B50E-E35BFBCE00F5}" destId="{B56165EC-E14B-4904-BCAA-AA7FA7C8AA95}" srcOrd="0" destOrd="0" presId="urn:microsoft.com/office/officeart/2005/8/layout/hierarchy2"/>
    <dgm:cxn modelId="{A39958BB-1568-4465-AD6D-BAB7477C7759}" type="presParOf" srcId="{39DFB6AE-0542-41F7-B50E-E35BFBCE00F5}" destId="{256254A5-B616-4FF5-984F-A0DAAB426975}" srcOrd="1" destOrd="0" presId="urn:microsoft.com/office/officeart/2005/8/layout/hierarchy2"/>
    <dgm:cxn modelId="{40F347FB-ED81-47B4-81CA-B19F364BDB57}" type="presParOf" srcId="{256254A5-B616-4FF5-984F-A0DAAB426975}" destId="{B1523262-3AC9-4F9E-A8E6-F9EE02237188}" srcOrd="0" destOrd="0" presId="urn:microsoft.com/office/officeart/2005/8/layout/hierarchy2"/>
    <dgm:cxn modelId="{CAD7364E-C0B1-4603-A988-7C61BE4F8234}" type="presParOf" srcId="{B1523262-3AC9-4F9E-A8E6-F9EE02237188}" destId="{3CAE8275-B8A4-4A43-A6D5-D235875A6CF7}" srcOrd="0" destOrd="0" presId="urn:microsoft.com/office/officeart/2005/8/layout/hierarchy2"/>
    <dgm:cxn modelId="{D5E41C65-64D2-4552-BAC8-19700741347C}" type="presParOf" srcId="{256254A5-B616-4FF5-984F-A0DAAB426975}" destId="{954FBD9D-8648-4B96-9966-1920C985DDAE}" srcOrd="1" destOrd="0" presId="urn:microsoft.com/office/officeart/2005/8/layout/hierarchy2"/>
    <dgm:cxn modelId="{E8D6FF08-2312-4765-99B3-F2EE9DF40E79}" type="presParOf" srcId="{954FBD9D-8648-4B96-9966-1920C985DDAE}" destId="{3071962B-0133-4F81-871B-6547F996334D}" srcOrd="0" destOrd="0" presId="urn:microsoft.com/office/officeart/2005/8/layout/hierarchy2"/>
    <dgm:cxn modelId="{39027F20-D37E-4E8E-85F0-57EFA455BB95}" type="presParOf" srcId="{954FBD9D-8648-4B96-9966-1920C985DDAE}" destId="{9AF91A11-BE24-4DBD-BA84-7AC1C77DBE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D668E9-448A-413C-9DD7-CDFC73F1B9C7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9A49ED51-1214-4CB8-8D4A-054BAD982813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Karrierewege #1: Qualifikation</a:t>
          </a:r>
          <a:endParaRPr lang="de-DE" dirty="0">
            <a:latin typeface="Calibri" panose="020F0502020204030204" pitchFamily="34" charset="0"/>
          </a:endParaRPr>
        </a:p>
      </dgm:t>
    </dgm:pt>
    <dgm:pt modelId="{1FCE91DA-0D83-48CE-8225-96B0059D88CB}" type="parTrans" cxnId="{08C4EEB4-C0BA-4692-ACB4-00B3F81434FE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0F3D5515-AF9B-4FB2-9005-C7DF44070416}" type="sibTrans" cxnId="{08C4EEB4-C0BA-4692-ACB4-00B3F81434FE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28B3B4B4-7684-472C-B16E-A0ECBC15F69A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Weiterbildung und Lebenslanges Lernen</a:t>
          </a:r>
          <a:endParaRPr lang="de-DE" dirty="0">
            <a:latin typeface="Calibri" panose="020F0502020204030204" pitchFamily="34" charset="0"/>
          </a:endParaRPr>
        </a:p>
      </dgm:t>
    </dgm:pt>
    <dgm:pt modelId="{8C750270-A2EA-4894-9E67-68A797B15FF2}" type="parTrans" cxnId="{4B5E3687-748B-4D82-A055-8E09EED85D8B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3126707D-90E8-445C-8F3C-C0A1A731AF8E}" type="sibTrans" cxnId="{4B5E3687-748B-4D82-A055-8E09EED85D8B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5EE1143E-12D9-4106-8B5C-26528724DAC4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Karrierewege #2: beruflicher Aufstieg</a:t>
          </a:r>
          <a:endParaRPr lang="de-DE" dirty="0">
            <a:latin typeface="Calibri" panose="020F0502020204030204" pitchFamily="34" charset="0"/>
          </a:endParaRPr>
        </a:p>
      </dgm:t>
    </dgm:pt>
    <dgm:pt modelId="{65AA9983-2F77-463F-878F-D9C6CB6E5598}" type="parTrans" cxnId="{8B56E834-84EC-4699-AC80-ECD1C432289F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CC20678D-865D-48DD-A5B2-BA1A176228E9}" type="sibTrans" cxnId="{8B56E834-84EC-4699-AC80-ECD1C432289F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1602E42E-3340-4CEE-A188-F4063EA052CC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Führungsverantwortung vs. Fachkarriere</a:t>
          </a:r>
          <a:endParaRPr lang="de-DE" dirty="0">
            <a:latin typeface="Calibri" panose="020F0502020204030204" pitchFamily="34" charset="0"/>
          </a:endParaRPr>
        </a:p>
      </dgm:t>
    </dgm:pt>
    <dgm:pt modelId="{ED7AE1B5-F4F9-4FCC-A14A-4B512831409B}" type="parTrans" cxnId="{300D9CDA-FA1B-41C8-B43D-6CE26DC7EB5A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DF1E7619-E290-4487-90D3-38F3AF56CBA4}" type="sibTrans" cxnId="{300D9CDA-FA1B-41C8-B43D-6CE26DC7EB5A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12EA2AFF-B429-472A-ACBA-D82347A79428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Stabilität und Durchlässigkeit</a:t>
          </a:r>
          <a:endParaRPr lang="de-DE" dirty="0">
            <a:latin typeface="Calibri" panose="020F0502020204030204" pitchFamily="34" charset="0"/>
          </a:endParaRPr>
        </a:p>
      </dgm:t>
    </dgm:pt>
    <dgm:pt modelId="{1A95ADB5-D61D-4778-B511-88CEAD3E51D9}" type="parTrans" cxnId="{44E39AB9-F264-4BEE-995A-CB63C67E4A56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F1D7BAC7-834F-4E9F-8017-2E73EC148402}" type="sibTrans" cxnId="{44E39AB9-F264-4BEE-995A-CB63C67E4A56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BDB192CC-A7E1-44DD-80FD-5DB03B0CB709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Nicht-monetäre Wertschätzung</a:t>
          </a:r>
          <a:endParaRPr lang="de-DE" dirty="0">
            <a:latin typeface="Calibri" panose="020F0502020204030204" pitchFamily="34" charset="0"/>
          </a:endParaRPr>
        </a:p>
      </dgm:t>
    </dgm:pt>
    <dgm:pt modelId="{9B563782-8C75-4B25-8F3C-11A692E6BA10}" type="parTrans" cxnId="{2FB83617-DE41-41FF-AF89-A649A9C15A07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6A55E1D8-EE18-438F-BA1E-92BD3EB93D25}" type="sibTrans" cxnId="{2FB83617-DE41-41FF-AF89-A649A9C15A07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A1150397-A1F7-4997-8EE8-5D66C672167F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Unterstützung, Übertragung von Verantwortung</a:t>
          </a:r>
          <a:endParaRPr lang="de-DE" dirty="0">
            <a:latin typeface="Calibri" panose="020F0502020204030204" pitchFamily="34" charset="0"/>
          </a:endParaRPr>
        </a:p>
      </dgm:t>
    </dgm:pt>
    <dgm:pt modelId="{372F99E8-C145-4A6B-972B-051C160066FF}" type="parTrans" cxnId="{BEC4C111-54AE-4763-AB9B-A9DFED0AE51E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3643E6A3-474D-43CF-845B-40114D3D7CD9}" type="sibTrans" cxnId="{BEC4C111-54AE-4763-AB9B-A9DFED0AE51E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E0EAD63B-E665-41F5-B97C-3D308D383C70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Vereinbarkeit von Familie und Beruf</a:t>
          </a:r>
          <a:endParaRPr lang="de-DE" dirty="0">
            <a:latin typeface="Calibri" panose="020F0502020204030204" pitchFamily="34" charset="0"/>
          </a:endParaRPr>
        </a:p>
      </dgm:t>
    </dgm:pt>
    <dgm:pt modelId="{0ED8B2AC-0B5F-4168-BB9C-4EA2D4360BF7}" type="parTrans" cxnId="{79681152-93E5-421E-9A6E-EFDC1DE25313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530FC730-4F1B-4B8E-9C98-95E9602D18D0}" type="sibTrans" cxnId="{79681152-93E5-421E-9A6E-EFDC1DE25313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17894FA4-0DFE-4A0B-867F-B283E9BEC4F9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Entlohnung</a:t>
          </a:r>
          <a:endParaRPr lang="de-DE" dirty="0">
            <a:latin typeface="Calibri" panose="020F0502020204030204" pitchFamily="34" charset="0"/>
          </a:endParaRPr>
        </a:p>
      </dgm:t>
    </dgm:pt>
    <dgm:pt modelId="{0DE37E2B-0FD2-4292-9DF0-D55C82C0CA7D}" type="parTrans" cxnId="{24E5DCFE-52E3-45CE-A3DB-34320B1561FF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C005B74D-D547-4814-A0C4-805ECD2D2F45}" type="sibTrans" cxnId="{24E5DCFE-52E3-45CE-A3DB-34320B1561FF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C12705C5-2917-40A8-8BCD-ED5709FE1AAA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Arbeits-bedingungen</a:t>
          </a:r>
          <a:endParaRPr lang="de-DE" dirty="0">
            <a:latin typeface="Calibri" panose="020F0502020204030204" pitchFamily="34" charset="0"/>
          </a:endParaRPr>
        </a:p>
      </dgm:t>
    </dgm:pt>
    <dgm:pt modelId="{7D58935A-7C5D-49EA-B787-5B7CD8D77A4A}" type="parTrans" cxnId="{960F1FEB-4FDB-45E5-937E-404B342EDAFA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CB78608A-DD04-47DF-AC3C-B535CDCA0009}" type="sibTrans" cxnId="{960F1FEB-4FDB-45E5-937E-404B342EDAFA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18360948-8FC4-43A4-BF32-90150E42904A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Beschäftigungssicherheit und Arbeitsqualität</a:t>
          </a:r>
          <a:endParaRPr lang="de-DE" dirty="0">
            <a:latin typeface="Calibri" panose="020F0502020204030204" pitchFamily="34" charset="0"/>
          </a:endParaRPr>
        </a:p>
      </dgm:t>
    </dgm:pt>
    <dgm:pt modelId="{25E65B37-EF07-4A11-B1AF-D6385BB41389}" type="parTrans" cxnId="{7C0AD21F-976B-4896-A035-86D05169180A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5AD3A43E-BFD5-4F3A-B8C2-AAF9A0CB0FF1}" type="sibTrans" cxnId="{7C0AD21F-976B-4896-A035-86D05169180A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8ACC9874-45F1-4D10-855D-8121ED5CEA63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Lohnentwicklung im Karriereverlauf</a:t>
          </a:r>
          <a:endParaRPr lang="de-DE" dirty="0">
            <a:latin typeface="Calibri" panose="020F0502020204030204" pitchFamily="34" charset="0"/>
          </a:endParaRPr>
        </a:p>
      </dgm:t>
    </dgm:pt>
    <dgm:pt modelId="{81BFD4E0-993E-4A68-9D7D-860B58BA5FE7}" type="parTrans" cxnId="{561F79C3-74D8-4EDC-958E-29DA018FB724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DF65FB3F-6B2C-4BAB-91E4-0DC70C60F78C}" type="sibTrans" cxnId="{561F79C3-74D8-4EDC-958E-29DA018FB724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34C33088-49FA-4555-B2C5-4491C29ACA4D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Spezifische Kompetenzen und Kenntnisse</a:t>
          </a:r>
          <a:endParaRPr lang="de-DE" dirty="0">
            <a:latin typeface="Calibri" panose="020F0502020204030204" pitchFamily="34" charset="0"/>
          </a:endParaRPr>
        </a:p>
      </dgm:t>
    </dgm:pt>
    <dgm:pt modelId="{E480C82A-79EF-44D1-9527-79C2C1156AF4}" type="parTrans" cxnId="{D21DB675-4201-4D1B-9B40-A0A64C186521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3FE2A119-4997-4D9D-953F-4BAFD18C21EC}" type="sibTrans" cxnId="{D21DB675-4201-4D1B-9B40-A0A64C186521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E3E75690-7E92-4EB6-8683-47A5E0D02850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Verwertbarkeit von Qualifikationen</a:t>
          </a:r>
          <a:endParaRPr lang="de-DE" dirty="0">
            <a:latin typeface="Calibri" panose="020F0502020204030204" pitchFamily="34" charset="0"/>
          </a:endParaRPr>
        </a:p>
      </dgm:t>
    </dgm:pt>
    <dgm:pt modelId="{679070EC-F8F6-4F3D-B13A-51DE4805E7A4}" type="parTrans" cxnId="{CD8F53F0-6C62-49C2-80D7-A7326AA2E15F}">
      <dgm:prSet/>
      <dgm:spPr/>
      <dgm:t>
        <a:bodyPr/>
        <a:lstStyle/>
        <a:p>
          <a:endParaRPr lang="de-DE"/>
        </a:p>
      </dgm:t>
    </dgm:pt>
    <dgm:pt modelId="{4628EF01-C42D-4619-932C-98F97F73DE57}" type="sibTrans" cxnId="{CD8F53F0-6C62-49C2-80D7-A7326AA2E15F}">
      <dgm:prSet/>
      <dgm:spPr/>
      <dgm:t>
        <a:bodyPr/>
        <a:lstStyle/>
        <a:p>
          <a:endParaRPr lang="de-DE"/>
        </a:p>
      </dgm:t>
    </dgm:pt>
    <dgm:pt modelId="{D8395165-AB5A-4ED6-9664-CEAF942FB6EC}" type="pres">
      <dgm:prSet presAssocID="{73D668E9-448A-413C-9DD7-CDFC73F1B9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CBC3D7F-1E3E-4513-8F04-60F0CA1AE943}" type="pres">
      <dgm:prSet presAssocID="{9A49ED51-1214-4CB8-8D4A-054BAD982813}" presName="linNode" presStyleCnt="0"/>
      <dgm:spPr/>
    </dgm:pt>
    <dgm:pt modelId="{E8EE427A-593E-4C8B-81B1-8FAC2A1C00BB}" type="pres">
      <dgm:prSet presAssocID="{9A49ED51-1214-4CB8-8D4A-054BAD982813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CC33FC-FC3C-4E80-B9C8-21F9DC041710}" type="pres">
      <dgm:prSet presAssocID="{9A49ED51-1214-4CB8-8D4A-054BAD982813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554C093-B2F2-49BD-8DC5-027CA1BC7793}" type="pres">
      <dgm:prSet presAssocID="{0F3D5515-AF9B-4FB2-9005-C7DF44070416}" presName="sp" presStyleCnt="0"/>
      <dgm:spPr/>
    </dgm:pt>
    <dgm:pt modelId="{DDA2D896-0CDE-4831-A4BE-AA43106C21B5}" type="pres">
      <dgm:prSet presAssocID="{5EE1143E-12D9-4106-8B5C-26528724DAC4}" presName="linNode" presStyleCnt="0"/>
      <dgm:spPr/>
    </dgm:pt>
    <dgm:pt modelId="{FCC4774B-2D75-455C-A758-FA1379F7FC47}" type="pres">
      <dgm:prSet presAssocID="{5EE1143E-12D9-4106-8B5C-26528724DAC4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9A55DF-2AAE-42FE-A51C-C2A67A8C11FF}" type="pres">
      <dgm:prSet presAssocID="{5EE1143E-12D9-4106-8B5C-26528724DAC4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B417D6-D2E4-4042-BDFC-F251B6339821}" type="pres">
      <dgm:prSet presAssocID="{CC20678D-865D-48DD-A5B2-BA1A176228E9}" presName="sp" presStyleCnt="0"/>
      <dgm:spPr/>
    </dgm:pt>
    <dgm:pt modelId="{1C584E33-9503-4B2C-A90F-9FDD808886CD}" type="pres">
      <dgm:prSet presAssocID="{BDB192CC-A7E1-44DD-80FD-5DB03B0CB709}" presName="linNode" presStyleCnt="0"/>
      <dgm:spPr/>
    </dgm:pt>
    <dgm:pt modelId="{9CF1AA46-9563-4233-8ED0-640F0E9CDB4F}" type="pres">
      <dgm:prSet presAssocID="{BDB192CC-A7E1-44DD-80FD-5DB03B0CB709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72F0288-FDD4-4F06-B4C8-88FD572354AA}" type="pres">
      <dgm:prSet presAssocID="{BDB192CC-A7E1-44DD-80FD-5DB03B0CB709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D5D4AA-8184-4868-9583-3F81A1D97023}" type="pres">
      <dgm:prSet presAssocID="{6A55E1D8-EE18-438F-BA1E-92BD3EB93D25}" presName="sp" presStyleCnt="0"/>
      <dgm:spPr/>
    </dgm:pt>
    <dgm:pt modelId="{E6AC7496-5456-43F8-A6EC-552216A50E47}" type="pres">
      <dgm:prSet presAssocID="{C12705C5-2917-40A8-8BCD-ED5709FE1AAA}" presName="linNode" presStyleCnt="0"/>
      <dgm:spPr/>
    </dgm:pt>
    <dgm:pt modelId="{CEFCB23D-06B3-445F-A503-53BB89E7E9AB}" type="pres">
      <dgm:prSet presAssocID="{C12705C5-2917-40A8-8BCD-ED5709FE1AAA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0880525-E77F-456F-97A3-CBDF6E0406DD}" type="pres">
      <dgm:prSet presAssocID="{C12705C5-2917-40A8-8BCD-ED5709FE1AAA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FDE3651-0948-49C7-89B2-1905A1F6EEB1}" type="pres">
      <dgm:prSet presAssocID="{CB78608A-DD04-47DF-AC3C-B535CDCA0009}" presName="sp" presStyleCnt="0"/>
      <dgm:spPr/>
    </dgm:pt>
    <dgm:pt modelId="{8CE2E672-5D64-4C71-B014-3C3AB106716E}" type="pres">
      <dgm:prSet presAssocID="{17894FA4-0DFE-4A0B-867F-B283E9BEC4F9}" presName="linNode" presStyleCnt="0"/>
      <dgm:spPr/>
    </dgm:pt>
    <dgm:pt modelId="{C9850239-72F0-4983-9C9D-D14DBFB6AD49}" type="pres">
      <dgm:prSet presAssocID="{17894FA4-0DFE-4A0B-867F-B283E9BEC4F9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497F1B3-F0F2-4990-833B-4799783A3DE6}" type="pres">
      <dgm:prSet presAssocID="{17894FA4-0DFE-4A0B-867F-B283E9BEC4F9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C7F6F90-49EE-497C-8B25-41F7DD74F098}" type="presOf" srcId="{5EE1143E-12D9-4106-8B5C-26528724DAC4}" destId="{FCC4774B-2D75-455C-A758-FA1379F7FC47}" srcOrd="0" destOrd="0" presId="urn:microsoft.com/office/officeart/2005/8/layout/vList5"/>
    <dgm:cxn modelId="{CD8F53F0-6C62-49C2-80D7-A7326AA2E15F}" srcId="{C12705C5-2917-40A8-8BCD-ED5709FE1AAA}" destId="{E3E75690-7E92-4EB6-8683-47A5E0D02850}" srcOrd="1" destOrd="0" parTransId="{679070EC-F8F6-4F3D-B13A-51DE4805E7A4}" sibTransId="{4628EF01-C42D-4619-932C-98F97F73DE57}"/>
    <dgm:cxn modelId="{300D9CDA-FA1B-41C8-B43D-6CE26DC7EB5A}" srcId="{5EE1143E-12D9-4106-8B5C-26528724DAC4}" destId="{1602E42E-3340-4CEE-A188-F4063EA052CC}" srcOrd="0" destOrd="0" parTransId="{ED7AE1B5-F4F9-4FCC-A14A-4B512831409B}" sibTransId="{DF1E7619-E290-4487-90D3-38F3AF56CBA4}"/>
    <dgm:cxn modelId="{24E5DCFE-52E3-45CE-A3DB-34320B1561FF}" srcId="{73D668E9-448A-413C-9DD7-CDFC73F1B9C7}" destId="{17894FA4-0DFE-4A0B-867F-B283E9BEC4F9}" srcOrd="4" destOrd="0" parTransId="{0DE37E2B-0FD2-4292-9DF0-D55C82C0CA7D}" sibTransId="{C005B74D-D547-4814-A0C4-805ECD2D2F45}"/>
    <dgm:cxn modelId="{4BE2A32B-1F03-4B3A-A739-0BE03E4CA59F}" type="presOf" srcId="{E3E75690-7E92-4EB6-8683-47A5E0D02850}" destId="{00880525-E77F-456F-97A3-CBDF6E0406DD}" srcOrd="0" destOrd="1" presId="urn:microsoft.com/office/officeart/2005/8/layout/vList5"/>
    <dgm:cxn modelId="{EC74828A-8E63-49BA-9FC1-F64A44DD1524}" type="presOf" srcId="{28B3B4B4-7684-472C-B16E-A0ECBC15F69A}" destId="{14CC33FC-FC3C-4E80-B9C8-21F9DC041710}" srcOrd="0" destOrd="0" presId="urn:microsoft.com/office/officeart/2005/8/layout/vList5"/>
    <dgm:cxn modelId="{DA19651E-8934-41D9-8979-45DD5C07102A}" type="presOf" srcId="{12EA2AFF-B429-472A-ACBA-D82347A79428}" destId="{499A55DF-2AAE-42FE-A51C-C2A67A8C11FF}" srcOrd="0" destOrd="1" presId="urn:microsoft.com/office/officeart/2005/8/layout/vList5"/>
    <dgm:cxn modelId="{675DD2F2-0FB3-4F17-9B15-16E6FD09269C}" type="presOf" srcId="{9A49ED51-1214-4CB8-8D4A-054BAD982813}" destId="{E8EE427A-593E-4C8B-81B1-8FAC2A1C00BB}" srcOrd="0" destOrd="0" presId="urn:microsoft.com/office/officeart/2005/8/layout/vList5"/>
    <dgm:cxn modelId="{960F1FEB-4FDB-45E5-937E-404B342EDAFA}" srcId="{73D668E9-448A-413C-9DD7-CDFC73F1B9C7}" destId="{C12705C5-2917-40A8-8BCD-ED5709FE1AAA}" srcOrd="3" destOrd="0" parTransId="{7D58935A-7C5D-49EA-B787-5B7CD8D77A4A}" sibTransId="{CB78608A-DD04-47DF-AC3C-B535CDCA0009}"/>
    <dgm:cxn modelId="{44EFAFB1-8505-4FF0-973E-9FD75FF09F5A}" type="presOf" srcId="{8ACC9874-45F1-4D10-855D-8121ED5CEA63}" destId="{3497F1B3-F0F2-4990-833B-4799783A3DE6}" srcOrd="0" destOrd="0" presId="urn:microsoft.com/office/officeart/2005/8/layout/vList5"/>
    <dgm:cxn modelId="{20AB8C08-5A04-4390-98F5-2D49DCE40243}" type="presOf" srcId="{1602E42E-3340-4CEE-A188-F4063EA052CC}" destId="{499A55DF-2AAE-42FE-A51C-C2A67A8C11FF}" srcOrd="0" destOrd="0" presId="urn:microsoft.com/office/officeart/2005/8/layout/vList5"/>
    <dgm:cxn modelId="{D21DB675-4201-4D1B-9B40-A0A64C186521}" srcId="{9A49ED51-1214-4CB8-8D4A-054BAD982813}" destId="{34C33088-49FA-4555-B2C5-4491C29ACA4D}" srcOrd="1" destOrd="0" parTransId="{E480C82A-79EF-44D1-9527-79C2C1156AF4}" sibTransId="{3FE2A119-4997-4D9D-953F-4BAFD18C21EC}"/>
    <dgm:cxn modelId="{06A54102-6887-4AC8-9DCF-A7957ED2F15A}" type="presOf" srcId="{73D668E9-448A-413C-9DD7-CDFC73F1B9C7}" destId="{D8395165-AB5A-4ED6-9664-CEAF942FB6EC}" srcOrd="0" destOrd="0" presId="urn:microsoft.com/office/officeart/2005/8/layout/vList5"/>
    <dgm:cxn modelId="{BEC4C111-54AE-4763-AB9B-A9DFED0AE51E}" srcId="{BDB192CC-A7E1-44DD-80FD-5DB03B0CB709}" destId="{A1150397-A1F7-4997-8EE8-5D66C672167F}" srcOrd="0" destOrd="0" parTransId="{372F99E8-C145-4A6B-972B-051C160066FF}" sibTransId="{3643E6A3-474D-43CF-845B-40114D3D7CD9}"/>
    <dgm:cxn modelId="{7C0AD21F-976B-4896-A035-86D05169180A}" srcId="{C12705C5-2917-40A8-8BCD-ED5709FE1AAA}" destId="{18360948-8FC4-43A4-BF32-90150E42904A}" srcOrd="0" destOrd="0" parTransId="{25E65B37-EF07-4A11-B1AF-D6385BB41389}" sibTransId="{5AD3A43E-BFD5-4F3A-B8C2-AAF9A0CB0FF1}"/>
    <dgm:cxn modelId="{44E39AB9-F264-4BEE-995A-CB63C67E4A56}" srcId="{5EE1143E-12D9-4106-8B5C-26528724DAC4}" destId="{12EA2AFF-B429-472A-ACBA-D82347A79428}" srcOrd="1" destOrd="0" parTransId="{1A95ADB5-D61D-4778-B511-88CEAD3E51D9}" sibTransId="{F1D7BAC7-834F-4E9F-8017-2E73EC148402}"/>
    <dgm:cxn modelId="{17D5ADE1-2D39-46AC-9891-4FC515DB64EF}" type="presOf" srcId="{18360948-8FC4-43A4-BF32-90150E42904A}" destId="{00880525-E77F-456F-97A3-CBDF6E0406DD}" srcOrd="0" destOrd="0" presId="urn:microsoft.com/office/officeart/2005/8/layout/vList5"/>
    <dgm:cxn modelId="{B20D9F7F-94B9-4EB7-8F83-8ECCE8197C1C}" type="presOf" srcId="{C12705C5-2917-40A8-8BCD-ED5709FE1AAA}" destId="{CEFCB23D-06B3-445F-A503-53BB89E7E9AB}" srcOrd="0" destOrd="0" presId="urn:microsoft.com/office/officeart/2005/8/layout/vList5"/>
    <dgm:cxn modelId="{08C4EEB4-C0BA-4692-ACB4-00B3F81434FE}" srcId="{73D668E9-448A-413C-9DD7-CDFC73F1B9C7}" destId="{9A49ED51-1214-4CB8-8D4A-054BAD982813}" srcOrd="0" destOrd="0" parTransId="{1FCE91DA-0D83-48CE-8225-96B0059D88CB}" sibTransId="{0F3D5515-AF9B-4FB2-9005-C7DF44070416}"/>
    <dgm:cxn modelId="{2FB83617-DE41-41FF-AF89-A649A9C15A07}" srcId="{73D668E9-448A-413C-9DD7-CDFC73F1B9C7}" destId="{BDB192CC-A7E1-44DD-80FD-5DB03B0CB709}" srcOrd="2" destOrd="0" parTransId="{9B563782-8C75-4B25-8F3C-11A692E6BA10}" sibTransId="{6A55E1D8-EE18-438F-BA1E-92BD3EB93D25}"/>
    <dgm:cxn modelId="{8B56E834-84EC-4699-AC80-ECD1C432289F}" srcId="{73D668E9-448A-413C-9DD7-CDFC73F1B9C7}" destId="{5EE1143E-12D9-4106-8B5C-26528724DAC4}" srcOrd="1" destOrd="0" parTransId="{65AA9983-2F77-463F-878F-D9C6CB6E5598}" sibTransId="{CC20678D-865D-48DD-A5B2-BA1A176228E9}"/>
    <dgm:cxn modelId="{018AA134-DE48-4649-A114-663FE0F6BF7E}" type="presOf" srcId="{A1150397-A1F7-4997-8EE8-5D66C672167F}" destId="{772F0288-FDD4-4F06-B4C8-88FD572354AA}" srcOrd="0" destOrd="0" presId="urn:microsoft.com/office/officeart/2005/8/layout/vList5"/>
    <dgm:cxn modelId="{30FA0BB7-E778-4BC2-B3E0-8A75A2A64C3D}" type="presOf" srcId="{34C33088-49FA-4555-B2C5-4491C29ACA4D}" destId="{14CC33FC-FC3C-4E80-B9C8-21F9DC041710}" srcOrd="0" destOrd="1" presId="urn:microsoft.com/office/officeart/2005/8/layout/vList5"/>
    <dgm:cxn modelId="{CD198CB5-C3A4-486C-A2C5-B69A29AF8ABA}" type="presOf" srcId="{17894FA4-0DFE-4A0B-867F-B283E9BEC4F9}" destId="{C9850239-72F0-4983-9C9D-D14DBFB6AD49}" srcOrd="0" destOrd="0" presId="urn:microsoft.com/office/officeart/2005/8/layout/vList5"/>
    <dgm:cxn modelId="{79681152-93E5-421E-9A6E-EFDC1DE25313}" srcId="{BDB192CC-A7E1-44DD-80FD-5DB03B0CB709}" destId="{E0EAD63B-E665-41F5-B97C-3D308D383C70}" srcOrd="1" destOrd="0" parTransId="{0ED8B2AC-0B5F-4168-BB9C-4EA2D4360BF7}" sibTransId="{530FC730-4F1B-4B8E-9C98-95E9602D18D0}"/>
    <dgm:cxn modelId="{4B5E3687-748B-4D82-A055-8E09EED85D8B}" srcId="{9A49ED51-1214-4CB8-8D4A-054BAD982813}" destId="{28B3B4B4-7684-472C-B16E-A0ECBC15F69A}" srcOrd="0" destOrd="0" parTransId="{8C750270-A2EA-4894-9E67-68A797B15FF2}" sibTransId="{3126707D-90E8-445C-8F3C-C0A1A731AF8E}"/>
    <dgm:cxn modelId="{F8F95EC4-2F74-42C2-AA8E-9806E8ADBCF9}" type="presOf" srcId="{BDB192CC-A7E1-44DD-80FD-5DB03B0CB709}" destId="{9CF1AA46-9563-4233-8ED0-640F0E9CDB4F}" srcOrd="0" destOrd="0" presId="urn:microsoft.com/office/officeart/2005/8/layout/vList5"/>
    <dgm:cxn modelId="{1473ED9F-1000-4A5F-84B2-F8985EF7347A}" type="presOf" srcId="{E0EAD63B-E665-41F5-B97C-3D308D383C70}" destId="{772F0288-FDD4-4F06-B4C8-88FD572354AA}" srcOrd="0" destOrd="1" presId="urn:microsoft.com/office/officeart/2005/8/layout/vList5"/>
    <dgm:cxn modelId="{561F79C3-74D8-4EDC-958E-29DA018FB724}" srcId="{17894FA4-0DFE-4A0B-867F-B283E9BEC4F9}" destId="{8ACC9874-45F1-4D10-855D-8121ED5CEA63}" srcOrd="0" destOrd="0" parTransId="{81BFD4E0-993E-4A68-9D7D-860B58BA5FE7}" sibTransId="{DF65FB3F-6B2C-4BAB-91E4-0DC70C60F78C}"/>
    <dgm:cxn modelId="{B6AA7457-706A-4DC5-A45A-5F7EE098050C}" type="presParOf" srcId="{D8395165-AB5A-4ED6-9664-CEAF942FB6EC}" destId="{8CBC3D7F-1E3E-4513-8F04-60F0CA1AE943}" srcOrd="0" destOrd="0" presId="urn:microsoft.com/office/officeart/2005/8/layout/vList5"/>
    <dgm:cxn modelId="{BC735051-BF85-4B13-A8F4-C8C3A45F2619}" type="presParOf" srcId="{8CBC3D7F-1E3E-4513-8F04-60F0CA1AE943}" destId="{E8EE427A-593E-4C8B-81B1-8FAC2A1C00BB}" srcOrd="0" destOrd="0" presId="urn:microsoft.com/office/officeart/2005/8/layout/vList5"/>
    <dgm:cxn modelId="{A8615739-9AD8-402D-B47B-EF150E8077A7}" type="presParOf" srcId="{8CBC3D7F-1E3E-4513-8F04-60F0CA1AE943}" destId="{14CC33FC-FC3C-4E80-B9C8-21F9DC041710}" srcOrd="1" destOrd="0" presId="urn:microsoft.com/office/officeart/2005/8/layout/vList5"/>
    <dgm:cxn modelId="{77E93169-E29E-4B68-8593-B9890B71B483}" type="presParOf" srcId="{D8395165-AB5A-4ED6-9664-CEAF942FB6EC}" destId="{8554C093-B2F2-49BD-8DC5-027CA1BC7793}" srcOrd="1" destOrd="0" presId="urn:microsoft.com/office/officeart/2005/8/layout/vList5"/>
    <dgm:cxn modelId="{A8FC1301-2369-4B27-953F-B3E55511D4D6}" type="presParOf" srcId="{D8395165-AB5A-4ED6-9664-CEAF942FB6EC}" destId="{DDA2D896-0CDE-4831-A4BE-AA43106C21B5}" srcOrd="2" destOrd="0" presId="urn:microsoft.com/office/officeart/2005/8/layout/vList5"/>
    <dgm:cxn modelId="{2B4CC056-2ECE-41E0-BF2E-B54FD80BC229}" type="presParOf" srcId="{DDA2D896-0CDE-4831-A4BE-AA43106C21B5}" destId="{FCC4774B-2D75-455C-A758-FA1379F7FC47}" srcOrd="0" destOrd="0" presId="urn:microsoft.com/office/officeart/2005/8/layout/vList5"/>
    <dgm:cxn modelId="{DC4E89E4-BB43-416B-9E7F-5741764D1B44}" type="presParOf" srcId="{DDA2D896-0CDE-4831-A4BE-AA43106C21B5}" destId="{499A55DF-2AAE-42FE-A51C-C2A67A8C11FF}" srcOrd="1" destOrd="0" presId="urn:microsoft.com/office/officeart/2005/8/layout/vList5"/>
    <dgm:cxn modelId="{A0464598-9A35-4D4C-83E1-2D2B8BB6EE3D}" type="presParOf" srcId="{D8395165-AB5A-4ED6-9664-CEAF942FB6EC}" destId="{C3B417D6-D2E4-4042-BDFC-F251B6339821}" srcOrd="3" destOrd="0" presId="urn:microsoft.com/office/officeart/2005/8/layout/vList5"/>
    <dgm:cxn modelId="{1A05B86F-D236-4EE8-BE33-A61F9C4961D2}" type="presParOf" srcId="{D8395165-AB5A-4ED6-9664-CEAF942FB6EC}" destId="{1C584E33-9503-4B2C-A90F-9FDD808886CD}" srcOrd="4" destOrd="0" presId="urn:microsoft.com/office/officeart/2005/8/layout/vList5"/>
    <dgm:cxn modelId="{B117C57D-A3E4-46C0-AFFF-D1ABE7603EE8}" type="presParOf" srcId="{1C584E33-9503-4B2C-A90F-9FDD808886CD}" destId="{9CF1AA46-9563-4233-8ED0-640F0E9CDB4F}" srcOrd="0" destOrd="0" presId="urn:microsoft.com/office/officeart/2005/8/layout/vList5"/>
    <dgm:cxn modelId="{262493F7-33E6-4B37-AC43-0DE9F9F603A4}" type="presParOf" srcId="{1C584E33-9503-4B2C-A90F-9FDD808886CD}" destId="{772F0288-FDD4-4F06-B4C8-88FD572354AA}" srcOrd="1" destOrd="0" presId="urn:microsoft.com/office/officeart/2005/8/layout/vList5"/>
    <dgm:cxn modelId="{BE20262C-C718-48E8-9572-E04B8E30FBB3}" type="presParOf" srcId="{D8395165-AB5A-4ED6-9664-CEAF942FB6EC}" destId="{39D5D4AA-8184-4868-9583-3F81A1D97023}" srcOrd="5" destOrd="0" presId="urn:microsoft.com/office/officeart/2005/8/layout/vList5"/>
    <dgm:cxn modelId="{4714E968-9872-47ED-8345-9137E2969EDC}" type="presParOf" srcId="{D8395165-AB5A-4ED6-9664-CEAF942FB6EC}" destId="{E6AC7496-5456-43F8-A6EC-552216A50E47}" srcOrd="6" destOrd="0" presId="urn:microsoft.com/office/officeart/2005/8/layout/vList5"/>
    <dgm:cxn modelId="{40BC835A-FDC9-4718-AFAC-2588543FB97A}" type="presParOf" srcId="{E6AC7496-5456-43F8-A6EC-552216A50E47}" destId="{CEFCB23D-06B3-445F-A503-53BB89E7E9AB}" srcOrd="0" destOrd="0" presId="urn:microsoft.com/office/officeart/2005/8/layout/vList5"/>
    <dgm:cxn modelId="{E001964B-92EC-4841-ADC4-4FA14E02B38C}" type="presParOf" srcId="{E6AC7496-5456-43F8-A6EC-552216A50E47}" destId="{00880525-E77F-456F-97A3-CBDF6E0406DD}" srcOrd="1" destOrd="0" presId="urn:microsoft.com/office/officeart/2005/8/layout/vList5"/>
    <dgm:cxn modelId="{0833D31D-5DD9-4E70-86F3-F12361896CEF}" type="presParOf" srcId="{D8395165-AB5A-4ED6-9664-CEAF942FB6EC}" destId="{1FDE3651-0948-49C7-89B2-1905A1F6EEB1}" srcOrd="7" destOrd="0" presId="urn:microsoft.com/office/officeart/2005/8/layout/vList5"/>
    <dgm:cxn modelId="{7DA5F6DE-1965-4B71-8D6E-00AB8CF86F0C}" type="presParOf" srcId="{D8395165-AB5A-4ED6-9664-CEAF942FB6EC}" destId="{8CE2E672-5D64-4C71-B014-3C3AB106716E}" srcOrd="8" destOrd="0" presId="urn:microsoft.com/office/officeart/2005/8/layout/vList5"/>
    <dgm:cxn modelId="{3018B726-7FD3-4803-87E4-74DE86499197}" type="presParOf" srcId="{8CE2E672-5D64-4C71-B014-3C3AB106716E}" destId="{C9850239-72F0-4983-9C9D-D14DBFB6AD49}" srcOrd="0" destOrd="0" presId="urn:microsoft.com/office/officeart/2005/8/layout/vList5"/>
    <dgm:cxn modelId="{A6998400-E72A-42B9-91E4-3EC5ED9136FC}" type="presParOf" srcId="{8CE2E672-5D64-4C71-B014-3C3AB106716E}" destId="{3497F1B3-F0F2-4990-833B-4799783A3D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E915DE-70FF-46D7-91DC-3A6F40452F51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24E41820-2E61-4B56-9EA0-810C9EECF76B}">
      <dgm:prSet phldrT="[Text]"/>
      <dgm:spPr/>
      <dgm:t>
        <a:bodyPr/>
        <a:lstStyle/>
        <a:p>
          <a:r>
            <a:rPr lang="de-DE" b="1" dirty="0" smtClean="0">
              <a:solidFill>
                <a:schemeClr val="tx1"/>
              </a:solidFill>
              <a:latin typeface="Calibri" panose="020F0502020204030204" pitchFamily="34" charset="0"/>
            </a:rPr>
            <a:t>Literaturanalyse (AP1) und Expertengespräche</a:t>
          </a:r>
          <a:endParaRPr lang="de-DE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B868AF4D-6CAA-429C-B9EC-825A78DFB68E}" type="parTrans" cxnId="{E3EF16C6-DBCD-45B3-B6EF-EAE4890EE8DF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F80CD216-204C-49A7-A8AE-7F7168BB71F2}" type="sibTrans" cxnId="{E3EF16C6-DBCD-45B3-B6EF-EAE4890EE8DF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6572F7A-5C22-47E7-BC88-5115206D7581}">
      <dgm:prSet phldrT="[Text]"/>
      <dgm:spPr/>
      <dgm:t>
        <a:bodyPr/>
        <a:lstStyle/>
        <a:p>
          <a:r>
            <a:rPr lang="de-DE" b="1" smtClean="0">
              <a:latin typeface="Calibri" panose="020F0502020204030204" pitchFamily="34" charset="0"/>
            </a:rPr>
            <a:t>Mikrodaten (AP2)</a:t>
          </a:r>
          <a:endParaRPr lang="de-DE" b="1" dirty="0">
            <a:latin typeface="Calibri" panose="020F0502020204030204" pitchFamily="34" charset="0"/>
          </a:endParaRPr>
        </a:p>
      </dgm:t>
    </dgm:pt>
    <dgm:pt modelId="{35D79707-3151-405E-A6F9-B1B88BF1775B}" type="parTrans" cxnId="{8F3C8D03-F2CC-4B89-8676-F00BE7A04C11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F09A381-0795-4024-8B69-8F8506D6718C}" type="sibTrans" cxnId="{8F3C8D03-F2CC-4B89-8676-F00BE7A04C11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F2C7C0F8-1114-4E14-AEB6-01212D6CD4B5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Verwendung mehrerer Daten-sätze: SIAB, BIBB/</a:t>
          </a:r>
          <a:r>
            <a:rPr lang="de-DE" dirty="0" err="1" smtClean="0">
              <a:latin typeface="Calibri" panose="020F0502020204030204" pitchFamily="34" charset="0"/>
            </a:rPr>
            <a:t>BAuA</a:t>
          </a:r>
          <a:r>
            <a:rPr lang="de-DE" dirty="0" smtClean="0">
              <a:latin typeface="Calibri" panose="020F0502020204030204" pitchFamily="34" charset="0"/>
            </a:rPr>
            <a:t>-Erwerbstätigenbefragung, Mikrozensus</a:t>
          </a:r>
          <a:endParaRPr lang="de-DE" dirty="0">
            <a:latin typeface="Calibri" panose="020F0502020204030204" pitchFamily="34" charset="0"/>
          </a:endParaRPr>
        </a:p>
      </dgm:t>
    </dgm:pt>
    <dgm:pt modelId="{1D487119-EA3E-467D-8503-8FFE47E47587}" type="parTrans" cxnId="{5EF2CBF1-E294-4FE4-9B40-22F2C41E50CE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1FA912E-0026-4D54-8EEA-E72E29AE4CD9}" type="sibTrans" cxnId="{5EF2CBF1-E294-4FE4-9B40-22F2C41E50CE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B483518-B0F6-42F6-9157-947268C1C39F}">
      <dgm:prSet phldrT="[Text]"/>
      <dgm:spPr/>
      <dgm:t>
        <a:bodyPr/>
        <a:lstStyle/>
        <a:p>
          <a:r>
            <a:rPr lang="de-DE" b="1" dirty="0" smtClean="0">
              <a:solidFill>
                <a:schemeClr val="tx1"/>
              </a:solidFill>
              <a:latin typeface="Calibri" panose="020F0502020204030204" pitchFamily="34" charset="0"/>
            </a:rPr>
            <a:t>Fallstudien (AP3)</a:t>
          </a:r>
          <a:endParaRPr lang="de-DE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4A1B569-D106-4164-B097-056BC7057D41}" type="parTrans" cxnId="{6AA02462-E4B3-4742-8DE0-00821DE73AFF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E026C97-6250-42BA-965E-761A4FAF276B}" type="sibTrans" cxnId="{6AA02462-E4B3-4742-8DE0-00821DE73AFF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FFAC762-2D78-4B8D-BE67-777272C05953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  <a:latin typeface="Calibri" panose="020F0502020204030204" pitchFamily="34" charset="0"/>
            </a:rPr>
            <a:t>Leitfadengestützte Interviews mit Beschäftigten, Personalverantwortlichen und weiteren Akteuren</a:t>
          </a:r>
          <a:endParaRPr lang="de-DE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CEAB0622-7352-425A-9906-DD84F10C765F}" type="parTrans" cxnId="{0C146A2E-9E7E-493D-8860-10CA65567E92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310ECB5-A793-492F-9939-B75219017C94}" type="sibTrans" cxnId="{0C146A2E-9E7E-493D-8860-10CA65567E92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3696FF9B-7D6C-4C8D-A412-3094130CF107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  <a:latin typeface="Calibri" panose="020F0502020204030204" pitchFamily="34" charset="0"/>
            </a:rPr>
            <a:t>Nutzung eigener Vorarbeiten</a:t>
          </a:r>
          <a:endParaRPr lang="de-DE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8960BDB-820D-4F58-8E9F-B3F8814892DC}" type="parTrans" cxnId="{DBF7D16D-75A9-4FEC-A550-B1FA5EDE59D3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A086333-A25F-466E-B3C8-B987A9ECCF97}" type="sibTrans" cxnId="{DBF7D16D-75A9-4FEC-A550-B1FA5EDE59D3}">
      <dgm:prSet/>
      <dgm:spPr/>
      <dgm:t>
        <a:bodyPr/>
        <a:lstStyle/>
        <a:p>
          <a:endParaRPr lang="de-DE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BE21B3CC-B38D-4DB8-A795-29F2AD2F0918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  <a:latin typeface="Calibri" panose="020F0502020204030204" pitchFamily="34" charset="0"/>
            </a:rPr>
            <a:t>Arbeitsangebot und </a:t>
          </a:r>
          <a:r>
            <a:rPr lang="de-DE" dirty="0" err="1" smtClean="0">
              <a:solidFill>
                <a:schemeClr val="tx1"/>
              </a:solidFill>
              <a:latin typeface="Calibri" panose="020F0502020204030204" pitchFamily="34" charset="0"/>
            </a:rPr>
            <a:t>Quali-fikationserfordernisse</a:t>
          </a:r>
          <a:r>
            <a:rPr lang="de-DE" dirty="0" smtClean="0">
              <a:solidFill>
                <a:schemeClr val="tx1"/>
              </a:solidFill>
              <a:latin typeface="Calibri" panose="020F0502020204030204" pitchFamily="34" charset="0"/>
            </a:rPr>
            <a:t> der Unternehmen</a:t>
          </a:r>
          <a:endParaRPr lang="de-DE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BC33331D-B400-48BA-903B-E19AFE4CF513}" type="parTrans" cxnId="{B98E6563-3578-4C21-91B3-91A80F41C863}">
      <dgm:prSet/>
      <dgm:spPr/>
      <dgm:t>
        <a:bodyPr/>
        <a:lstStyle/>
        <a:p>
          <a:endParaRPr lang="de-DE"/>
        </a:p>
      </dgm:t>
    </dgm:pt>
    <dgm:pt modelId="{425F02D1-ABAB-43E8-AF19-48ADD664619F}" type="sibTrans" cxnId="{B98E6563-3578-4C21-91B3-91A80F41C863}">
      <dgm:prSet/>
      <dgm:spPr/>
      <dgm:t>
        <a:bodyPr/>
        <a:lstStyle/>
        <a:p>
          <a:endParaRPr lang="de-DE"/>
        </a:p>
      </dgm:t>
    </dgm:pt>
    <dgm:pt modelId="{55B70601-5E8D-469C-A570-FC822B139262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  <a:latin typeface="Calibri" panose="020F0502020204030204" pitchFamily="34" charset="0"/>
            </a:rPr>
            <a:t>Basis für weitere Unter-suchungsschritte</a:t>
          </a:r>
          <a:endParaRPr lang="de-DE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5BD5DE0-64DD-4373-9A74-7087DFE19D22}" type="parTrans" cxnId="{2C1129A8-0E9A-4610-8498-D7D7943BA3D6}">
      <dgm:prSet/>
      <dgm:spPr/>
      <dgm:t>
        <a:bodyPr/>
        <a:lstStyle/>
        <a:p>
          <a:endParaRPr lang="de-DE"/>
        </a:p>
      </dgm:t>
    </dgm:pt>
    <dgm:pt modelId="{EBFBD16A-0240-401E-9385-3211F8A41F63}" type="sibTrans" cxnId="{2C1129A8-0E9A-4610-8498-D7D7943BA3D6}">
      <dgm:prSet/>
      <dgm:spPr/>
      <dgm:t>
        <a:bodyPr/>
        <a:lstStyle/>
        <a:p>
          <a:endParaRPr lang="de-DE"/>
        </a:p>
      </dgm:t>
    </dgm:pt>
    <dgm:pt modelId="{691CF737-1779-4AA3-9FE9-A7A23420693B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  <a:latin typeface="Calibri" panose="020F0502020204030204" pitchFamily="34" charset="0"/>
            </a:rPr>
            <a:t>Bestandsaufnahme und langfristige Entwicklungslinien</a:t>
          </a:r>
          <a:endParaRPr lang="de-DE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C1E22874-BAD8-4BA3-8600-AF9DF8D50DE0}" type="parTrans" cxnId="{1F7EB41C-4AEC-49C3-8E34-D53A1269D806}">
      <dgm:prSet/>
      <dgm:spPr/>
      <dgm:t>
        <a:bodyPr/>
        <a:lstStyle/>
        <a:p>
          <a:endParaRPr lang="de-DE"/>
        </a:p>
      </dgm:t>
    </dgm:pt>
    <dgm:pt modelId="{8A184185-700A-4BCB-B6F7-0EE008884502}" type="sibTrans" cxnId="{1F7EB41C-4AEC-49C3-8E34-D53A1269D806}">
      <dgm:prSet/>
      <dgm:spPr/>
      <dgm:t>
        <a:bodyPr/>
        <a:lstStyle/>
        <a:p>
          <a:endParaRPr lang="de-DE"/>
        </a:p>
      </dgm:t>
    </dgm:pt>
    <dgm:pt modelId="{B7F42347-8C25-4536-A38C-F59D812EA9B3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  <a:latin typeface="Calibri" panose="020F0502020204030204" pitchFamily="34" charset="0"/>
            </a:rPr>
            <a:t>Insgesamt sechs Intensiv-fallstudien (Betriebe)</a:t>
          </a:r>
          <a:endParaRPr lang="de-DE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58203D57-1DE2-4359-AEE8-9356766F4233}" type="parTrans" cxnId="{44DDD9E6-1294-48CF-BCF7-4A73739AC412}">
      <dgm:prSet/>
      <dgm:spPr/>
      <dgm:t>
        <a:bodyPr/>
        <a:lstStyle/>
        <a:p>
          <a:endParaRPr lang="de-DE"/>
        </a:p>
      </dgm:t>
    </dgm:pt>
    <dgm:pt modelId="{300D1AEF-B3B0-4672-A0E4-E3EC9E51A876}" type="sibTrans" cxnId="{44DDD9E6-1294-48CF-BCF7-4A73739AC412}">
      <dgm:prSet/>
      <dgm:spPr/>
      <dgm:t>
        <a:bodyPr/>
        <a:lstStyle/>
        <a:p>
          <a:endParaRPr lang="de-DE"/>
        </a:p>
      </dgm:t>
    </dgm:pt>
    <dgm:pt modelId="{85655116-99F5-441A-B646-D153D03BA519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  <a:latin typeface="Calibri" panose="020F0502020204030204" pitchFamily="34" charset="0"/>
            </a:rPr>
            <a:t>Fokus auf nicht quantifizier-baren Aspekten, kausalen Zusammenhängen und prospektiven Fragestellungen</a:t>
          </a:r>
          <a:endParaRPr lang="de-DE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CDB550EB-6568-4A45-B7D7-D4FECEB86BA3}" type="parTrans" cxnId="{74C744F5-F132-4380-B147-370C54C1E44C}">
      <dgm:prSet/>
      <dgm:spPr/>
      <dgm:t>
        <a:bodyPr/>
        <a:lstStyle/>
        <a:p>
          <a:endParaRPr lang="de-DE"/>
        </a:p>
      </dgm:t>
    </dgm:pt>
    <dgm:pt modelId="{3B645108-6E45-4FD1-B1CC-15612268D476}" type="sibTrans" cxnId="{74C744F5-F132-4380-B147-370C54C1E44C}">
      <dgm:prSet/>
      <dgm:spPr/>
      <dgm:t>
        <a:bodyPr/>
        <a:lstStyle/>
        <a:p>
          <a:endParaRPr lang="de-DE"/>
        </a:p>
      </dgm:t>
    </dgm:pt>
    <dgm:pt modelId="{7238996D-D459-489E-9020-209E0FCE751F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Sekundärauswertung, da alle inhaltlichen  Dimensionen in vorhandenen Daten erfasst</a:t>
          </a:r>
          <a:endParaRPr lang="de-DE" dirty="0">
            <a:latin typeface="Calibri" panose="020F0502020204030204" pitchFamily="34" charset="0"/>
          </a:endParaRPr>
        </a:p>
      </dgm:t>
    </dgm:pt>
    <dgm:pt modelId="{FD821488-F1FC-4111-AEC2-02D8A5C0E92F}" type="parTrans" cxnId="{EFE4FE33-866A-4BB8-9894-F664BB38793D}">
      <dgm:prSet/>
      <dgm:spPr/>
      <dgm:t>
        <a:bodyPr/>
        <a:lstStyle/>
        <a:p>
          <a:endParaRPr lang="de-DE"/>
        </a:p>
      </dgm:t>
    </dgm:pt>
    <dgm:pt modelId="{775FFAD0-6195-4E15-AE5D-40A3DFC5E07E}" type="sibTrans" cxnId="{EFE4FE33-866A-4BB8-9894-F664BB38793D}">
      <dgm:prSet/>
      <dgm:spPr/>
      <dgm:t>
        <a:bodyPr/>
        <a:lstStyle/>
        <a:p>
          <a:endParaRPr lang="de-DE"/>
        </a:p>
      </dgm:t>
    </dgm:pt>
    <dgm:pt modelId="{C929F9FC-BEEB-49EE-B0E5-7799C2A2EC50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Repräsentative Aussagen zum Status quo sowie zu </a:t>
          </a:r>
          <a:r>
            <a:rPr lang="de-DE" dirty="0" err="1" smtClean="0">
              <a:latin typeface="Calibri" panose="020F0502020204030204" pitchFamily="34" charset="0"/>
            </a:rPr>
            <a:t>Einschät</a:t>
          </a:r>
          <a:r>
            <a:rPr lang="de-DE" dirty="0" smtClean="0">
              <a:latin typeface="Calibri" panose="020F0502020204030204" pitchFamily="34" charset="0"/>
            </a:rPr>
            <a:t>-zungen der Beschäftigten im Maschinenbau</a:t>
          </a:r>
          <a:endParaRPr lang="de-DE" dirty="0">
            <a:latin typeface="Calibri" panose="020F0502020204030204" pitchFamily="34" charset="0"/>
          </a:endParaRPr>
        </a:p>
      </dgm:t>
    </dgm:pt>
    <dgm:pt modelId="{A85E3FA8-741F-435B-AEC3-374D16C3BEED}" type="parTrans" cxnId="{BCE0F8A2-6143-4180-8214-02D182C55666}">
      <dgm:prSet/>
      <dgm:spPr/>
      <dgm:t>
        <a:bodyPr/>
        <a:lstStyle/>
        <a:p>
          <a:endParaRPr lang="de-DE"/>
        </a:p>
      </dgm:t>
    </dgm:pt>
    <dgm:pt modelId="{182484EE-6473-46E5-AE70-2B61E404C507}" type="sibTrans" cxnId="{BCE0F8A2-6143-4180-8214-02D182C55666}">
      <dgm:prSet/>
      <dgm:spPr/>
      <dgm:t>
        <a:bodyPr/>
        <a:lstStyle/>
        <a:p>
          <a:endParaRPr lang="de-DE"/>
        </a:p>
      </dgm:t>
    </dgm:pt>
    <dgm:pt modelId="{15A67906-0935-4A6F-B10F-78E4CA1CB559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Bildung von Vergleichsgruppen</a:t>
          </a:r>
          <a:endParaRPr lang="de-DE" dirty="0">
            <a:latin typeface="Calibri" panose="020F0502020204030204" pitchFamily="34" charset="0"/>
          </a:endParaRPr>
        </a:p>
      </dgm:t>
    </dgm:pt>
    <dgm:pt modelId="{923F7B5F-AE76-4180-90B0-1ADD3FC6305D}" type="parTrans" cxnId="{E7626304-0F23-4FBA-8345-2DB3E0B2C211}">
      <dgm:prSet/>
      <dgm:spPr/>
      <dgm:t>
        <a:bodyPr/>
        <a:lstStyle/>
        <a:p>
          <a:endParaRPr lang="de-DE"/>
        </a:p>
      </dgm:t>
    </dgm:pt>
    <dgm:pt modelId="{5B2730D2-42FF-458D-B596-1FDFB418B1BB}" type="sibTrans" cxnId="{E7626304-0F23-4FBA-8345-2DB3E0B2C211}">
      <dgm:prSet/>
      <dgm:spPr/>
      <dgm:t>
        <a:bodyPr/>
        <a:lstStyle/>
        <a:p>
          <a:endParaRPr lang="de-DE"/>
        </a:p>
      </dgm:t>
    </dgm:pt>
    <dgm:pt modelId="{92E5EF53-4483-4AB5-94A4-7797033B72EE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  <a:latin typeface="Calibri" panose="020F0502020204030204" pitchFamily="34" charset="0"/>
            </a:rPr>
            <a:t>Eingrenzung und </a:t>
          </a:r>
          <a:r>
            <a:rPr lang="de-DE" dirty="0" err="1" smtClean="0">
              <a:solidFill>
                <a:schemeClr val="tx1"/>
              </a:solidFill>
              <a:latin typeface="Calibri" panose="020F0502020204030204" pitchFamily="34" charset="0"/>
            </a:rPr>
            <a:t>Differenzie-rung</a:t>
          </a:r>
          <a:r>
            <a:rPr lang="de-DE" dirty="0" smtClean="0">
              <a:solidFill>
                <a:schemeClr val="tx1"/>
              </a:solidFill>
              <a:latin typeface="Calibri" panose="020F0502020204030204" pitchFamily="34" charset="0"/>
            </a:rPr>
            <a:t> des Untersuchungsfeldes</a:t>
          </a:r>
          <a:endParaRPr lang="de-DE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547E5671-CAA5-4C75-80AF-4787E830E5A7}" type="parTrans" cxnId="{4198C07B-A62A-4C2E-95C6-2F4EBF7048EE}">
      <dgm:prSet/>
      <dgm:spPr/>
      <dgm:t>
        <a:bodyPr/>
        <a:lstStyle/>
        <a:p>
          <a:endParaRPr lang="de-DE"/>
        </a:p>
      </dgm:t>
    </dgm:pt>
    <dgm:pt modelId="{5068AEDD-21D7-4B5B-9432-2CD5BE6364AD}" type="sibTrans" cxnId="{4198C07B-A62A-4C2E-95C6-2F4EBF7048EE}">
      <dgm:prSet/>
      <dgm:spPr/>
      <dgm:t>
        <a:bodyPr/>
        <a:lstStyle/>
        <a:p>
          <a:endParaRPr lang="de-DE"/>
        </a:p>
      </dgm:t>
    </dgm:pt>
    <dgm:pt modelId="{428766B1-6486-4E97-A5EE-48D4EACD24D9}" type="pres">
      <dgm:prSet presAssocID="{61E915DE-70FF-46D7-91DC-3A6F40452F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B86E2BD-6764-4451-AE10-CAA07A6EAECD}" type="pres">
      <dgm:prSet presAssocID="{24E41820-2E61-4B56-9EA0-810C9EECF76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1609296-A81E-4E5C-95C4-2EB62A2D81F3}" type="pres">
      <dgm:prSet presAssocID="{F80CD216-204C-49A7-A8AE-7F7168BB71F2}" presName="sibTrans" presStyleCnt="0"/>
      <dgm:spPr/>
      <dgm:t>
        <a:bodyPr/>
        <a:lstStyle/>
        <a:p>
          <a:endParaRPr lang="de-DE"/>
        </a:p>
      </dgm:t>
    </dgm:pt>
    <dgm:pt modelId="{C1DA3C27-B7BB-438B-900C-E17B0C428977}" type="pres">
      <dgm:prSet presAssocID="{26572F7A-5C22-47E7-BC88-5115206D758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CBCA741-4334-44DC-B4E1-0ED6FB5377D0}" type="pres">
      <dgm:prSet presAssocID="{EF09A381-0795-4024-8B69-8F8506D6718C}" presName="sibTrans" presStyleCnt="0"/>
      <dgm:spPr/>
      <dgm:t>
        <a:bodyPr/>
        <a:lstStyle/>
        <a:p>
          <a:endParaRPr lang="de-DE"/>
        </a:p>
      </dgm:t>
    </dgm:pt>
    <dgm:pt modelId="{CBE11202-9664-4C16-8355-D51DB4C9B3E7}" type="pres">
      <dgm:prSet presAssocID="{DB483518-B0F6-42F6-9157-947268C1C39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1AFFB3D-78BE-4FFC-8AD8-650BFD805519}" type="presOf" srcId="{B7F42347-8C25-4536-A38C-F59D812EA9B3}" destId="{CBE11202-9664-4C16-8355-D51DB4C9B3E7}" srcOrd="0" destOrd="1" presId="urn:microsoft.com/office/officeart/2005/8/layout/hList6"/>
    <dgm:cxn modelId="{B98E6563-3578-4C21-91B3-91A80F41C863}" srcId="{24E41820-2E61-4B56-9EA0-810C9EECF76B}" destId="{BE21B3CC-B38D-4DB8-A795-29F2AD2F0918}" srcOrd="3" destOrd="0" parTransId="{BC33331D-B400-48BA-903B-E19AFE4CF513}" sibTransId="{425F02D1-ABAB-43E8-AF19-48ADD664619F}"/>
    <dgm:cxn modelId="{61E9640B-B935-44AE-A7CB-0AFC19EBA0AC}" type="presOf" srcId="{55B70601-5E8D-469C-A570-FC822B139262}" destId="{AB86E2BD-6764-4451-AE10-CAA07A6EAECD}" srcOrd="0" destOrd="5" presId="urn:microsoft.com/office/officeart/2005/8/layout/hList6"/>
    <dgm:cxn modelId="{1F7EB41C-4AEC-49C3-8E34-D53A1269D806}" srcId="{24E41820-2E61-4B56-9EA0-810C9EECF76B}" destId="{691CF737-1779-4AA3-9FE9-A7A23420693B}" srcOrd="1" destOrd="0" parTransId="{C1E22874-BAD8-4BA3-8600-AF9DF8D50DE0}" sibTransId="{8A184185-700A-4BCB-B6F7-0EE008884502}"/>
    <dgm:cxn modelId="{4003C61A-BCA6-4DBF-B83D-DACB1117C420}" type="presOf" srcId="{24E41820-2E61-4B56-9EA0-810C9EECF76B}" destId="{AB86E2BD-6764-4451-AE10-CAA07A6EAECD}" srcOrd="0" destOrd="0" presId="urn:microsoft.com/office/officeart/2005/8/layout/hList6"/>
    <dgm:cxn modelId="{A6C7CC34-188F-4B77-B60A-9B2D8656C7F1}" type="presOf" srcId="{3696FF9B-7D6C-4C8D-A412-3094130CF107}" destId="{AB86E2BD-6764-4451-AE10-CAA07A6EAECD}" srcOrd="0" destOrd="1" presId="urn:microsoft.com/office/officeart/2005/8/layout/hList6"/>
    <dgm:cxn modelId="{3CC6CD8F-2BAF-44E5-A4C4-C432285CE0BB}" type="presOf" srcId="{691CF737-1779-4AA3-9FE9-A7A23420693B}" destId="{AB86E2BD-6764-4451-AE10-CAA07A6EAECD}" srcOrd="0" destOrd="2" presId="urn:microsoft.com/office/officeart/2005/8/layout/hList6"/>
    <dgm:cxn modelId="{6AA02462-E4B3-4742-8DE0-00821DE73AFF}" srcId="{61E915DE-70FF-46D7-91DC-3A6F40452F51}" destId="{DB483518-B0F6-42F6-9157-947268C1C39F}" srcOrd="2" destOrd="0" parTransId="{14A1B569-D106-4164-B097-056BC7057D41}" sibTransId="{AE026C97-6250-42BA-965E-761A4FAF276B}"/>
    <dgm:cxn modelId="{FF85F464-E469-46B3-B4AA-B3A1F434A746}" type="presOf" srcId="{15A67906-0935-4A6F-B10F-78E4CA1CB559}" destId="{C1DA3C27-B7BB-438B-900C-E17B0C428977}" srcOrd="0" destOrd="4" presId="urn:microsoft.com/office/officeart/2005/8/layout/hList6"/>
    <dgm:cxn modelId="{0B86D0DE-F662-46AE-BC4A-F86868B4DC4B}" type="presOf" srcId="{C929F9FC-BEEB-49EE-B0E5-7799C2A2EC50}" destId="{C1DA3C27-B7BB-438B-900C-E17B0C428977}" srcOrd="0" destOrd="3" presId="urn:microsoft.com/office/officeart/2005/8/layout/hList6"/>
    <dgm:cxn modelId="{E265EA7B-B873-49DC-A1F1-E4FC9F2F3C54}" type="presOf" srcId="{85655116-99F5-441A-B646-D153D03BA519}" destId="{CBE11202-9664-4C16-8355-D51DB4C9B3E7}" srcOrd="0" destOrd="3" presId="urn:microsoft.com/office/officeart/2005/8/layout/hList6"/>
    <dgm:cxn modelId="{0C146A2E-9E7E-493D-8860-10CA65567E92}" srcId="{DB483518-B0F6-42F6-9157-947268C1C39F}" destId="{6FFAC762-2D78-4B8D-BE67-777272C05953}" srcOrd="1" destOrd="0" parTransId="{CEAB0622-7352-425A-9906-DD84F10C765F}" sibTransId="{1310ECB5-A793-492F-9939-B75219017C94}"/>
    <dgm:cxn modelId="{BCE0F8A2-6143-4180-8214-02D182C55666}" srcId="{26572F7A-5C22-47E7-BC88-5115206D7581}" destId="{C929F9FC-BEEB-49EE-B0E5-7799C2A2EC50}" srcOrd="2" destOrd="0" parTransId="{A85E3FA8-741F-435B-AEC3-374D16C3BEED}" sibTransId="{182484EE-6473-46E5-AE70-2B61E404C507}"/>
    <dgm:cxn modelId="{6C293D21-2953-49AF-A470-2D73F42637FD}" type="presOf" srcId="{6FFAC762-2D78-4B8D-BE67-777272C05953}" destId="{CBE11202-9664-4C16-8355-D51DB4C9B3E7}" srcOrd="0" destOrd="2" presId="urn:microsoft.com/office/officeart/2005/8/layout/hList6"/>
    <dgm:cxn modelId="{A88DE58F-D155-48E0-AF7F-870F2C1FAB35}" type="presOf" srcId="{7238996D-D459-489E-9020-209E0FCE751F}" destId="{C1DA3C27-B7BB-438B-900C-E17B0C428977}" srcOrd="0" destOrd="1" presId="urn:microsoft.com/office/officeart/2005/8/layout/hList6"/>
    <dgm:cxn modelId="{A44E9F08-AC3D-4299-980A-343726E72407}" type="presOf" srcId="{92E5EF53-4483-4AB5-94A4-7797033B72EE}" destId="{AB86E2BD-6764-4451-AE10-CAA07A6EAECD}" srcOrd="0" destOrd="3" presId="urn:microsoft.com/office/officeart/2005/8/layout/hList6"/>
    <dgm:cxn modelId="{845B97C9-902F-49C2-96CA-DBD0CB9A3EAE}" type="presOf" srcId="{61E915DE-70FF-46D7-91DC-3A6F40452F51}" destId="{428766B1-6486-4E97-A5EE-48D4EACD24D9}" srcOrd="0" destOrd="0" presId="urn:microsoft.com/office/officeart/2005/8/layout/hList6"/>
    <dgm:cxn modelId="{70E01FA3-282D-421F-81D4-741FD1A06FBE}" type="presOf" srcId="{26572F7A-5C22-47E7-BC88-5115206D7581}" destId="{C1DA3C27-B7BB-438B-900C-E17B0C428977}" srcOrd="0" destOrd="0" presId="urn:microsoft.com/office/officeart/2005/8/layout/hList6"/>
    <dgm:cxn modelId="{74C744F5-F132-4380-B147-370C54C1E44C}" srcId="{DB483518-B0F6-42F6-9157-947268C1C39F}" destId="{85655116-99F5-441A-B646-D153D03BA519}" srcOrd="2" destOrd="0" parTransId="{CDB550EB-6568-4A45-B7D7-D4FECEB86BA3}" sibTransId="{3B645108-6E45-4FD1-B1CC-15612268D476}"/>
    <dgm:cxn modelId="{E7626304-0F23-4FBA-8345-2DB3E0B2C211}" srcId="{26572F7A-5C22-47E7-BC88-5115206D7581}" destId="{15A67906-0935-4A6F-B10F-78E4CA1CB559}" srcOrd="3" destOrd="0" parTransId="{923F7B5F-AE76-4180-90B0-1ADD3FC6305D}" sibTransId="{5B2730D2-42FF-458D-B596-1FDFB418B1BB}"/>
    <dgm:cxn modelId="{2BD99C38-AC0B-4586-9993-F6A1E63E4922}" type="presOf" srcId="{F2C7C0F8-1114-4E14-AEB6-01212D6CD4B5}" destId="{C1DA3C27-B7BB-438B-900C-E17B0C428977}" srcOrd="0" destOrd="2" presId="urn:microsoft.com/office/officeart/2005/8/layout/hList6"/>
    <dgm:cxn modelId="{DBF7D16D-75A9-4FEC-A550-B1FA5EDE59D3}" srcId="{24E41820-2E61-4B56-9EA0-810C9EECF76B}" destId="{3696FF9B-7D6C-4C8D-A412-3094130CF107}" srcOrd="0" destOrd="0" parTransId="{68960BDB-820D-4F58-8E9F-B3F8814892DC}" sibTransId="{EA086333-A25F-466E-B3C8-B987A9ECCF97}"/>
    <dgm:cxn modelId="{CD293A27-ECDD-48ED-B39F-43B515E60AE6}" type="presOf" srcId="{DB483518-B0F6-42F6-9157-947268C1C39F}" destId="{CBE11202-9664-4C16-8355-D51DB4C9B3E7}" srcOrd="0" destOrd="0" presId="urn:microsoft.com/office/officeart/2005/8/layout/hList6"/>
    <dgm:cxn modelId="{E42A4F3F-3FB2-4545-82D6-D6EDE1FD5D86}" type="presOf" srcId="{BE21B3CC-B38D-4DB8-A795-29F2AD2F0918}" destId="{AB86E2BD-6764-4451-AE10-CAA07A6EAECD}" srcOrd="0" destOrd="4" presId="urn:microsoft.com/office/officeart/2005/8/layout/hList6"/>
    <dgm:cxn modelId="{8F3C8D03-F2CC-4B89-8676-F00BE7A04C11}" srcId="{61E915DE-70FF-46D7-91DC-3A6F40452F51}" destId="{26572F7A-5C22-47E7-BC88-5115206D7581}" srcOrd="1" destOrd="0" parTransId="{35D79707-3151-405E-A6F9-B1B88BF1775B}" sibTransId="{EF09A381-0795-4024-8B69-8F8506D6718C}"/>
    <dgm:cxn modelId="{EFE4FE33-866A-4BB8-9894-F664BB38793D}" srcId="{26572F7A-5C22-47E7-BC88-5115206D7581}" destId="{7238996D-D459-489E-9020-209E0FCE751F}" srcOrd="0" destOrd="0" parTransId="{FD821488-F1FC-4111-AEC2-02D8A5C0E92F}" sibTransId="{775FFAD0-6195-4E15-AE5D-40A3DFC5E07E}"/>
    <dgm:cxn modelId="{44DDD9E6-1294-48CF-BCF7-4A73739AC412}" srcId="{DB483518-B0F6-42F6-9157-947268C1C39F}" destId="{B7F42347-8C25-4536-A38C-F59D812EA9B3}" srcOrd="0" destOrd="0" parTransId="{58203D57-1DE2-4359-AEE8-9356766F4233}" sibTransId="{300D1AEF-B3B0-4672-A0E4-E3EC9E51A876}"/>
    <dgm:cxn modelId="{E3EF16C6-DBCD-45B3-B6EF-EAE4890EE8DF}" srcId="{61E915DE-70FF-46D7-91DC-3A6F40452F51}" destId="{24E41820-2E61-4B56-9EA0-810C9EECF76B}" srcOrd="0" destOrd="0" parTransId="{B868AF4D-6CAA-429C-B9EC-825A78DFB68E}" sibTransId="{F80CD216-204C-49A7-A8AE-7F7168BB71F2}"/>
    <dgm:cxn modelId="{4198C07B-A62A-4C2E-95C6-2F4EBF7048EE}" srcId="{24E41820-2E61-4B56-9EA0-810C9EECF76B}" destId="{92E5EF53-4483-4AB5-94A4-7797033B72EE}" srcOrd="2" destOrd="0" parTransId="{547E5671-CAA5-4C75-80AF-4787E830E5A7}" sibTransId="{5068AEDD-21D7-4B5B-9432-2CD5BE6364AD}"/>
    <dgm:cxn modelId="{2C1129A8-0E9A-4610-8498-D7D7943BA3D6}" srcId="{24E41820-2E61-4B56-9EA0-810C9EECF76B}" destId="{55B70601-5E8D-469C-A570-FC822B139262}" srcOrd="4" destOrd="0" parTransId="{D5BD5DE0-64DD-4373-9A74-7087DFE19D22}" sibTransId="{EBFBD16A-0240-401E-9385-3211F8A41F63}"/>
    <dgm:cxn modelId="{5EF2CBF1-E294-4FE4-9B40-22F2C41E50CE}" srcId="{26572F7A-5C22-47E7-BC88-5115206D7581}" destId="{F2C7C0F8-1114-4E14-AEB6-01212D6CD4B5}" srcOrd="1" destOrd="0" parTransId="{1D487119-EA3E-467D-8503-8FFE47E47587}" sibTransId="{01FA912E-0026-4D54-8EEA-E72E29AE4CD9}"/>
    <dgm:cxn modelId="{C9CED601-6EC8-4582-8D26-0812DD022B6C}" type="presParOf" srcId="{428766B1-6486-4E97-A5EE-48D4EACD24D9}" destId="{AB86E2BD-6764-4451-AE10-CAA07A6EAECD}" srcOrd="0" destOrd="0" presId="urn:microsoft.com/office/officeart/2005/8/layout/hList6"/>
    <dgm:cxn modelId="{FE7B3DB3-0A4E-4A34-AC35-3877C23AD3E1}" type="presParOf" srcId="{428766B1-6486-4E97-A5EE-48D4EACD24D9}" destId="{81609296-A81E-4E5C-95C4-2EB62A2D81F3}" srcOrd="1" destOrd="0" presId="urn:microsoft.com/office/officeart/2005/8/layout/hList6"/>
    <dgm:cxn modelId="{24E135C8-6096-41BD-B03E-4BF0C592AAB9}" type="presParOf" srcId="{428766B1-6486-4E97-A5EE-48D4EACD24D9}" destId="{C1DA3C27-B7BB-438B-900C-E17B0C428977}" srcOrd="2" destOrd="0" presId="urn:microsoft.com/office/officeart/2005/8/layout/hList6"/>
    <dgm:cxn modelId="{EA561B23-5A90-4D7C-B337-3684738125C9}" type="presParOf" srcId="{428766B1-6486-4E97-A5EE-48D4EACD24D9}" destId="{CCBCA741-4334-44DC-B4E1-0ED6FB5377D0}" srcOrd="3" destOrd="0" presId="urn:microsoft.com/office/officeart/2005/8/layout/hList6"/>
    <dgm:cxn modelId="{D2C83A39-68C8-4052-AB3E-662F6F53C954}" type="presParOf" srcId="{428766B1-6486-4E97-A5EE-48D4EACD24D9}" destId="{CBE11202-9664-4C16-8355-D51DB4C9B3E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DAC8F7-29D7-446B-80E6-8B5462CD099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FCA0A682-D481-428D-BDB2-C42F69BF328C}">
      <dgm:prSet phldrT="[Text]" custT="1"/>
      <dgm:spPr/>
      <dgm:t>
        <a:bodyPr anchor="t"/>
        <a:lstStyle/>
        <a:p>
          <a:r>
            <a:rPr lang="de-DE" sz="2000" b="1" dirty="0" smtClean="0">
              <a:solidFill>
                <a:schemeClr val="tx1"/>
              </a:solidFill>
              <a:latin typeface="Calibri" panose="020F0502020204030204" pitchFamily="34" charset="0"/>
            </a:rPr>
            <a:t>Bildungs-abschluss</a:t>
          </a:r>
          <a:endParaRPr lang="de-DE" sz="2000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5C31435-07C8-4033-A961-4599BA7BA0E4}" type="parTrans" cxnId="{727F86FA-E4E0-401D-9C9B-35AECBF5D5D5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37C65E05-719A-43DD-B3C7-E0FD38062E2E}" type="sibTrans" cxnId="{727F86FA-E4E0-401D-9C9B-35AECBF5D5D5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635B040C-74C5-451F-95B1-6493E181EC73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Berufliche Ausbildung</a:t>
          </a:r>
          <a:endParaRPr lang="de-DE" dirty="0">
            <a:latin typeface="Calibri" panose="020F0502020204030204" pitchFamily="34" charset="0"/>
          </a:endParaRPr>
        </a:p>
      </dgm:t>
    </dgm:pt>
    <dgm:pt modelId="{FFAC8066-A677-4B31-8502-036D9EED7F73}" type="parTrans" cxnId="{5A6C00AF-3C40-438E-A0DB-899F1C0C263B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11FE57A1-3B0A-4FFB-8EC3-D5FD8C061456}" type="sibTrans" cxnId="{5A6C00AF-3C40-438E-A0DB-899F1C0C263B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FE5C079A-5F5D-434F-AE75-30A602B110A9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Akademischer Abschluss</a:t>
          </a:r>
          <a:endParaRPr lang="de-DE" dirty="0">
            <a:latin typeface="Calibri" panose="020F0502020204030204" pitchFamily="34" charset="0"/>
          </a:endParaRPr>
        </a:p>
      </dgm:t>
    </dgm:pt>
    <dgm:pt modelId="{08FD2AE1-01CB-4F3E-AA5C-0740B3CB3464}" type="parTrans" cxnId="{67ECE9A4-6056-4941-BDD1-43DE010CD4D4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72C6BC60-37CA-46E3-82E6-1B782A756AE8}" type="sibTrans" cxnId="{67ECE9A4-6056-4941-BDD1-43DE010CD4D4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241CBBBD-5CD8-4557-BFA0-0494729F95AF}">
      <dgm:prSet phldrT="[Text]" custT="1"/>
      <dgm:spPr/>
      <dgm:t>
        <a:bodyPr anchor="t"/>
        <a:lstStyle/>
        <a:p>
          <a:r>
            <a:rPr lang="de-DE" sz="2000" b="1" dirty="0" smtClean="0">
              <a:solidFill>
                <a:schemeClr val="tx1"/>
              </a:solidFill>
              <a:latin typeface="Calibri" panose="020F0502020204030204" pitchFamily="34" charset="0"/>
            </a:rPr>
            <a:t>Berufsgruppe</a:t>
          </a:r>
          <a:endParaRPr lang="de-DE" sz="2400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EDA292C-501B-4589-BCD7-A2D32A5DD208}" type="parTrans" cxnId="{775CEE64-BC35-4BE6-B68D-E8592FFE387C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EA18695A-53EE-4692-8650-461FB2CDF77F}" type="sibTrans" cxnId="{775CEE64-BC35-4BE6-B68D-E8592FFE387C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9FF39668-DB1D-4689-875F-8C861957055E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Technisch</a:t>
          </a:r>
          <a:endParaRPr lang="de-DE" dirty="0">
            <a:latin typeface="Calibri" panose="020F0502020204030204" pitchFamily="34" charset="0"/>
          </a:endParaRPr>
        </a:p>
      </dgm:t>
    </dgm:pt>
    <dgm:pt modelId="{FA8C290C-DEBD-402B-80E6-22FCCB6385AB}" type="parTrans" cxnId="{A8B920B1-EFB6-447F-BA89-82870BA58FF3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5680713B-DD6F-42A3-A68A-1D671264E2F3}" type="sibTrans" cxnId="{A8B920B1-EFB6-447F-BA89-82870BA58FF3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3F7247DE-9141-4DE2-8F09-550543863074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Dienstleistungs-berufe</a:t>
          </a:r>
          <a:endParaRPr lang="de-DE" dirty="0">
            <a:latin typeface="Calibri" panose="020F0502020204030204" pitchFamily="34" charset="0"/>
          </a:endParaRPr>
        </a:p>
      </dgm:t>
    </dgm:pt>
    <dgm:pt modelId="{327A2AA9-56A4-4C9D-9129-1D9204D8ACB7}" type="parTrans" cxnId="{C6550E2B-B901-40BB-B697-E4F3D51C2C6F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053751F7-E04B-45D0-BD39-FC78D3FFD5ED}" type="sibTrans" cxnId="{C6550E2B-B901-40BB-B697-E4F3D51C2C6F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16552AF6-5DA6-4020-853C-57C9F3AAB040}">
      <dgm:prSet phldrT="[Text]" custT="1"/>
      <dgm:spPr/>
      <dgm:t>
        <a:bodyPr anchor="t"/>
        <a:lstStyle/>
        <a:p>
          <a:r>
            <a:rPr lang="de-DE" sz="2000" b="1" dirty="0" smtClean="0">
              <a:latin typeface="Calibri" panose="020F0502020204030204" pitchFamily="34" charset="0"/>
            </a:rPr>
            <a:t>Branche</a:t>
          </a:r>
          <a:endParaRPr lang="de-DE" sz="2400" b="1" dirty="0">
            <a:latin typeface="Calibri" panose="020F0502020204030204" pitchFamily="34" charset="0"/>
          </a:endParaRPr>
        </a:p>
      </dgm:t>
    </dgm:pt>
    <dgm:pt modelId="{E48CFB90-0471-40D3-9CFC-AFC2EFBE3261}" type="parTrans" cxnId="{C29A9380-8A19-4194-81CF-37D8BA1D7126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91021417-0A7F-4DCF-B519-F25C79F72AD3}" type="sibTrans" cxnId="{C29A9380-8A19-4194-81CF-37D8BA1D7126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CAEA8BC7-63A7-4259-A0FC-338108008F79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Maschinenbau</a:t>
          </a:r>
          <a:endParaRPr lang="de-DE" dirty="0">
            <a:latin typeface="Calibri" panose="020F0502020204030204" pitchFamily="34" charset="0"/>
          </a:endParaRPr>
        </a:p>
      </dgm:t>
    </dgm:pt>
    <dgm:pt modelId="{FB40832C-07EB-4456-BFB8-07714C5EC01E}" type="parTrans" cxnId="{50C542CC-6911-4E86-9F4F-14849DE6F4B6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9D873C68-1B55-4CA6-AA18-DEEE8AD53C1D}" type="sibTrans" cxnId="{50C542CC-6911-4E86-9F4F-14849DE6F4B6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0964A08D-A831-4ECF-A3D7-4367287F9F12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Schlüssel-branchen</a:t>
          </a:r>
          <a:endParaRPr lang="de-DE" dirty="0">
            <a:latin typeface="Calibri" panose="020F0502020204030204" pitchFamily="34" charset="0"/>
          </a:endParaRPr>
        </a:p>
      </dgm:t>
    </dgm:pt>
    <dgm:pt modelId="{135ADA07-89AE-49A7-8B2A-E2AFFB1A5A05}" type="parTrans" cxnId="{76AFAA73-C3E5-49F8-9C6B-67A3AA537510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63D1CD80-224E-4157-9D15-CB4BF223B1E3}" type="sibTrans" cxnId="{76AFAA73-C3E5-49F8-9C6B-67A3AA537510}">
      <dgm:prSet/>
      <dgm:spPr/>
      <dgm:t>
        <a:bodyPr/>
        <a:lstStyle/>
        <a:p>
          <a:endParaRPr lang="de-DE">
            <a:latin typeface="Calibri" panose="020F0502020204030204" pitchFamily="34" charset="0"/>
          </a:endParaRPr>
        </a:p>
      </dgm:t>
    </dgm:pt>
    <dgm:pt modelId="{8A484A11-A5ED-432C-9232-969D4EB3AC3A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</a:rPr>
            <a:t>Dienstleistungs-branchen</a:t>
          </a:r>
          <a:endParaRPr lang="de-DE" dirty="0">
            <a:latin typeface="Calibri" panose="020F0502020204030204" pitchFamily="34" charset="0"/>
          </a:endParaRPr>
        </a:p>
      </dgm:t>
    </dgm:pt>
    <dgm:pt modelId="{50893BF3-9BC4-4B03-9F4B-BF1BBB14A87D}" type="parTrans" cxnId="{AA7F60F9-BC37-49D9-B745-D82F22337451}">
      <dgm:prSet/>
      <dgm:spPr/>
      <dgm:t>
        <a:bodyPr/>
        <a:lstStyle/>
        <a:p>
          <a:endParaRPr lang="de-DE"/>
        </a:p>
      </dgm:t>
    </dgm:pt>
    <dgm:pt modelId="{6FA6CF32-7DCD-449A-B86F-D4171BEBCB5F}" type="sibTrans" cxnId="{AA7F60F9-BC37-49D9-B745-D82F22337451}">
      <dgm:prSet/>
      <dgm:spPr/>
      <dgm:t>
        <a:bodyPr/>
        <a:lstStyle/>
        <a:p>
          <a:endParaRPr lang="de-DE"/>
        </a:p>
      </dgm:t>
    </dgm:pt>
    <dgm:pt modelId="{192E3715-BC72-47B2-9F31-E641EBADF92A}" type="pres">
      <dgm:prSet presAssocID="{8CDAC8F7-29D7-446B-80E6-8B5462CD09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F2EB6AC-D409-4A0E-9A98-D565C845514D}" type="pres">
      <dgm:prSet presAssocID="{FCA0A682-D481-428D-BDB2-C42F69BF328C}" presName="composite" presStyleCnt="0"/>
      <dgm:spPr/>
    </dgm:pt>
    <dgm:pt modelId="{101DCD59-ED8F-4E2E-B7C5-2DCB1CA15462}" type="pres">
      <dgm:prSet presAssocID="{FCA0A682-D481-428D-BDB2-C42F69BF328C}" presName="parTx" presStyleLbl="alignNode1" presStyleIdx="0" presStyleCnt="3" custScaleY="1405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C53A11E-4105-4DB7-9D84-0A94DE6C6A19}" type="pres">
      <dgm:prSet presAssocID="{FCA0A682-D481-428D-BDB2-C42F69BF328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CDFBB4-C53B-4AFC-9990-548DCF61C784}" type="pres">
      <dgm:prSet presAssocID="{37C65E05-719A-43DD-B3C7-E0FD38062E2E}" presName="space" presStyleCnt="0"/>
      <dgm:spPr/>
    </dgm:pt>
    <dgm:pt modelId="{2E28F522-287E-44B5-A9C3-8B9B43420493}" type="pres">
      <dgm:prSet presAssocID="{241CBBBD-5CD8-4557-BFA0-0494729F95AF}" presName="composite" presStyleCnt="0"/>
      <dgm:spPr/>
    </dgm:pt>
    <dgm:pt modelId="{E4B9C478-02DA-40BA-8161-F145BCA61787}" type="pres">
      <dgm:prSet presAssocID="{241CBBBD-5CD8-4557-BFA0-0494729F95AF}" presName="parTx" presStyleLbl="alignNode1" presStyleIdx="1" presStyleCnt="3" custScaleY="1413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FCEE941-C37C-41AF-9F88-B17ACFE9A4E0}" type="pres">
      <dgm:prSet presAssocID="{241CBBBD-5CD8-4557-BFA0-0494729F95A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CA22E51-1888-4865-BAA9-CDD98ABBA42B}" type="pres">
      <dgm:prSet presAssocID="{EA18695A-53EE-4692-8650-461FB2CDF77F}" presName="space" presStyleCnt="0"/>
      <dgm:spPr/>
    </dgm:pt>
    <dgm:pt modelId="{84499B9B-6361-4B7A-B3C2-2F7EF0020843}" type="pres">
      <dgm:prSet presAssocID="{16552AF6-5DA6-4020-853C-57C9F3AAB040}" presName="composite" presStyleCnt="0"/>
      <dgm:spPr/>
    </dgm:pt>
    <dgm:pt modelId="{808465CC-15D9-4212-B4DD-6EF10D58E8D4}" type="pres">
      <dgm:prSet presAssocID="{16552AF6-5DA6-4020-853C-57C9F3AAB040}" presName="parTx" presStyleLbl="alignNode1" presStyleIdx="2" presStyleCnt="3" custScaleY="138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A4415B-8906-42BD-B7B9-028250D41D37}" type="pres">
      <dgm:prSet presAssocID="{16552AF6-5DA6-4020-853C-57C9F3AAB04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6AFAA73-C3E5-49F8-9C6B-67A3AA537510}" srcId="{16552AF6-5DA6-4020-853C-57C9F3AAB040}" destId="{0964A08D-A831-4ECF-A3D7-4367287F9F12}" srcOrd="1" destOrd="0" parTransId="{135ADA07-89AE-49A7-8B2A-E2AFFB1A5A05}" sibTransId="{63D1CD80-224E-4157-9D15-CB4BF223B1E3}"/>
    <dgm:cxn modelId="{50C542CC-6911-4E86-9F4F-14849DE6F4B6}" srcId="{16552AF6-5DA6-4020-853C-57C9F3AAB040}" destId="{CAEA8BC7-63A7-4259-A0FC-338108008F79}" srcOrd="0" destOrd="0" parTransId="{FB40832C-07EB-4456-BFB8-07714C5EC01E}" sibTransId="{9D873C68-1B55-4CA6-AA18-DEEE8AD53C1D}"/>
    <dgm:cxn modelId="{727F86FA-E4E0-401D-9C9B-35AECBF5D5D5}" srcId="{8CDAC8F7-29D7-446B-80E6-8B5462CD0992}" destId="{FCA0A682-D481-428D-BDB2-C42F69BF328C}" srcOrd="0" destOrd="0" parTransId="{A5C31435-07C8-4033-A961-4599BA7BA0E4}" sibTransId="{37C65E05-719A-43DD-B3C7-E0FD38062E2E}"/>
    <dgm:cxn modelId="{CB703429-5426-40B1-84D2-6278C25BC54B}" type="presOf" srcId="{8CDAC8F7-29D7-446B-80E6-8B5462CD0992}" destId="{192E3715-BC72-47B2-9F31-E641EBADF92A}" srcOrd="0" destOrd="0" presId="urn:microsoft.com/office/officeart/2005/8/layout/hList1"/>
    <dgm:cxn modelId="{8C96D35B-2F67-44B3-B084-0444A9BDBBBB}" type="presOf" srcId="{3F7247DE-9141-4DE2-8F09-550543863074}" destId="{0FCEE941-C37C-41AF-9F88-B17ACFE9A4E0}" srcOrd="0" destOrd="1" presId="urn:microsoft.com/office/officeart/2005/8/layout/hList1"/>
    <dgm:cxn modelId="{C45CABDA-94A4-4DEC-A2BF-58B0E4B98E81}" type="presOf" srcId="{0964A08D-A831-4ECF-A3D7-4367287F9F12}" destId="{39A4415B-8906-42BD-B7B9-028250D41D37}" srcOrd="0" destOrd="1" presId="urn:microsoft.com/office/officeart/2005/8/layout/hList1"/>
    <dgm:cxn modelId="{6DBA4619-B0B9-47E5-B2AC-51884E2993D5}" type="presOf" srcId="{241CBBBD-5CD8-4557-BFA0-0494729F95AF}" destId="{E4B9C478-02DA-40BA-8161-F145BCA61787}" srcOrd="0" destOrd="0" presId="urn:microsoft.com/office/officeart/2005/8/layout/hList1"/>
    <dgm:cxn modelId="{C29A9380-8A19-4194-81CF-37D8BA1D7126}" srcId="{8CDAC8F7-29D7-446B-80E6-8B5462CD0992}" destId="{16552AF6-5DA6-4020-853C-57C9F3AAB040}" srcOrd="2" destOrd="0" parTransId="{E48CFB90-0471-40D3-9CFC-AFC2EFBE3261}" sibTransId="{91021417-0A7F-4DCF-B519-F25C79F72AD3}"/>
    <dgm:cxn modelId="{5A6C00AF-3C40-438E-A0DB-899F1C0C263B}" srcId="{FCA0A682-D481-428D-BDB2-C42F69BF328C}" destId="{635B040C-74C5-451F-95B1-6493E181EC73}" srcOrd="0" destOrd="0" parTransId="{FFAC8066-A677-4B31-8502-036D9EED7F73}" sibTransId="{11FE57A1-3B0A-4FFB-8EC3-D5FD8C061456}"/>
    <dgm:cxn modelId="{70A6B509-A079-4DFD-8333-2841F206756A}" type="presOf" srcId="{16552AF6-5DA6-4020-853C-57C9F3AAB040}" destId="{808465CC-15D9-4212-B4DD-6EF10D58E8D4}" srcOrd="0" destOrd="0" presId="urn:microsoft.com/office/officeart/2005/8/layout/hList1"/>
    <dgm:cxn modelId="{D5442513-9F10-4C28-A308-441D9AB57E8A}" type="presOf" srcId="{CAEA8BC7-63A7-4259-A0FC-338108008F79}" destId="{39A4415B-8906-42BD-B7B9-028250D41D37}" srcOrd="0" destOrd="0" presId="urn:microsoft.com/office/officeart/2005/8/layout/hList1"/>
    <dgm:cxn modelId="{C6550E2B-B901-40BB-B697-E4F3D51C2C6F}" srcId="{241CBBBD-5CD8-4557-BFA0-0494729F95AF}" destId="{3F7247DE-9141-4DE2-8F09-550543863074}" srcOrd="1" destOrd="0" parTransId="{327A2AA9-56A4-4C9D-9129-1D9204D8ACB7}" sibTransId="{053751F7-E04B-45D0-BD39-FC78D3FFD5ED}"/>
    <dgm:cxn modelId="{2D2DF85E-5EA8-423D-9539-104A160D7EC5}" type="presOf" srcId="{FE5C079A-5F5D-434F-AE75-30A602B110A9}" destId="{DC53A11E-4105-4DB7-9D84-0A94DE6C6A19}" srcOrd="0" destOrd="1" presId="urn:microsoft.com/office/officeart/2005/8/layout/hList1"/>
    <dgm:cxn modelId="{AA7F60F9-BC37-49D9-B745-D82F22337451}" srcId="{16552AF6-5DA6-4020-853C-57C9F3AAB040}" destId="{8A484A11-A5ED-432C-9232-969D4EB3AC3A}" srcOrd="2" destOrd="0" parTransId="{50893BF3-9BC4-4B03-9F4B-BF1BBB14A87D}" sibTransId="{6FA6CF32-7DCD-449A-B86F-D4171BEBCB5F}"/>
    <dgm:cxn modelId="{A8B920B1-EFB6-447F-BA89-82870BA58FF3}" srcId="{241CBBBD-5CD8-4557-BFA0-0494729F95AF}" destId="{9FF39668-DB1D-4689-875F-8C861957055E}" srcOrd="0" destOrd="0" parTransId="{FA8C290C-DEBD-402B-80E6-22FCCB6385AB}" sibTransId="{5680713B-DD6F-42A3-A68A-1D671264E2F3}"/>
    <dgm:cxn modelId="{775CEE64-BC35-4BE6-B68D-E8592FFE387C}" srcId="{8CDAC8F7-29D7-446B-80E6-8B5462CD0992}" destId="{241CBBBD-5CD8-4557-BFA0-0494729F95AF}" srcOrd="1" destOrd="0" parTransId="{AEDA292C-501B-4589-BCD7-A2D32A5DD208}" sibTransId="{EA18695A-53EE-4692-8650-461FB2CDF77F}"/>
    <dgm:cxn modelId="{67ECE9A4-6056-4941-BDD1-43DE010CD4D4}" srcId="{FCA0A682-D481-428D-BDB2-C42F69BF328C}" destId="{FE5C079A-5F5D-434F-AE75-30A602B110A9}" srcOrd="1" destOrd="0" parTransId="{08FD2AE1-01CB-4F3E-AA5C-0740B3CB3464}" sibTransId="{72C6BC60-37CA-46E3-82E6-1B782A756AE8}"/>
    <dgm:cxn modelId="{5D897755-7B38-4AED-AEEE-034A69979F3F}" type="presOf" srcId="{9FF39668-DB1D-4689-875F-8C861957055E}" destId="{0FCEE941-C37C-41AF-9F88-B17ACFE9A4E0}" srcOrd="0" destOrd="0" presId="urn:microsoft.com/office/officeart/2005/8/layout/hList1"/>
    <dgm:cxn modelId="{7B777532-D176-4F27-B5FB-BAB5B530840B}" type="presOf" srcId="{635B040C-74C5-451F-95B1-6493E181EC73}" destId="{DC53A11E-4105-4DB7-9D84-0A94DE6C6A19}" srcOrd="0" destOrd="0" presId="urn:microsoft.com/office/officeart/2005/8/layout/hList1"/>
    <dgm:cxn modelId="{528DB18E-822C-41CC-872B-ADCA86057A64}" type="presOf" srcId="{8A484A11-A5ED-432C-9232-969D4EB3AC3A}" destId="{39A4415B-8906-42BD-B7B9-028250D41D37}" srcOrd="0" destOrd="2" presId="urn:microsoft.com/office/officeart/2005/8/layout/hList1"/>
    <dgm:cxn modelId="{4447389A-3DE0-41C0-AE15-98EDDF62E021}" type="presOf" srcId="{FCA0A682-D481-428D-BDB2-C42F69BF328C}" destId="{101DCD59-ED8F-4E2E-B7C5-2DCB1CA15462}" srcOrd="0" destOrd="0" presId="urn:microsoft.com/office/officeart/2005/8/layout/hList1"/>
    <dgm:cxn modelId="{8B267F6C-267C-48A4-912E-15BCAE36379B}" type="presParOf" srcId="{192E3715-BC72-47B2-9F31-E641EBADF92A}" destId="{FF2EB6AC-D409-4A0E-9A98-D565C845514D}" srcOrd="0" destOrd="0" presId="urn:microsoft.com/office/officeart/2005/8/layout/hList1"/>
    <dgm:cxn modelId="{7381321C-139B-42EC-93A8-3CDE98276735}" type="presParOf" srcId="{FF2EB6AC-D409-4A0E-9A98-D565C845514D}" destId="{101DCD59-ED8F-4E2E-B7C5-2DCB1CA15462}" srcOrd="0" destOrd="0" presId="urn:microsoft.com/office/officeart/2005/8/layout/hList1"/>
    <dgm:cxn modelId="{0CF47063-97B9-4350-B9B7-6B59B7660B9A}" type="presParOf" srcId="{FF2EB6AC-D409-4A0E-9A98-D565C845514D}" destId="{DC53A11E-4105-4DB7-9D84-0A94DE6C6A19}" srcOrd="1" destOrd="0" presId="urn:microsoft.com/office/officeart/2005/8/layout/hList1"/>
    <dgm:cxn modelId="{E883078B-9287-4C2D-A95B-C7940F1305A8}" type="presParOf" srcId="{192E3715-BC72-47B2-9F31-E641EBADF92A}" destId="{5ECDFBB4-C53B-4AFC-9990-548DCF61C784}" srcOrd="1" destOrd="0" presId="urn:microsoft.com/office/officeart/2005/8/layout/hList1"/>
    <dgm:cxn modelId="{B1430559-23B5-4624-A535-6FB3A76FE6D8}" type="presParOf" srcId="{192E3715-BC72-47B2-9F31-E641EBADF92A}" destId="{2E28F522-287E-44B5-A9C3-8B9B43420493}" srcOrd="2" destOrd="0" presId="urn:microsoft.com/office/officeart/2005/8/layout/hList1"/>
    <dgm:cxn modelId="{7E5BC045-11E9-43AD-BA19-D867B06F9BCA}" type="presParOf" srcId="{2E28F522-287E-44B5-A9C3-8B9B43420493}" destId="{E4B9C478-02DA-40BA-8161-F145BCA61787}" srcOrd="0" destOrd="0" presId="urn:microsoft.com/office/officeart/2005/8/layout/hList1"/>
    <dgm:cxn modelId="{2F94FA49-56F9-45C8-A41A-94EABBA597DF}" type="presParOf" srcId="{2E28F522-287E-44B5-A9C3-8B9B43420493}" destId="{0FCEE941-C37C-41AF-9F88-B17ACFE9A4E0}" srcOrd="1" destOrd="0" presId="urn:microsoft.com/office/officeart/2005/8/layout/hList1"/>
    <dgm:cxn modelId="{B0A1036A-8609-4D80-A496-1BB5DD1F22FA}" type="presParOf" srcId="{192E3715-BC72-47B2-9F31-E641EBADF92A}" destId="{9CA22E51-1888-4865-BAA9-CDD98ABBA42B}" srcOrd="3" destOrd="0" presId="urn:microsoft.com/office/officeart/2005/8/layout/hList1"/>
    <dgm:cxn modelId="{2086F24E-0F75-4D40-8944-11D91BDAFA77}" type="presParOf" srcId="{192E3715-BC72-47B2-9F31-E641EBADF92A}" destId="{84499B9B-6361-4B7A-B3C2-2F7EF0020843}" srcOrd="4" destOrd="0" presId="urn:microsoft.com/office/officeart/2005/8/layout/hList1"/>
    <dgm:cxn modelId="{84A28EEE-1835-443B-BA01-0976B78EC730}" type="presParOf" srcId="{84499B9B-6361-4B7A-B3C2-2F7EF0020843}" destId="{808465CC-15D9-4212-B4DD-6EF10D58E8D4}" srcOrd="0" destOrd="0" presId="urn:microsoft.com/office/officeart/2005/8/layout/hList1"/>
    <dgm:cxn modelId="{8E2C1DE3-90DF-48AF-B84D-F68489661A84}" type="presParOf" srcId="{84499B9B-6361-4B7A-B3C2-2F7EF0020843}" destId="{39A4415B-8906-42BD-B7B9-028250D41D3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111FE-B3DE-4B44-B606-65DA301F627D}">
      <dsp:nvSpPr>
        <dsp:cNvPr id="0" name=""/>
        <dsp:cNvSpPr/>
      </dsp:nvSpPr>
      <dsp:spPr>
        <a:xfrm>
          <a:off x="1224136" y="1770728"/>
          <a:ext cx="1243966" cy="621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Ausbildung</a:t>
          </a:r>
          <a:endParaRPr lang="de-DE" sz="1600" kern="1200" dirty="0"/>
        </a:p>
      </dsp:txBody>
      <dsp:txXfrm>
        <a:off x="1242353" y="1788945"/>
        <a:ext cx="1207532" cy="585549"/>
      </dsp:txXfrm>
    </dsp:sp>
    <dsp:sp modelId="{1FC50000-2B82-45CC-9125-944C72F891CB}">
      <dsp:nvSpPr>
        <dsp:cNvPr id="0" name=""/>
        <dsp:cNvSpPr/>
      </dsp:nvSpPr>
      <dsp:spPr>
        <a:xfrm rot="17307840">
          <a:off x="1952525" y="1352609"/>
          <a:ext cx="1509097" cy="26806"/>
        </a:xfrm>
        <a:custGeom>
          <a:avLst/>
          <a:gdLst/>
          <a:ahLst/>
          <a:cxnLst/>
          <a:rect l="0" t="0" r="0" b="0"/>
          <a:pathLst>
            <a:path>
              <a:moveTo>
                <a:pt x="0" y="13403"/>
              </a:moveTo>
              <a:lnTo>
                <a:pt x="1509097" y="13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669347" y="1328285"/>
        <a:ext cx="75454" cy="75454"/>
      </dsp:txXfrm>
    </dsp:sp>
    <dsp:sp modelId="{EBA3D216-EA4E-4943-B73F-9EBC8F7F81FD}">
      <dsp:nvSpPr>
        <dsp:cNvPr id="0" name=""/>
        <dsp:cNvSpPr/>
      </dsp:nvSpPr>
      <dsp:spPr>
        <a:xfrm>
          <a:off x="2946046" y="339314"/>
          <a:ext cx="1155682" cy="621983"/>
        </a:xfrm>
        <a:prstGeom prst="roundRect">
          <a:avLst>
            <a:gd name="adj" fmla="val 10000"/>
          </a:avLst>
        </a:prstGeom>
        <a:solidFill>
          <a:srgbClr val="0062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Abschluss</a:t>
          </a:r>
          <a:endParaRPr lang="de-DE" sz="1600" kern="1200" dirty="0"/>
        </a:p>
      </dsp:txBody>
      <dsp:txXfrm>
        <a:off x="2964263" y="357531"/>
        <a:ext cx="1119248" cy="585549"/>
      </dsp:txXfrm>
    </dsp:sp>
    <dsp:sp modelId="{FF97DAEC-D362-43DA-9F7B-CF43947398C0}">
      <dsp:nvSpPr>
        <dsp:cNvPr id="0" name=""/>
        <dsp:cNvSpPr/>
      </dsp:nvSpPr>
      <dsp:spPr>
        <a:xfrm rot="19566812">
          <a:off x="4047832" y="459989"/>
          <a:ext cx="634612" cy="26806"/>
        </a:xfrm>
        <a:custGeom>
          <a:avLst/>
          <a:gdLst/>
          <a:ahLst/>
          <a:cxnLst/>
          <a:rect l="0" t="0" r="0" b="0"/>
          <a:pathLst>
            <a:path>
              <a:moveTo>
                <a:pt x="0" y="13403"/>
              </a:moveTo>
              <a:lnTo>
                <a:pt x="634612" y="134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49273" y="457527"/>
        <a:ext cx="31730" cy="31730"/>
      </dsp:txXfrm>
    </dsp:sp>
    <dsp:sp modelId="{F94FBFD0-E409-4568-BD6B-34BD91DC218D}">
      <dsp:nvSpPr>
        <dsp:cNvPr id="0" name=""/>
        <dsp:cNvSpPr/>
      </dsp:nvSpPr>
      <dsp:spPr>
        <a:xfrm>
          <a:off x="4628548" y="1777"/>
          <a:ext cx="1922699" cy="589403"/>
        </a:xfrm>
        <a:prstGeom prst="roundRect">
          <a:avLst>
            <a:gd name="adj" fmla="val 10000"/>
          </a:avLst>
        </a:prstGeom>
        <a:solidFill>
          <a:srgbClr val="FFDA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akademisch</a:t>
          </a:r>
          <a:endParaRPr lang="de-DE" sz="1600" kern="1200" dirty="0"/>
        </a:p>
      </dsp:txBody>
      <dsp:txXfrm>
        <a:off x="4645811" y="19040"/>
        <a:ext cx="1888173" cy="554877"/>
      </dsp:txXfrm>
    </dsp:sp>
    <dsp:sp modelId="{8C789CFB-0430-417F-8FB3-43F83F855E6C}">
      <dsp:nvSpPr>
        <dsp:cNvPr id="0" name=""/>
        <dsp:cNvSpPr/>
      </dsp:nvSpPr>
      <dsp:spPr>
        <a:xfrm rot="1987548">
          <a:off x="4049274" y="813275"/>
          <a:ext cx="645487" cy="26806"/>
        </a:xfrm>
        <a:custGeom>
          <a:avLst/>
          <a:gdLst/>
          <a:ahLst/>
          <a:cxnLst/>
          <a:rect l="0" t="0" r="0" b="0"/>
          <a:pathLst>
            <a:path>
              <a:moveTo>
                <a:pt x="0" y="13403"/>
              </a:moveTo>
              <a:lnTo>
                <a:pt x="645487" y="134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55880" y="810541"/>
        <a:ext cx="32274" cy="32274"/>
      </dsp:txXfrm>
    </dsp:sp>
    <dsp:sp modelId="{EDEA3122-AB1A-4CA1-B9C0-7C8A1AF9F8A9}">
      <dsp:nvSpPr>
        <dsp:cNvPr id="0" name=""/>
        <dsp:cNvSpPr/>
      </dsp:nvSpPr>
      <dsp:spPr>
        <a:xfrm>
          <a:off x="4642306" y="688794"/>
          <a:ext cx="1872293" cy="628513"/>
        </a:xfrm>
        <a:prstGeom prst="roundRect">
          <a:avLst>
            <a:gd name="adj" fmla="val 10000"/>
          </a:avLst>
        </a:prstGeom>
        <a:solidFill>
          <a:srgbClr val="FFDA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beruflich</a:t>
          </a:r>
          <a:endParaRPr lang="de-DE" sz="1600" kern="1200" dirty="0"/>
        </a:p>
      </dsp:txBody>
      <dsp:txXfrm>
        <a:off x="4660715" y="707203"/>
        <a:ext cx="1835475" cy="591695"/>
      </dsp:txXfrm>
    </dsp:sp>
    <dsp:sp modelId="{7F90D756-63F7-4927-B331-52DAC534D933}">
      <dsp:nvSpPr>
        <dsp:cNvPr id="0" name=""/>
        <dsp:cNvSpPr/>
      </dsp:nvSpPr>
      <dsp:spPr>
        <a:xfrm rot="21500218">
          <a:off x="2468001" y="2061378"/>
          <a:ext cx="478145" cy="26806"/>
        </a:xfrm>
        <a:custGeom>
          <a:avLst/>
          <a:gdLst/>
          <a:ahLst/>
          <a:cxnLst/>
          <a:rect l="0" t="0" r="0" b="0"/>
          <a:pathLst>
            <a:path>
              <a:moveTo>
                <a:pt x="0" y="13403"/>
              </a:moveTo>
              <a:lnTo>
                <a:pt x="478145" y="13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695120" y="2062827"/>
        <a:ext cx="23907" cy="23907"/>
      </dsp:txXfrm>
    </dsp:sp>
    <dsp:sp modelId="{B956CEE4-8B71-4B38-A37A-95E719093E65}">
      <dsp:nvSpPr>
        <dsp:cNvPr id="0" name=""/>
        <dsp:cNvSpPr/>
      </dsp:nvSpPr>
      <dsp:spPr>
        <a:xfrm>
          <a:off x="2946046" y="1756851"/>
          <a:ext cx="1147658" cy="621983"/>
        </a:xfrm>
        <a:prstGeom prst="roundRect">
          <a:avLst>
            <a:gd name="adj" fmla="val 10000"/>
          </a:avLst>
        </a:prstGeom>
        <a:solidFill>
          <a:srgbClr val="0062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Beruf</a:t>
          </a:r>
          <a:endParaRPr lang="de-DE" sz="1600" kern="1200" dirty="0"/>
        </a:p>
      </dsp:txBody>
      <dsp:txXfrm>
        <a:off x="2964263" y="1775068"/>
        <a:ext cx="1111224" cy="585549"/>
      </dsp:txXfrm>
    </dsp:sp>
    <dsp:sp modelId="{32646C2C-EDA5-4298-A187-D12A19730602}">
      <dsp:nvSpPr>
        <dsp:cNvPr id="0" name=""/>
        <dsp:cNvSpPr/>
      </dsp:nvSpPr>
      <dsp:spPr>
        <a:xfrm rot="19553609">
          <a:off x="4039981" y="1879302"/>
          <a:ext cx="624675" cy="26806"/>
        </a:xfrm>
        <a:custGeom>
          <a:avLst/>
          <a:gdLst/>
          <a:ahLst/>
          <a:cxnLst/>
          <a:rect l="0" t="0" r="0" b="0"/>
          <a:pathLst>
            <a:path>
              <a:moveTo>
                <a:pt x="0" y="13403"/>
              </a:moveTo>
              <a:lnTo>
                <a:pt x="624675" y="134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36702" y="1877088"/>
        <a:ext cx="31233" cy="31233"/>
      </dsp:txXfrm>
    </dsp:sp>
    <dsp:sp modelId="{F00F4CCC-EAB0-4707-8775-3955B3B31FF2}">
      <dsp:nvSpPr>
        <dsp:cNvPr id="0" name=""/>
        <dsp:cNvSpPr/>
      </dsp:nvSpPr>
      <dsp:spPr>
        <a:xfrm>
          <a:off x="4610933" y="1406575"/>
          <a:ext cx="1941794" cy="621983"/>
        </a:xfrm>
        <a:prstGeom prst="roundRect">
          <a:avLst>
            <a:gd name="adj" fmla="val 10000"/>
          </a:avLst>
        </a:prstGeom>
        <a:solidFill>
          <a:srgbClr val="FFDA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technisch Berufe</a:t>
          </a:r>
          <a:endParaRPr lang="de-DE" sz="1600" kern="1200" dirty="0"/>
        </a:p>
      </dsp:txBody>
      <dsp:txXfrm>
        <a:off x="4629150" y="1424792"/>
        <a:ext cx="1905360" cy="585549"/>
      </dsp:txXfrm>
    </dsp:sp>
    <dsp:sp modelId="{AF4CD214-8119-43C0-B5C2-9C8FC7005F6D}">
      <dsp:nvSpPr>
        <dsp:cNvPr id="0" name=""/>
        <dsp:cNvSpPr/>
      </dsp:nvSpPr>
      <dsp:spPr>
        <a:xfrm rot="2112621">
          <a:off x="4035793" y="2236942"/>
          <a:ext cx="633051" cy="26806"/>
        </a:xfrm>
        <a:custGeom>
          <a:avLst/>
          <a:gdLst/>
          <a:ahLst/>
          <a:cxnLst/>
          <a:rect l="0" t="0" r="0" b="0"/>
          <a:pathLst>
            <a:path>
              <a:moveTo>
                <a:pt x="0" y="13403"/>
              </a:moveTo>
              <a:lnTo>
                <a:pt x="633051" y="134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36493" y="2234519"/>
        <a:ext cx="31652" cy="31652"/>
      </dsp:txXfrm>
    </dsp:sp>
    <dsp:sp modelId="{DD1662FC-D3FD-43B0-B6B9-5BEF7228592C}">
      <dsp:nvSpPr>
        <dsp:cNvPr id="0" name=""/>
        <dsp:cNvSpPr/>
      </dsp:nvSpPr>
      <dsp:spPr>
        <a:xfrm>
          <a:off x="4610933" y="2121856"/>
          <a:ext cx="1878998" cy="621983"/>
        </a:xfrm>
        <a:prstGeom prst="roundRect">
          <a:avLst>
            <a:gd name="adj" fmla="val 10000"/>
          </a:avLst>
        </a:prstGeom>
        <a:solidFill>
          <a:srgbClr val="FFDA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Andere Berufe</a:t>
          </a:r>
          <a:endParaRPr lang="de-DE" sz="1600" kern="1200" dirty="0"/>
        </a:p>
      </dsp:txBody>
      <dsp:txXfrm>
        <a:off x="4629150" y="2140073"/>
        <a:ext cx="1842564" cy="585549"/>
      </dsp:txXfrm>
    </dsp:sp>
    <dsp:sp modelId="{79BF6487-70F8-476E-ABD3-460ADA2C8A0E}">
      <dsp:nvSpPr>
        <dsp:cNvPr id="0" name=""/>
        <dsp:cNvSpPr/>
      </dsp:nvSpPr>
      <dsp:spPr>
        <a:xfrm rot="4253441">
          <a:off x="1970648" y="2767130"/>
          <a:ext cx="1479133" cy="26806"/>
        </a:xfrm>
        <a:custGeom>
          <a:avLst/>
          <a:gdLst/>
          <a:ahLst/>
          <a:cxnLst/>
          <a:rect l="0" t="0" r="0" b="0"/>
          <a:pathLst>
            <a:path>
              <a:moveTo>
                <a:pt x="0" y="13403"/>
              </a:moveTo>
              <a:lnTo>
                <a:pt x="1479133" y="13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673237" y="2743555"/>
        <a:ext cx="73956" cy="73956"/>
      </dsp:txXfrm>
    </dsp:sp>
    <dsp:sp modelId="{B56165EC-E14B-4904-BCAA-AA7FA7C8AA95}">
      <dsp:nvSpPr>
        <dsp:cNvPr id="0" name=""/>
        <dsp:cNvSpPr/>
      </dsp:nvSpPr>
      <dsp:spPr>
        <a:xfrm>
          <a:off x="2952328" y="3168355"/>
          <a:ext cx="1124931" cy="621983"/>
        </a:xfrm>
        <a:prstGeom prst="roundRect">
          <a:avLst>
            <a:gd name="adj" fmla="val 10000"/>
          </a:avLst>
        </a:prstGeom>
        <a:solidFill>
          <a:srgbClr val="0062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Branche </a:t>
          </a:r>
          <a:endParaRPr lang="de-DE" sz="1600" kern="1200" dirty="0"/>
        </a:p>
      </dsp:txBody>
      <dsp:txXfrm>
        <a:off x="2970545" y="3186572"/>
        <a:ext cx="1088497" cy="585549"/>
      </dsp:txXfrm>
    </dsp:sp>
    <dsp:sp modelId="{B1523262-3AC9-4F9E-A8E6-F9EE02237188}">
      <dsp:nvSpPr>
        <dsp:cNvPr id="0" name=""/>
        <dsp:cNvSpPr/>
      </dsp:nvSpPr>
      <dsp:spPr>
        <a:xfrm rot="19543024">
          <a:off x="4021735" y="3285923"/>
          <a:ext cx="639186" cy="26806"/>
        </a:xfrm>
        <a:custGeom>
          <a:avLst/>
          <a:gdLst/>
          <a:ahLst/>
          <a:cxnLst/>
          <a:rect l="0" t="0" r="0" b="0"/>
          <a:pathLst>
            <a:path>
              <a:moveTo>
                <a:pt x="0" y="13403"/>
              </a:moveTo>
              <a:lnTo>
                <a:pt x="639186" y="134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25349" y="3283346"/>
        <a:ext cx="31959" cy="31959"/>
      </dsp:txXfrm>
    </dsp:sp>
    <dsp:sp modelId="{3071962B-0133-4F81-871B-6547F996334D}">
      <dsp:nvSpPr>
        <dsp:cNvPr id="0" name=""/>
        <dsp:cNvSpPr/>
      </dsp:nvSpPr>
      <dsp:spPr>
        <a:xfrm>
          <a:off x="4605398" y="2808314"/>
          <a:ext cx="1960167" cy="621983"/>
        </a:xfrm>
        <a:prstGeom prst="roundRect">
          <a:avLst>
            <a:gd name="adj" fmla="val 10000"/>
          </a:avLst>
        </a:prstGeom>
        <a:solidFill>
          <a:srgbClr val="FFDA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Schlüsselbranchen</a:t>
          </a:r>
          <a:endParaRPr lang="de-DE" sz="1600" kern="1200" dirty="0"/>
        </a:p>
      </dsp:txBody>
      <dsp:txXfrm>
        <a:off x="4623615" y="2826531"/>
        <a:ext cx="1923733" cy="585549"/>
      </dsp:txXfrm>
    </dsp:sp>
    <dsp:sp modelId="{1EF1A034-A10A-4B5B-9D0E-FD0AF8350CA8}">
      <dsp:nvSpPr>
        <dsp:cNvPr id="0" name=""/>
        <dsp:cNvSpPr/>
      </dsp:nvSpPr>
      <dsp:spPr>
        <a:xfrm rot="2215860">
          <a:off x="4013135" y="3657974"/>
          <a:ext cx="639195" cy="26806"/>
        </a:xfrm>
        <a:custGeom>
          <a:avLst/>
          <a:gdLst/>
          <a:ahLst/>
          <a:cxnLst/>
          <a:rect l="0" t="0" r="0" b="0"/>
          <a:pathLst>
            <a:path>
              <a:moveTo>
                <a:pt x="0" y="13403"/>
              </a:moveTo>
              <a:lnTo>
                <a:pt x="639195" y="134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16753" y="3655398"/>
        <a:ext cx="31959" cy="31959"/>
      </dsp:txXfrm>
    </dsp:sp>
    <dsp:sp modelId="{C5A318D8-FC97-497D-84C8-6627887A8650}">
      <dsp:nvSpPr>
        <dsp:cNvPr id="0" name=""/>
        <dsp:cNvSpPr/>
      </dsp:nvSpPr>
      <dsp:spPr>
        <a:xfrm>
          <a:off x="4588206" y="3552417"/>
          <a:ext cx="1964521" cy="621983"/>
        </a:xfrm>
        <a:prstGeom prst="roundRect">
          <a:avLst>
            <a:gd name="adj" fmla="val 10000"/>
          </a:avLst>
        </a:prstGeom>
        <a:solidFill>
          <a:srgbClr val="FFDA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andere Branchen </a:t>
          </a:r>
          <a:endParaRPr lang="de-DE" sz="1600" kern="1200" dirty="0"/>
        </a:p>
      </dsp:txBody>
      <dsp:txXfrm>
        <a:off x="4606423" y="3570634"/>
        <a:ext cx="1928087" cy="585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111FE-B3DE-4B44-B606-65DA301F627D}">
      <dsp:nvSpPr>
        <dsp:cNvPr id="0" name=""/>
        <dsp:cNvSpPr/>
      </dsp:nvSpPr>
      <dsp:spPr>
        <a:xfrm>
          <a:off x="2756" y="800100"/>
          <a:ext cx="1621023" cy="810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Anstellung</a:t>
          </a:r>
          <a:endParaRPr lang="de-DE" sz="2100" kern="1200" dirty="0"/>
        </a:p>
      </dsp:txBody>
      <dsp:txXfrm>
        <a:off x="26495" y="823839"/>
        <a:ext cx="1573545" cy="763033"/>
      </dsp:txXfrm>
    </dsp:sp>
    <dsp:sp modelId="{7F90D756-63F7-4927-B331-52DAC534D933}">
      <dsp:nvSpPr>
        <dsp:cNvPr id="0" name=""/>
        <dsp:cNvSpPr/>
      </dsp:nvSpPr>
      <dsp:spPr>
        <a:xfrm rot="19392845">
          <a:off x="1543173" y="933149"/>
          <a:ext cx="809622" cy="59589"/>
        </a:xfrm>
        <a:custGeom>
          <a:avLst/>
          <a:gdLst/>
          <a:ahLst/>
          <a:cxnLst/>
          <a:rect l="0" t="0" r="0" b="0"/>
          <a:pathLst>
            <a:path>
              <a:moveTo>
                <a:pt x="0" y="29794"/>
              </a:moveTo>
              <a:lnTo>
                <a:pt x="809622" y="29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927744" y="942703"/>
        <a:ext cx="40481" cy="40481"/>
      </dsp:txXfrm>
    </dsp:sp>
    <dsp:sp modelId="{B956CEE4-8B71-4B38-A37A-95E719093E65}">
      <dsp:nvSpPr>
        <dsp:cNvPr id="0" name=""/>
        <dsp:cNvSpPr/>
      </dsp:nvSpPr>
      <dsp:spPr>
        <a:xfrm>
          <a:off x="2272189" y="315276"/>
          <a:ext cx="1495524" cy="810511"/>
        </a:xfrm>
        <a:prstGeom prst="roundRect">
          <a:avLst>
            <a:gd name="adj" fmla="val 10000"/>
          </a:avLst>
        </a:prstGeom>
        <a:solidFill>
          <a:srgbClr val="0062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Beruf</a:t>
          </a:r>
          <a:endParaRPr lang="de-DE" sz="2100" kern="1200" dirty="0"/>
        </a:p>
      </dsp:txBody>
      <dsp:txXfrm>
        <a:off x="2295928" y="339015"/>
        <a:ext cx="1448046" cy="763033"/>
      </dsp:txXfrm>
    </dsp:sp>
    <dsp:sp modelId="{B7265AAF-E7F3-4E10-91C1-8E6958A7F8CA}">
      <dsp:nvSpPr>
        <dsp:cNvPr id="0" name=""/>
        <dsp:cNvSpPr/>
      </dsp:nvSpPr>
      <dsp:spPr>
        <a:xfrm>
          <a:off x="3767713" y="690737"/>
          <a:ext cx="579159" cy="59589"/>
        </a:xfrm>
        <a:custGeom>
          <a:avLst/>
          <a:gdLst/>
          <a:ahLst/>
          <a:cxnLst/>
          <a:rect l="0" t="0" r="0" b="0"/>
          <a:pathLst>
            <a:path>
              <a:moveTo>
                <a:pt x="0" y="29794"/>
              </a:moveTo>
              <a:lnTo>
                <a:pt x="579159" y="297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042814" y="706053"/>
        <a:ext cx="28957" cy="28957"/>
      </dsp:txXfrm>
    </dsp:sp>
    <dsp:sp modelId="{418251CA-CEC8-4878-B8EB-66190DCE8188}">
      <dsp:nvSpPr>
        <dsp:cNvPr id="0" name=""/>
        <dsp:cNvSpPr/>
      </dsp:nvSpPr>
      <dsp:spPr>
        <a:xfrm>
          <a:off x="4346873" y="315276"/>
          <a:ext cx="2781920" cy="810511"/>
        </a:xfrm>
        <a:prstGeom prst="roundRect">
          <a:avLst>
            <a:gd name="adj" fmla="val 10000"/>
          </a:avLst>
        </a:prstGeom>
        <a:solidFill>
          <a:srgbClr val="FFDA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technisch vs.</a:t>
          </a:r>
          <a:br>
            <a:rPr lang="de-DE" sz="2100" kern="1200" dirty="0" smtClean="0"/>
          </a:br>
          <a:r>
            <a:rPr lang="de-DE" sz="2100" kern="1200" dirty="0" smtClean="0"/>
            <a:t>andere Berufe</a:t>
          </a:r>
          <a:endParaRPr lang="de-DE" sz="2100" kern="1200" dirty="0"/>
        </a:p>
      </dsp:txBody>
      <dsp:txXfrm>
        <a:off x="4370612" y="339015"/>
        <a:ext cx="2734442" cy="763033"/>
      </dsp:txXfrm>
    </dsp:sp>
    <dsp:sp modelId="{79BF6487-70F8-476E-ABD3-460ADA2C8A0E}">
      <dsp:nvSpPr>
        <dsp:cNvPr id="0" name=""/>
        <dsp:cNvSpPr/>
      </dsp:nvSpPr>
      <dsp:spPr>
        <a:xfrm rot="1950916">
          <a:off x="1556709" y="1405556"/>
          <a:ext cx="855756" cy="59589"/>
        </a:xfrm>
        <a:custGeom>
          <a:avLst/>
          <a:gdLst/>
          <a:ahLst/>
          <a:cxnLst/>
          <a:rect l="0" t="0" r="0" b="0"/>
          <a:pathLst>
            <a:path>
              <a:moveTo>
                <a:pt x="0" y="29794"/>
              </a:moveTo>
              <a:lnTo>
                <a:pt x="855756" y="29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963193" y="1413957"/>
        <a:ext cx="42787" cy="42787"/>
      </dsp:txXfrm>
    </dsp:sp>
    <dsp:sp modelId="{B56165EC-E14B-4904-BCAA-AA7FA7C8AA95}">
      <dsp:nvSpPr>
        <dsp:cNvPr id="0" name=""/>
        <dsp:cNvSpPr/>
      </dsp:nvSpPr>
      <dsp:spPr>
        <a:xfrm>
          <a:off x="2345395" y="1260090"/>
          <a:ext cx="1411830" cy="810511"/>
        </a:xfrm>
        <a:prstGeom prst="roundRect">
          <a:avLst>
            <a:gd name="adj" fmla="val 10000"/>
          </a:avLst>
        </a:prstGeom>
        <a:solidFill>
          <a:srgbClr val="0062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Branche </a:t>
          </a:r>
          <a:endParaRPr lang="de-DE" sz="2100" kern="1200" dirty="0"/>
        </a:p>
      </dsp:txBody>
      <dsp:txXfrm>
        <a:off x="2369134" y="1283829"/>
        <a:ext cx="1364352" cy="763033"/>
      </dsp:txXfrm>
    </dsp:sp>
    <dsp:sp modelId="{B1523262-3AC9-4F9E-A8E6-F9EE02237188}">
      <dsp:nvSpPr>
        <dsp:cNvPr id="0" name=""/>
        <dsp:cNvSpPr/>
      </dsp:nvSpPr>
      <dsp:spPr>
        <a:xfrm rot="38372">
          <a:off x="3757207" y="1638777"/>
          <a:ext cx="578012" cy="59589"/>
        </a:xfrm>
        <a:custGeom>
          <a:avLst/>
          <a:gdLst/>
          <a:ahLst/>
          <a:cxnLst/>
          <a:rect l="0" t="0" r="0" b="0"/>
          <a:pathLst>
            <a:path>
              <a:moveTo>
                <a:pt x="0" y="29794"/>
              </a:moveTo>
              <a:lnTo>
                <a:pt x="578012" y="297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031763" y="1654121"/>
        <a:ext cx="28900" cy="28900"/>
      </dsp:txXfrm>
    </dsp:sp>
    <dsp:sp modelId="{3071962B-0133-4F81-871B-6547F996334D}">
      <dsp:nvSpPr>
        <dsp:cNvPr id="0" name=""/>
        <dsp:cNvSpPr/>
      </dsp:nvSpPr>
      <dsp:spPr>
        <a:xfrm>
          <a:off x="4335202" y="1228982"/>
          <a:ext cx="2865597" cy="885630"/>
        </a:xfrm>
        <a:prstGeom prst="roundRect">
          <a:avLst>
            <a:gd name="adj" fmla="val 10000"/>
          </a:avLst>
        </a:prstGeom>
        <a:solidFill>
          <a:srgbClr val="FFDA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Schlüsselbranchen vs. andere Branchen </a:t>
          </a:r>
          <a:endParaRPr lang="de-DE" sz="2100" kern="1200" dirty="0"/>
        </a:p>
      </dsp:txBody>
      <dsp:txXfrm>
        <a:off x="4361141" y="1254921"/>
        <a:ext cx="2813719" cy="8337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C33FC-FC3C-4E80-B9C8-21F9DC041710}">
      <dsp:nvSpPr>
        <dsp:cNvPr id="0" name=""/>
        <dsp:cNvSpPr/>
      </dsp:nvSpPr>
      <dsp:spPr>
        <a:xfrm rot="5400000">
          <a:off x="4790291" y="-1978611"/>
          <a:ext cx="702160" cy="483893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>
              <a:latin typeface="Calibri" panose="020F0502020204030204" pitchFamily="34" charset="0"/>
            </a:rPr>
            <a:t>Weiterbildung und Lebenslanges Lernen</a:t>
          </a:r>
          <a:endParaRPr lang="de-DE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>
              <a:latin typeface="Calibri" panose="020F0502020204030204" pitchFamily="34" charset="0"/>
            </a:rPr>
            <a:t>Spezifische Kompetenzen und Kenntnisse</a:t>
          </a:r>
          <a:endParaRPr lang="de-DE" sz="1800" kern="1200" dirty="0">
            <a:latin typeface="Calibri" panose="020F0502020204030204" pitchFamily="34" charset="0"/>
          </a:endParaRPr>
        </a:p>
      </dsp:txBody>
      <dsp:txXfrm rot="-5400000">
        <a:off x="2721903" y="124054"/>
        <a:ext cx="4804660" cy="633606"/>
      </dsp:txXfrm>
    </dsp:sp>
    <dsp:sp modelId="{E8EE427A-593E-4C8B-81B1-8FAC2A1C00BB}">
      <dsp:nvSpPr>
        <dsp:cNvPr id="0" name=""/>
        <dsp:cNvSpPr/>
      </dsp:nvSpPr>
      <dsp:spPr>
        <a:xfrm>
          <a:off x="0" y="2007"/>
          <a:ext cx="2721902" cy="877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latin typeface="Calibri" panose="020F0502020204030204" pitchFamily="34" charset="0"/>
            </a:rPr>
            <a:t>Karrierewege #1: Qualifikation</a:t>
          </a:r>
          <a:endParaRPr lang="de-DE" sz="2400" kern="1200" dirty="0">
            <a:latin typeface="Calibri" panose="020F0502020204030204" pitchFamily="34" charset="0"/>
          </a:endParaRPr>
        </a:p>
      </dsp:txBody>
      <dsp:txXfrm>
        <a:off x="42846" y="44853"/>
        <a:ext cx="2636210" cy="792008"/>
      </dsp:txXfrm>
    </dsp:sp>
    <dsp:sp modelId="{499A55DF-2AAE-42FE-A51C-C2A67A8C11FF}">
      <dsp:nvSpPr>
        <dsp:cNvPr id="0" name=""/>
        <dsp:cNvSpPr/>
      </dsp:nvSpPr>
      <dsp:spPr>
        <a:xfrm rot="5400000">
          <a:off x="4790291" y="-1057026"/>
          <a:ext cx="702160" cy="4838937"/>
        </a:xfrm>
        <a:prstGeom prst="round2SameRect">
          <a:avLst/>
        </a:prstGeom>
        <a:solidFill>
          <a:schemeClr val="accent2">
            <a:tint val="40000"/>
            <a:alpha val="90000"/>
            <a:hueOff val="2854227"/>
            <a:satOff val="-14926"/>
            <a:lumOff val="-89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854227"/>
              <a:satOff val="-14926"/>
              <a:lumOff val="-8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>
              <a:latin typeface="Calibri" panose="020F0502020204030204" pitchFamily="34" charset="0"/>
            </a:rPr>
            <a:t>Führungsverantwortung vs. Fachkarriere</a:t>
          </a:r>
          <a:endParaRPr lang="de-DE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>
              <a:latin typeface="Calibri" panose="020F0502020204030204" pitchFamily="34" charset="0"/>
            </a:rPr>
            <a:t>Stabilität und Durchlässigkeit</a:t>
          </a:r>
          <a:endParaRPr lang="de-DE" sz="1800" kern="1200" dirty="0">
            <a:latin typeface="Calibri" panose="020F0502020204030204" pitchFamily="34" charset="0"/>
          </a:endParaRPr>
        </a:p>
      </dsp:txBody>
      <dsp:txXfrm rot="-5400000">
        <a:off x="2721903" y="1045639"/>
        <a:ext cx="4804660" cy="633606"/>
      </dsp:txXfrm>
    </dsp:sp>
    <dsp:sp modelId="{FCC4774B-2D75-455C-A758-FA1379F7FC47}">
      <dsp:nvSpPr>
        <dsp:cNvPr id="0" name=""/>
        <dsp:cNvSpPr/>
      </dsp:nvSpPr>
      <dsp:spPr>
        <a:xfrm>
          <a:off x="0" y="923592"/>
          <a:ext cx="2721902" cy="877700"/>
        </a:xfrm>
        <a:prstGeom prst="roundRect">
          <a:avLst/>
        </a:prstGeom>
        <a:solidFill>
          <a:schemeClr val="accent2">
            <a:hueOff val="2629593"/>
            <a:satOff val="-15474"/>
            <a:lumOff val="5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latin typeface="Calibri" panose="020F0502020204030204" pitchFamily="34" charset="0"/>
            </a:rPr>
            <a:t>Karrierewege #2: beruflicher Aufstieg</a:t>
          </a:r>
          <a:endParaRPr lang="de-DE" sz="2400" kern="1200" dirty="0">
            <a:latin typeface="Calibri" panose="020F0502020204030204" pitchFamily="34" charset="0"/>
          </a:endParaRPr>
        </a:p>
      </dsp:txBody>
      <dsp:txXfrm>
        <a:off x="42846" y="966438"/>
        <a:ext cx="2636210" cy="792008"/>
      </dsp:txXfrm>
    </dsp:sp>
    <dsp:sp modelId="{772F0288-FDD4-4F06-B4C8-88FD572354AA}">
      <dsp:nvSpPr>
        <dsp:cNvPr id="0" name=""/>
        <dsp:cNvSpPr/>
      </dsp:nvSpPr>
      <dsp:spPr>
        <a:xfrm rot="5400000">
          <a:off x="4790291" y="-135440"/>
          <a:ext cx="702160" cy="4838937"/>
        </a:xfrm>
        <a:prstGeom prst="round2SameRect">
          <a:avLst/>
        </a:prstGeom>
        <a:solidFill>
          <a:schemeClr val="accent2">
            <a:tint val="40000"/>
            <a:alpha val="90000"/>
            <a:hueOff val="5708453"/>
            <a:satOff val="-29851"/>
            <a:lumOff val="-179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708453"/>
              <a:satOff val="-29851"/>
              <a:lumOff val="-17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>
              <a:latin typeface="Calibri" panose="020F0502020204030204" pitchFamily="34" charset="0"/>
            </a:rPr>
            <a:t>Unterstützung, Übertragung von Verantwortung</a:t>
          </a:r>
          <a:endParaRPr lang="de-DE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>
              <a:latin typeface="Calibri" panose="020F0502020204030204" pitchFamily="34" charset="0"/>
            </a:rPr>
            <a:t>Vereinbarkeit von Familie und Beruf</a:t>
          </a:r>
          <a:endParaRPr lang="de-DE" sz="1800" kern="1200" dirty="0">
            <a:latin typeface="Calibri" panose="020F0502020204030204" pitchFamily="34" charset="0"/>
          </a:endParaRPr>
        </a:p>
      </dsp:txBody>
      <dsp:txXfrm rot="-5400000">
        <a:off x="2721903" y="1967225"/>
        <a:ext cx="4804660" cy="633606"/>
      </dsp:txXfrm>
    </dsp:sp>
    <dsp:sp modelId="{9CF1AA46-9563-4233-8ED0-640F0E9CDB4F}">
      <dsp:nvSpPr>
        <dsp:cNvPr id="0" name=""/>
        <dsp:cNvSpPr/>
      </dsp:nvSpPr>
      <dsp:spPr>
        <a:xfrm>
          <a:off x="0" y="1845177"/>
          <a:ext cx="2721902" cy="877700"/>
        </a:xfrm>
        <a:prstGeom prst="roundRect">
          <a:avLst/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latin typeface="Calibri" panose="020F0502020204030204" pitchFamily="34" charset="0"/>
            </a:rPr>
            <a:t>Nicht-monetäre Wertschätzung</a:t>
          </a:r>
          <a:endParaRPr lang="de-DE" sz="2400" kern="1200" dirty="0">
            <a:latin typeface="Calibri" panose="020F0502020204030204" pitchFamily="34" charset="0"/>
          </a:endParaRPr>
        </a:p>
      </dsp:txBody>
      <dsp:txXfrm>
        <a:off x="42846" y="1888023"/>
        <a:ext cx="2636210" cy="792008"/>
      </dsp:txXfrm>
    </dsp:sp>
    <dsp:sp modelId="{00880525-E77F-456F-97A3-CBDF6E0406DD}">
      <dsp:nvSpPr>
        <dsp:cNvPr id="0" name=""/>
        <dsp:cNvSpPr/>
      </dsp:nvSpPr>
      <dsp:spPr>
        <a:xfrm rot="5400000">
          <a:off x="4790291" y="786144"/>
          <a:ext cx="702160" cy="4838937"/>
        </a:xfrm>
        <a:prstGeom prst="round2SameRect">
          <a:avLst/>
        </a:prstGeom>
        <a:solidFill>
          <a:schemeClr val="accent2">
            <a:tint val="40000"/>
            <a:alpha val="90000"/>
            <a:hueOff val="8562680"/>
            <a:satOff val="-44777"/>
            <a:lumOff val="-2698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8562680"/>
              <a:satOff val="-44777"/>
              <a:lumOff val="-26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>
              <a:latin typeface="Calibri" panose="020F0502020204030204" pitchFamily="34" charset="0"/>
            </a:rPr>
            <a:t>Beschäftigungssicherheit und Arbeitsqualität</a:t>
          </a:r>
          <a:endParaRPr lang="de-DE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>
              <a:latin typeface="Calibri" panose="020F0502020204030204" pitchFamily="34" charset="0"/>
            </a:rPr>
            <a:t>Verwertbarkeit von Qualifikationen</a:t>
          </a:r>
          <a:endParaRPr lang="de-DE" sz="1800" kern="1200" dirty="0">
            <a:latin typeface="Calibri" panose="020F0502020204030204" pitchFamily="34" charset="0"/>
          </a:endParaRPr>
        </a:p>
      </dsp:txBody>
      <dsp:txXfrm rot="-5400000">
        <a:off x="2721903" y="2888810"/>
        <a:ext cx="4804660" cy="633606"/>
      </dsp:txXfrm>
    </dsp:sp>
    <dsp:sp modelId="{CEFCB23D-06B3-445F-A503-53BB89E7E9AB}">
      <dsp:nvSpPr>
        <dsp:cNvPr id="0" name=""/>
        <dsp:cNvSpPr/>
      </dsp:nvSpPr>
      <dsp:spPr>
        <a:xfrm>
          <a:off x="0" y="2766763"/>
          <a:ext cx="2721902" cy="877700"/>
        </a:xfrm>
        <a:prstGeom prst="roundRect">
          <a:avLst/>
        </a:prstGeom>
        <a:solidFill>
          <a:schemeClr val="accent2">
            <a:hueOff val="7888781"/>
            <a:satOff val="-46421"/>
            <a:lumOff val="17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latin typeface="Calibri" panose="020F0502020204030204" pitchFamily="34" charset="0"/>
            </a:rPr>
            <a:t>Arbeits-bedingungen</a:t>
          </a:r>
          <a:endParaRPr lang="de-DE" sz="2400" kern="1200" dirty="0">
            <a:latin typeface="Calibri" panose="020F0502020204030204" pitchFamily="34" charset="0"/>
          </a:endParaRPr>
        </a:p>
      </dsp:txBody>
      <dsp:txXfrm>
        <a:off x="42846" y="2809609"/>
        <a:ext cx="2636210" cy="792008"/>
      </dsp:txXfrm>
    </dsp:sp>
    <dsp:sp modelId="{3497F1B3-F0F2-4990-833B-4799783A3DE6}">
      <dsp:nvSpPr>
        <dsp:cNvPr id="0" name=""/>
        <dsp:cNvSpPr/>
      </dsp:nvSpPr>
      <dsp:spPr>
        <a:xfrm rot="5400000">
          <a:off x="4790291" y="1707729"/>
          <a:ext cx="702160" cy="4838937"/>
        </a:xfrm>
        <a:prstGeom prst="round2SameRect">
          <a:avLst/>
        </a:prstGeom>
        <a:solidFill>
          <a:schemeClr val="accent2">
            <a:tint val="40000"/>
            <a:alpha val="90000"/>
            <a:hueOff val="11416906"/>
            <a:satOff val="-59703"/>
            <a:lumOff val="-3598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1416906"/>
              <a:satOff val="-59703"/>
              <a:lumOff val="-35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>
              <a:latin typeface="Calibri" panose="020F0502020204030204" pitchFamily="34" charset="0"/>
            </a:rPr>
            <a:t>Lohnentwicklung im Karriereverlauf</a:t>
          </a:r>
          <a:endParaRPr lang="de-DE" sz="1800" kern="1200" dirty="0">
            <a:latin typeface="Calibri" panose="020F0502020204030204" pitchFamily="34" charset="0"/>
          </a:endParaRPr>
        </a:p>
      </dsp:txBody>
      <dsp:txXfrm rot="-5400000">
        <a:off x="2721903" y="3810395"/>
        <a:ext cx="4804660" cy="633606"/>
      </dsp:txXfrm>
    </dsp:sp>
    <dsp:sp modelId="{C9850239-72F0-4983-9C9D-D14DBFB6AD49}">
      <dsp:nvSpPr>
        <dsp:cNvPr id="0" name=""/>
        <dsp:cNvSpPr/>
      </dsp:nvSpPr>
      <dsp:spPr>
        <a:xfrm>
          <a:off x="0" y="3688348"/>
          <a:ext cx="2721902" cy="877700"/>
        </a:xfrm>
        <a:prstGeom prst="roundRect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latin typeface="Calibri" panose="020F0502020204030204" pitchFamily="34" charset="0"/>
            </a:rPr>
            <a:t>Entlohnung</a:t>
          </a:r>
          <a:endParaRPr lang="de-DE" sz="2400" kern="1200" dirty="0">
            <a:latin typeface="Calibri" panose="020F0502020204030204" pitchFamily="34" charset="0"/>
          </a:endParaRPr>
        </a:p>
      </dsp:txBody>
      <dsp:txXfrm>
        <a:off x="42846" y="3731194"/>
        <a:ext cx="2636210" cy="7920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6E2BD-6764-4451-AE10-CAA07A6EAECD}">
      <dsp:nvSpPr>
        <dsp:cNvPr id="0" name=""/>
        <dsp:cNvSpPr/>
      </dsp:nvSpPr>
      <dsp:spPr>
        <a:xfrm rot="16200000">
          <a:off x="-1082317" y="1083284"/>
          <a:ext cx="4680520" cy="251395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861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Literaturanalyse (AP1) und Expertengespräche</a:t>
          </a:r>
          <a:endParaRPr lang="de-DE" sz="1700" b="1" kern="1200" dirty="0">
            <a:solidFill>
              <a:schemeClr val="tx1"/>
            </a:solidFill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Nutzung eigener Vorarbeiten</a:t>
          </a:r>
          <a:endParaRPr lang="de-DE" sz="1300" kern="1200" dirty="0">
            <a:solidFill>
              <a:schemeClr val="tx1"/>
            </a:solidFill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solidFill>
                <a:schemeClr val="tx1"/>
              </a:solidFill>
              <a:latin typeface="Calibri" panose="020F0502020204030204" pitchFamily="34" charset="0"/>
            </a:rPr>
            <a:t>Bestandsaufnahme und langfristige Entwicklungslinien</a:t>
          </a:r>
          <a:endParaRPr lang="de-DE" sz="1300" kern="1200" dirty="0">
            <a:solidFill>
              <a:schemeClr val="tx1"/>
            </a:solidFill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Eingrenzung und </a:t>
          </a:r>
          <a:r>
            <a:rPr lang="de-DE" sz="1300" kern="1200" dirty="0" err="1" smtClean="0">
              <a:solidFill>
                <a:schemeClr val="tx1"/>
              </a:solidFill>
              <a:latin typeface="Calibri" panose="020F0502020204030204" pitchFamily="34" charset="0"/>
            </a:rPr>
            <a:t>Differenzie-rung</a:t>
          </a:r>
          <a:r>
            <a:rPr lang="de-DE" sz="13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des Untersuchungsfeldes</a:t>
          </a:r>
          <a:endParaRPr lang="de-DE" sz="1300" kern="1200" dirty="0">
            <a:solidFill>
              <a:schemeClr val="tx1"/>
            </a:solidFill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Arbeitsangebot und </a:t>
          </a:r>
          <a:r>
            <a:rPr lang="de-DE" sz="1300" kern="1200" dirty="0" err="1" smtClean="0">
              <a:solidFill>
                <a:schemeClr val="tx1"/>
              </a:solidFill>
              <a:latin typeface="Calibri" panose="020F0502020204030204" pitchFamily="34" charset="0"/>
            </a:rPr>
            <a:t>Quali-fikationserfordernisse</a:t>
          </a:r>
          <a:r>
            <a:rPr lang="de-DE" sz="13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der Unternehmen</a:t>
          </a:r>
          <a:endParaRPr lang="de-DE" sz="1300" kern="1200" dirty="0">
            <a:solidFill>
              <a:schemeClr val="tx1"/>
            </a:solidFill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solidFill>
                <a:schemeClr val="tx1"/>
              </a:solidFill>
              <a:latin typeface="Calibri" panose="020F0502020204030204" pitchFamily="34" charset="0"/>
            </a:rPr>
            <a:t>Basis für weitere Unter-suchungsschritte</a:t>
          </a:r>
          <a:endParaRPr lang="de-DE" sz="13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 rot="5400000">
        <a:off x="967" y="936104"/>
        <a:ext cx="2513951" cy="2808312"/>
      </dsp:txXfrm>
    </dsp:sp>
    <dsp:sp modelId="{C1DA3C27-B7BB-438B-900C-E17B0C428977}">
      <dsp:nvSpPr>
        <dsp:cNvPr id="0" name=""/>
        <dsp:cNvSpPr/>
      </dsp:nvSpPr>
      <dsp:spPr>
        <a:xfrm rot="16200000">
          <a:off x="1620179" y="1083284"/>
          <a:ext cx="4680520" cy="2513951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861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smtClean="0">
              <a:latin typeface="Calibri" panose="020F0502020204030204" pitchFamily="34" charset="0"/>
            </a:rPr>
            <a:t>Mikrodaten (AP2)</a:t>
          </a:r>
          <a:endParaRPr lang="de-DE" sz="1700" b="1" kern="1200" dirty="0"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latin typeface="Calibri" panose="020F0502020204030204" pitchFamily="34" charset="0"/>
            </a:rPr>
            <a:t>Sekundärauswertung, da alle inhaltlichen  Dimensionen in vorhandenen Daten erfasst</a:t>
          </a:r>
          <a:endParaRPr lang="de-DE" sz="1300" kern="1200" dirty="0"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latin typeface="Calibri" panose="020F0502020204030204" pitchFamily="34" charset="0"/>
            </a:rPr>
            <a:t>Verwendung mehrerer Daten-sätze: SIAB, BIBB/</a:t>
          </a:r>
          <a:r>
            <a:rPr lang="de-DE" sz="1300" kern="1200" dirty="0" err="1" smtClean="0">
              <a:latin typeface="Calibri" panose="020F0502020204030204" pitchFamily="34" charset="0"/>
            </a:rPr>
            <a:t>BAuA</a:t>
          </a:r>
          <a:r>
            <a:rPr lang="de-DE" sz="1300" kern="1200" dirty="0" smtClean="0">
              <a:latin typeface="Calibri" panose="020F0502020204030204" pitchFamily="34" charset="0"/>
            </a:rPr>
            <a:t>-Erwerbstätigenbefragung, Mikrozensus</a:t>
          </a:r>
          <a:endParaRPr lang="de-DE" sz="1300" kern="1200" dirty="0"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latin typeface="Calibri" panose="020F0502020204030204" pitchFamily="34" charset="0"/>
            </a:rPr>
            <a:t>Repräsentative Aussagen zum Status quo sowie zu </a:t>
          </a:r>
          <a:r>
            <a:rPr lang="de-DE" sz="1300" kern="1200" dirty="0" err="1" smtClean="0">
              <a:latin typeface="Calibri" panose="020F0502020204030204" pitchFamily="34" charset="0"/>
            </a:rPr>
            <a:t>Einschät</a:t>
          </a:r>
          <a:r>
            <a:rPr lang="de-DE" sz="1300" kern="1200" dirty="0" smtClean="0">
              <a:latin typeface="Calibri" panose="020F0502020204030204" pitchFamily="34" charset="0"/>
            </a:rPr>
            <a:t>-zungen der Beschäftigten im Maschinenbau</a:t>
          </a:r>
          <a:endParaRPr lang="de-DE" sz="1300" kern="1200" dirty="0"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latin typeface="Calibri" panose="020F0502020204030204" pitchFamily="34" charset="0"/>
            </a:rPr>
            <a:t>Bildung von Vergleichsgruppen</a:t>
          </a:r>
          <a:endParaRPr lang="de-DE" sz="1300" kern="1200" dirty="0">
            <a:latin typeface="Calibri" panose="020F0502020204030204" pitchFamily="34" charset="0"/>
          </a:endParaRPr>
        </a:p>
      </dsp:txBody>
      <dsp:txXfrm rot="5400000">
        <a:off x="2703463" y="936104"/>
        <a:ext cx="2513951" cy="2808312"/>
      </dsp:txXfrm>
    </dsp:sp>
    <dsp:sp modelId="{CBE11202-9664-4C16-8355-D51DB4C9B3E7}">
      <dsp:nvSpPr>
        <dsp:cNvPr id="0" name=""/>
        <dsp:cNvSpPr/>
      </dsp:nvSpPr>
      <dsp:spPr>
        <a:xfrm rot="16200000">
          <a:off x="4322677" y="1083284"/>
          <a:ext cx="4680520" cy="2513951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861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Fallstudien (AP3)</a:t>
          </a:r>
          <a:endParaRPr lang="de-DE" sz="1700" b="1" kern="1200" dirty="0">
            <a:solidFill>
              <a:schemeClr val="tx1"/>
            </a:solidFill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Insgesamt sechs Intensiv-fallstudien (Betriebe)</a:t>
          </a:r>
          <a:endParaRPr lang="de-DE" sz="1300" kern="1200" dirty="0">
            <a:solidFill>
              <a:schemeClr val="tx1"/>
            </a:solidFill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solidFill>
                <a:schemeClr val="tx1"/>
              </a:solidFill>
              <a:latin typeface="Calibri" panose="020F0502020204030204" pitchFamily="34" charset="0"/>
            </a:rPr>
            <a:t>Leitfadengestützte Interviews mit Beschäftigten, Personalverantwortlichen und weiteren Akteuren</a:t>
          </a:r>
          <a:endParaRPr lang="de-DE" sz="1300" kern="1200" dirty="0">
            <a:solidFill>
              <a:schemeClr val="tx1"/>
            </a:solidFill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Fokus auf nicht quantifizier-baren Aspekten, kausalen Zusammenhängen und prospektiven Fragestellungen</a:t>
          </a:r>
          <a:endParaRPr lang="de-DE" sz="13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 rot="5400000">
        <a:off x="5405961" y="936104"/>
        <a:ext cx="2513951" cy="28083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DCD59-ED8F-4E2E-B7C5-2DCB1CA15462}">
      <dsp:nvSpPr>
        <dsp:cNvPr id="0" name=""/>
        <dsp:cNvSpPr/>
      </dsp:nvSpPr>
      <dsp:spPr>
        <a:xfrm>
          <a:off x="2164" y="991244"/>
          <a:ext cx="2110058" cy="10168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Bildungs-abschluss</a:t>
          </a:r>
          <a:endParaRPr lang="de-DE" sz="2000" b="1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164" y="991244"/>
        <a:ext cx="2110058" cy="1016894"/>
      </dsp:txXfrm>
    </dsp:sp>
    <dsp:sp modelId="{DC53A11E-4105-4DB7-9D84-0A94DE6C6A19}">
      <dsp:nvSpPr>
        <dsp:cNvPr id="0" name=""/>
        <dsp:cNvSpPr/>
      </dsp:nvSpPr>
      <dsp:spPr>
        <a:xfrm>
          <a:off x="2164" y="1861411"/>
          <a:ext cx="2110058" cy="168444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>
              <a:latin typeface="Calibri" panose="020F0502020204030204" pitchFamily="34" charset="0"/>
            </a:rPr>
            <a:t>Berufliche Ausbildung</a:t>
          </a:r>
          <a:endParaRPr lang="de-DE" sz="1900" kern="1200" dirty="0">
            <a:latin typeface="Calibri" panose="020F050202020403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>
              <a:latin typeface="Calibri" panose="020F0502020204030204" pitchFamily="34" charset="0"/>
            </a:rPr>
            <a:t>Akademischer Abschluss</a:t>
          </a:r>
          <a:endParaRPr lang="de-DE" sz="1900" kern="1200" dirty="0">
            <a:latin typeface="Calibri" panose="020F0502020204030204" pitchFamily="34" charset="0"/>
          </a:endParaRPr>
        </a:p>
      </dsp:txBody>
      <dsp:txXfrm>
        <a:off x="2164" y="1861411"/>
        <a:ext cx="2110058" cy="1684443"/>
      </dsp:txXfrm>
    </dsp:sp>
    <dsp:sp modelId="{E4B9C478-02DA-40BA-8161-F145BCA61787}">
      <dsp:nvSpPr>
        <dsp:cNvPr id="0" name=""/>
        <dsp:cNvSpPr/>
      </dsp:nvSpPr>
      <dsp:spPr>
        <a:xfrm>
          <a:off x="2407630" y="989812"/>
          <a:ext cx="2110058" cy="1022624"/>
        </a:xfrm>
        <a:prstGeom prst="rect">
          <a:avLst/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25400" cap="flat" cmpd="sng" algn="ctr">
          <a:solidFill>
            <a:schemeClr val="accent2">
              <a:hueOff val="5259187"/>
              <a:satOff val="-30948"/>
              <a:lumOff val="11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Berufsgruppe</a:t>
          </a:r>
          <a:endParaRPr lang="de-DE" sz="2400" b="1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407630" y="989812"/>
        <a:ext cx="2110058" cy="1022624"/>
      </dsp:txXfrm>
    </dsp:sp>
    <dsp:sp modelId="{0FCEE941-C37C-41AF-9F88-B17ACFE9A4E0}">
      <dsp:nvSpPr>
        <dsp:cNvPr id="0" name=""/>
        <dsp:cNvSpPr/>
      </dsp:nvSpPr>
      <dsp:spPr>
        <a:xfrm>
          <a:off x="2407630" y="1862843"/>
          <a:ext cx="2110058" cy="1684443"/>
        </a:xfrm>
        <a:prstGeom prst="rect">
          <a:avLst/>
        </a:prstGeom>
        <a:solidFill>
          <a:schemeClr val="accent2">
            <a:tint val="40000"/>
            <a:alpha val="90000"/>
            <a:hueOff val="5708453"/>
            <a:satOff val="-29851"/>
            <a:lumOff val="-179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708453"/>
              <a:satOff val="-29851"/>
              <a:lumOff val="-17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>
              <a:latin typeface="Calibri" panose="020F0502020204030204" pitchFamily="34" charset="0"/>
            </a:rPr>
            <a:t>Technisch</a:t>
          </a:r>
          <a:endParaRPr lang="de-DE" sz="1900" kern="1200" dirty="0">
            <a:latin typeface="Calibri" panose="020F050202020403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>
              <a:latin typeface="Calibri" panose="020F0502020204030204" pitchFamily="34" charset="0"/>
            </a:rPr>
            <a:t>Dienstleistungs-berufe</a:t>
          </a:r>
          <a:endParaRPr lang="de-DE" sz="1900" kern="1200" dirty="0">
            <a:latin typeface="Calibri" panose="020F0502020204030204" pitchFamily="34" charset="0"/>
          </a:endParaRPr>
        </a:p>
      </dsp:txBody>
      <dsp:txXfrm>
        <a:off x="2407630" y="1862843"/>
        <a:ext cx="2110058" cy="1684443"/>
      </dsp:txXfrm>
    </dsp:sp>
    <dsp:sp modelId="{808465CC-15D9-4212-B4DD-6EF10D58E8D4}">
      <dsp:nvSpPr>
        <dsp:cNvPr id="0" name=""/>
        <dsp:cNvSpPr/>
      </dsp:nvSpPr>
      <dsp:spPr>
        <a:xfrm>
          <a:off x="4813096" y="994648"/>
          <a:ext cx="2110058" cy="1003279"/>
        </a:xfrm>
        <a:prstGeom prst="rect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5400" cap="flat" cmpd="sng" algn="ctr">
          <a:solidFill>
            <a:schemeClr val="accent2">
              <a:hueOff val="10518374"/>
              <a:satOff val="-61895"/>
              <a:lumOff val="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latin typeface="Calibri" panose="020F0502020204030204" pitchFamily="34" charset="0"/>
            </a:rPr>
            <a:t>Branche</a:t>
          </a:r>
          <a:endParaRPr lang="de-DE" sz="2400" b="1" kern="1200" dirty="0">
            <a:latin typeface="Calibri" panose="020F0502020204030204" pitchFamily="34" charset="0"/>
          </a:endParaRPr>
        </a:p>
      </dsp:txBody>
      <dsp:txXfrm>
        <a:off x="4813096" y="994648"/>
        <a:ext cx="2110058" cy="1003279"/>
      </dsp:txXfrm>
    </dsp:sp>
    <dsp:sp modelId="{39A4415B-8906-42BD-B7B9-028250D41D37}">
      <dsp:nvSpPr>
        <dsp:cNvPr id="0" name=""/>
        <dsp:cNvSpPr/>
      </dsp:nvSpPr>
      <dsp:spPr>
        <a:xfrm>
          <a:off x="4813096" y="1858007"/>
          <a:ext cx="2110058" cy="1684443"/>
        </a:xfrm>
        <a:prstGeom prst="rect">
          <a:avLst/>
        </a:prstGeom>
        <a:solidFill>
          <a:schemeClr val="accent2">
            <a:tint val="40000"/>
            <a:alpha val="90000"/>
            <a:hueOff val="11416906"/>
            <a:satOff val="-59703"/>
            <a:lumOff val="-3598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1416906"/>
              <a:satOff val="-59703"/>
              <a:lumOff val="-35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>
              <a:latin typeface="Calibri" panose="020F0502020204030204" pitchFamily="34" charset="0"/>
            </a:rPr>
            <a:t>Maschinenbau</a:t>
          </a:r>
          <a:endParaRPr lang="de-DE" sz="1900" kern="1200" dirty="0">
            <a:latin typeface="Calibri" panose="020F050202020403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>
              <a:latin typeface="Calibri" panose="020F0502020204030204" pitchFamily="34" charset="0"/>
            </a:rPr>
            <a:t>Schlüssel-branchen</a:t>
          </a:r>
          <a:endParaRPr lang="de-DE" sz="1900" kern="1200" dirty="0">
            <a:latin typeface="Calibri" panose="020F050202020403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>
              <a:latin typeface="Calibri" panose="020F0502020204030204" pitchFamily="34" charset="0"/>
            </a:rPr>
            <a:t>Dienstleistungs-branchen</a:t>
          </a:r>
          <a:endParaRPr lang="de-DE" sz="1900" kern="1200" dirty="0">
            <a:latin typeface="Calibri" panose="020F0502020204030204" pitchFamily="34" charset="0"/>
          </a:endParaRPr>
        </a:p>
      </dsp:txBody>
      <dsp:txXfrm>
        <a:off x="4813096" y="1858007"/>
        <a:ext cx="2110058" cy="1684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C7D4AB6-7862-41AE-BF90-9B05DA8567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1792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0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03766"/>
            <a:ext cx="4981575" cy="4459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10700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0" y="9410700"/>
            <a:ext cx="2944812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70901FF-AD2F-442B-83B7-D069177C154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1387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5EF3CA8-BD42-4681-AF47-ED8534627692}" type="slidenum">
              <a:rPr lang="de-DE" sz="1200" smtClean="0">
                <a:latin typeface="Times New Roman" pitchFamily="18" charset="0"/>
              </a:rPr>
              <a:pPr/>
              <a:t>1</a:t>
            </a:fld>
            <a:endParaRPr lang="de-DE" sz="1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05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491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491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491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491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9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9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9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5391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59422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126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90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4796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08678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9836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4917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8687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90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2FC13-02F9-4D18-A66D-581F16CA6C79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0937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90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56548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91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9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9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9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9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491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901FF-AD2F-442B-83B7-D069177C154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49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323528" y="936595"/>
            <a:ext cx="8280920" cy="1587"/>
          </a:xfrm>
          <a:prstGeom prst="line">
            <a:avLst/>
          </a:prstGeom>
          <a:noFill/>
          <a:ln w="38100">
            <a:solidFill>
              <a:srgbClr val="FFD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5194300"/>
            <a:ext cx="7700962" cy="8032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2400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Formatvorlage des Untertitelmasters durch Klicken bearbeiten</a:t>
            </a:r>
          </a:p>
        </p:txBody>
      </p:sp>
      <p:sp>
        <p:nvSpPr>
          <p:cNvPr id="14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4672013"/>
            <a:ext cx="7700962" cy="42703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Titelmasterformat durch Klicken bearbeiten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59024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65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60432" y="6527357"/>
            <a:ext cx="436657" cy="289614"/>
          </a:xfrm>
          <a:prstGeom prst="rect">
            <a:avLst/>
          </a:prstGeom>
          <a:ln/>
        </p:spPr>
        <p:txBody>
          <a:bodyPr anchor="ctr"/>
          <a:lstStyle>
            <a:lvl1pPr>
              <a:defRPr sz="9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AB651F9-8938-4943-A412-A87C8964C67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337352" y="665825"/>
            <a:ext cx="8495929" cy="566395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Textmasterformat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bearbeiten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Zweite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Ebene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Dritte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Ebene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3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Vierte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Ebene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Fünfte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Ebene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292721" y="6525344"/>
            <a:ext cx="1326952" cy="21602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November 2015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3070944" y="6513486"/>
            <a:ext cx="3024337" cy="22788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Perspektiven</a:t>
            </a:r>
            <a:r>
              <a:rPr lang="de-DE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mit Lehre in Deutschland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5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55679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16416" y="6525344"/>
            <a:ext cx="504056" cy="21602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DFD68E60-884A-40D8-9EEC-E057C447964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292721" y="6525344"/>
            <a:ext cx="1326952" cy="21602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November 2015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3070944" y="6513486"/>
            <a:ext cx="3024337" cy="22788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Perspektiven</a:t>
            </a:r>
            <a:r>
              <a:rPr lang="de-DE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mit Lehre in Deutschland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1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4"/>
          <p:cNvSpPr>
            <a:spLocks noChangeShapeType="1"/>
          </p:cNvSpPr>
          <p:nvPr userDrawn="1"/>
        </p:nvSpPr>
        <p:spPr bwMode="auto">
          <a:xfrm>
            <a:off x="0" y="6669360"/>
            <a:ext cx="9144000" cy="0"/>
          </a:xfrm>
          <a:prstGeom prst="line">
            <a:avLst/>
          </a:prstGeom>
          <a:noFill/>
          <a:ln w="38100">
            <a:solidFill>
              <a:srgbClr val="FFD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0" y="463997"/>
            <a:ext cx="9144000" cy="12675"/>
          </a:xfrm>
          <a:prstGeom prst="line">
            <a:avLst/>
          </a:prstGeom>
          <a:noFill/>
          <a:ln w="38100">
            <a:solidFill>
              <a:srgbClr val="FFD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282" y="56667"/>
            <a:ext cx="720080" cy="3528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5" r:id="rId2"/>
    <p:sldLayoutId id="2147484002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etaNormalLF-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etaNormalLF-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etaNormalLF-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etaNormalLF-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etaNormalLF-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etaNormalLF-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etaNormalLF-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etaNormalLF-Roma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56" y="1484785"/>
            <a:ext cx="2584101" cy="190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 txBox="1">
            <a:spLocks noChangeArrowheads="1"/>
          </p:cNvSpPr>
          <p:nvPr/>
        </p:nvSpPr>
        <p:spPr>
          <a:xfrm>
            <a:off x="611560" y="3861048"/>
            <a:ext cx="7920880" cy="212351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de-D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Karriere mit Lehre?</a:t>
            </a:r>
            <a:br>
              <a:rPr lang="de-D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Berufswege und Perspektiven mit technischer Ausbildung im Verarbeitenden Gewerbe in Deutschland</a:t>
            </a:r>
          </a:p>
          <a:p>
            <a:pPr>
              <a:spcBef>
                <a:spcPts val="1200"/>
              </a:spcBef>
            </a:pPr>
            <a:r>
              <a:rPr lang="de-DE" sz="180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Präsentation zur Nutzertagung</a:t>
            </a:r>
            <a:br>
              <a:rPr lang="de-DE" sz="180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der 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Forschungsdatenzentren des Bundesinstituts für Berufsbildung und der Statistischen Ämter des Bundes und der 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Länder</a:t>
            </a:r>
            <a:endParaRPr lang="de-DE" sz="1800" dirty="0" smtClean="0">
              <a:solidFill>
                <a:schemeClr val="tx1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180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Prof</a:t>
            </a:r>
            <a:r>
              <a:rPr lang="de-DE" sz="1800" dirty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. Dr. Bernhard Boockmann ● </a:t>
            </a:r>
            <a:r>
              <a:rPr lang="de-DE" sz="180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Dr</a:t>
            </a:r>
            <a:r>
              <a:rPr lang="de-DE" sz="1800" dirty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. Andreas Koch ● Martin Kroczek</a:t>
            </a:r>
          </a:p>
          <a:p>
            <a:pPr>
              <a:spcBef>
                <a:spcPts val="1200"/>
              </a:spcBef>
            </a:pPr>
            <a:r>
              <a:rPr lang="de-DE" sz="180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Bonn, 4. November 2015</a:t>
            </a:r>
          </a:p>
          <a:p>
            <a:pPr algn="ctr">
              <a:spcBef>
                <a:spcPts val="1200"/>
              </a:spcBef>
            </a:pP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www.iaw.edu</a:t>
            </a:r>
            <a:endParaRPr lang="de-DE" sz="1600" dirty="0" smtClean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  <a:p>
            <a:endParaRPr lang="de-DE" sz="105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17056" y="3390184"/>
            <a:ext cx="7700962" cy="8969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026" name="Picture 2" descr="C:\Users\shaeberle\Dropbox\4027_Handelbare Tätigkeiten_DFG\MODUL 1\Determining Offshoring Tasks\Präsentationen\ETSG 2012\sommer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4785"/>
            <a:ext cx="2549874" cy="190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17056" y="1404186"/>
            <a:ext cx="7700962" cy="8969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156" y="1493879"/>
            <a:ext cx="2566987" cy="189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Verwertung von Ausbildungsinhalten</a:t>
            </a:r>
            <a:b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Sind Kenntnisse aus der Ausbildung in der jetzigen Tätigkeit verwertbar?</a:t>
            </a:r>
            <a:endParaRPr lang="de-DE" sz="105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2" y="4183342"/>
            <a:ext cx="8064897" cy="2197985"/>
          </a:xfrm>
        </p:spPr>
        <p:txBody>
          <a:bodyPr>
            <a:normAutofit/>
          </a:bodyPr>
          <a:lstStyle/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Relevanz der Ausbildungsinhalte für technisch Ausgebildete in Schlüsselbranchen hoch</a:t>
            </a:r>
            <a:endParaRPr lang="de-DE" sz="2200" dirty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Nur bei Akademikern sind Ausbildungsinhalten seltener irrelevant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10</a:t>
            </a:fld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735255"/>
            <a:ext cx="6840761" cy="180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419872" y="3541989"/>
            <a:ext cx="426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alibri" panose="020F0502020204030204" pitchFamily="34" charset="0"/>
              </a:rPr>
              <a:t>Quelle: BIBB/</a:t>
            </a:r>
            <a:r>
              <a:rPr lang="de-DE" sz="1200" dirty="0" err="1" smtClean="0">
                <a:latin typeface="Calibri" panose="020F0502020204030204" pitchFamily="34" charset="0"/>
              </a:rPr>
              <a:t>BAuA</a:t>
            </a:r>
            <a:r>
              <a:rPr lang="de-DE" sz="1200" dirty="0" smtClean="0">
                <a:latin typeface="Calibri" panose="020F0502020204030204" pitchFamily="34" charset="0"/>
              </a:rPr>
              <a:t>-Erwerbstätigenbefragung 2012</a:t>
            </a:r>
          </a:p>
          <a:p>
            <a:pPr algn="r"/>
            <a:r>
              <a:rPr lang="de-DE" sz="1200" dirty="0" smtClean="0">
                <a:latin typeface="Calibri" panose="020F0502020204030204" pitchFamily="34" charset="0"/>
              </a:rPr>
              <a:t>IAW-Berechnungen, </a:t>
            </a:r>
            <a:r>
              <a:rPr lang="de-DE" sz="1200" dirty="0">
                <a:latin typeface="Calibri" panose="020F0502020204030204" pitchFamily="34" charset="0"/>
              </a:rPr>
              <a:t>h</a:t>
            </a:r>
            <a:r>
              <a:rPr lang="de-DE" sz="1200" dirty="0" smtClean="0">
                <a:latin typeface="Calibri" panose="020F0502020204030204" pitchFamily="34" charset="0"/>
              </a:rPr>
              <a:t>ochgerechnete Werte</a:t>
            </a:r>
            <a:endParaRPr lang="de-DE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Verbindung Ausbildung und Berufsbild</a:t>
            </a:r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Vergleich jetzige Tätigkeit mit letzter Ausbildung</a:t>
            </a:r>
            <a:endParaRPr lang="de-DE" sz="105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2" y="4183342"/>
            <a:ext cx="8064897" cy="2197985"/>
          </a:xfrm>
        </p:spPr>
        <p:txBody>
          <a:bodyPr>
            <a:normAutofit/>
          </a:bodyPr>
          <a:lstStyle/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Zusammenhang zwischen Ausbildung und beruflicher Tätigkeit </a:t>
            </a:r>
            <a:r>
              <a:rPr lang="de-DE" sz="2200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für technisch Ausgebildete in Schlüsselbranchen </a:t>
            </a: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hoch</a:t>
            </a: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sz="2200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Nur bei </a:t>
            </a: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Akademikern Verbindung zwischen Ausbildungsinhalten und Tätigkeiten im Berufsleben höher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11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283968" y="3354517"/>
            <a:ext cx="426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alibri" panose="020F0502020204030204" pitchFamily="34" charset="0"/>
              </a:rPr>
              <a:t>Quelle: BIBB/</a:t>
            </a:r>
            <a:r>
              <a:rPr lang="de-DE" sz="1200" dirty="0" err="1" smtClean="0">
                <a:latin typeface="Calibri" panose="020F0502020204030204" pitchFamily="34" charset="0"/>
              </a:rPr>
              <a:t>BAuA</a:t>
            </a:r>
            <a:r>
              <a:rPr lang="de-DE" sz="1200" dirty="0" smtClean="0">
                <a:latin typeface="Calibri" panose="020F0502020204030204" pitchFamily="34" charset="0"/>
              </a:rPr>
              <a:t>-Erwerbstätigenbefragung 2012</a:t>
            </a:r>
          </a:p>
          <a:p>
            <a:pPr algn="r"/>
            <a:r>
              <a:rPr lang="de-DE" sz="1200" dirty="0" smtClean="0">
                <a:latin typeface="Calibri" panose="020F0502020204030204" pitchFamily="34" charset="0"/>
              </a:rPr>
              <a:t>IAW-Berechnungen, </a:t>
            </a:r>
            <a:r>
              <a:rPr lang="de-DE" sz="1200" dirty="0">
                <a:latin typeface="Calibri" panose="020F0502020204030204" pitchFamily="34" charset="0"/>
              </a:rPr>
              <a:t>h</a:t>
            </a:r>
            <a:r>
              <a:rPr lang="de-DE" sz="1200" dirty="0" smtClean="0">
                <a:latin typeface="Calibri" panose="020F0502020204030204" pitchFamily="34" charset="0"/>
              </a:rPr>
              <a:t>ochgerechnete Werte</a:t>
            </a:r>
            <a:endParaRPr lang="de-DE" sz="12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5"/>
            <a:ext cx="7776864" cy="148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77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Beruflicher Auf- und Abstieg</a:t>
            </a:r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War das Berufsleben eher ein Auf- oder ein Abstieg?</a:t>
            </a:r>
            <a:endParaRPr lang="de-DE" sz="105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2" y="4183342"/>
            <a:ext cx="8064897" cy="2197985"/>
          </a:xfrm>
        </p:spPr>
        <p:txBody>
          <a:bodyPr>
            <a:normAutofit/>
          </a:bodyPr>
          <a:lstStyle/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Unter beruflich Ausgebildeten relative hohe Zahl von Aufstiegen bei technisch </a:t>
            </a:r>
            <a:r>
              <a:rPr lang="de-DE" sz="2200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Ausgebildete in </a:t>
            </a: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Schlüsselbranchen</a:t>
            </a: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Geringe Zahl an beruflichen Abstiegen dieser Gruppe</a:t>
            </a: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Signifikant positivere Entwicklung der Akademiker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12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834972" y="3536266"/>
            <a:ext cx="426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alibri" panose="020F0502020204030204" pitchFamily="34" charset="0"/>
              </a:rPr>
              <a:t>Quelle: BIBB/</a:t>
            </a:r>
            <a:r>
              <a:rPr lang="de-DE" sz="1200" dirty="0" err="1" smtClean="0">
                <a:latin typeface="Calibri" panose="020F0502020204030204" pitchFamily="34" charset="0"/>
              </a:rPr>
              <a:t>BAuA</a:t>
            </a:r>
            <a:r>
              <a:rPr lang="de-DE" sz="1200" dirty="0" smtClean="0">
                <a:latin typeface="Calibri" panose="020F0502020204030204" pitchFamily="34" charset="0"/>
              </a:rPr>
              <a:t>-Erwerbstätigenbefragung 2012</a:t>
            </a:r>
          </a:p>
          <a:p>
            <a:pPr algn="r"/>
            <a:r>
              <a:rPr lang="de-DE" sz="1200" dirty="0" smtClean="0">
                <a:latin typeface="Calibri" panose="020F0502020204030204" pitchFamily="34" charset="0"/>
              </a:rPr>
              <a:t>IAW-Berechnungen, </a:t>
            </a:r>
            <a:r>
              <a:rPr lang="de-DE" sz="1200" dirty="0">
                <a:latin typeface="Calibri" panose="020F0502020204030204" pitchFamily="34" charset="0"/>
              </a:rPr>
              <a:t>h</a:t>
            </a:r>
            <a:r>
              <a:rPr lang="de-DE" sz="1200" dirty="0" smtClean="0">
                <a:latin typeface="Calibri" panose="020F0502020204030204" pitchFamily="34" charset="0"/>
              </a:rPr>
              <a:t>ochgerechnete Werte</a:t>
            </a:r>
            <a:endParaRPr lang="de-DE" sz="1200" dirty="0">
              <a:latin typeface="Calibri" panose="020F0502020204030204" pitchFamily="34" charset="0"/>
            </a:endParaRPr>
          </a:p>
        </p:txBody>
      </p:sp>
      <p:pic>
        <p:nvPicPr>
          <p:cNvPr id="7" name="Inhaltsplatzhalter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671166"/>
            <a:ext cx="7076529" cy="18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4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Beruflicher Auf- und Abstieg</a:t>
            </a:r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Berufsstatus </a:t>
            </a:r>
            <a:r>
              <a:rPr lang="de-DE" sz="2000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in Teilgruppen nach </a:t>
            </a: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Alter, Ausbildungskohorte 1990 - 1999</a:t>
            </a:r>
            <a:endParaRPr lang="de-DE" sz="105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2" y="4183342"/>
            <a:ext cx="8064897" cy="2197985"/>
          </a:xfrm>
        </p:spPr>
        <p:txBody>
          <a:bodyPr>
            <a:normAutofit/>
          </a:bodyPr>
          <a:lstStyle/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endParaRPr lang="de-DE" sz="2200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13</a:t>
            </a:fld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19919"/>
            <a:ext cx="6051882" cy="440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1187624" y="6005918"/>
            <a:ext cx="6051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alibri" panose="020F0502020204030204" pitchFamily="34" charset="0"/>
              </a:rPr>
              <a:t>Quelle: Schwach </a:t>
            </a:r>
            <a:r>
              <a:rPr lang="de-DE" sz="1200" dirty="0">
                <a:latin typeface="Calibri" panose="020F0502020204030204" pitchFamily="34" charset="0"/>
              </a:rPr>
              <a:t>anonymisierte Stichprobe der Integrierten Arbeitsmarktbiografien (SIAB, Version </a:t>
            </a:r>
            <a:r>
              <a:rPr lang="de-DE" sz="1200" dirty="0" smtClean="0">
                <a:latin typeface="Calibri" panose="020F0502020204030204" pitchFamily="34" charset="0"/>
              </a:rPr>
              <a:t>1975-2010), IAW-Berechnungen </a:t>
            </a:r>
            <a:r>
              <a:rPr lang="de-DE" sz="1200" dirty="0">
                <a:latin typeface="Calibri" panose="020F0502020204030204" pitchFamily="34" charset="0"/>
              </a:rPr>
              <a:t>und -Darstellung</a:t>
            </a:r>
          </a:p>
        </p:txBody>
      </p:sp>
    </p:spTree>
    <p:extLst>
      <p:ext uri="{BB962C8B-B14F-4D97-AF65-F5344CB8AC3E}">
        <p14:creationId xmlns:p14="http://schemas.microsoft.com/office/powerpoint/2010/main" val="15447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Jahresentgelte</a:t>
            </a:r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 err="1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Jahresentgelte</a:t>
            </a: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 in Teilgruppen nach Alter</a:t>
            </a:r>
            <a:r>
              <a:rPr lang="de-DE" sz="2000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, Ausbildungskohorte 1990 - 1999</a:t>
            </a:r>
            <a:endParaRPr lang="de-DE" sz="105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2" y="4183342"/>
            <a:ext cx="8064897" cy="2197985"/>
          </a:xfrm>
        </p:spPr>
        <p:txBody>
          <a:bodyPr>
            <a:normAutofit/>
          </a:bodyPr>
          <a:lstStyle/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endParaRPr lang="de-DE" sz="2200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14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043608" y="6005918"/>
            <a:ext cx="6192688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alibri" panose="020F0502020204030204" pitchFamily="34" charset="0"/>
              </a:rPr>
              <a:t>Quelle: Schwach </a:t>
            </a:r>
            <a:r>
              <a:rPr lang="de-DE" sz="1200" dirty="0">
                <a:latin typeface="Calibri" panose="020F0502020204030204" pitchFamily="34" charset="0"/>
              </a:rPr>
              <a:t>anonymisierte Stichprobe der Integrierten Arbeitsmarktbiografien (SIAB, Version </a:t>
            </a:r>
            <a:r>
              <a:rPr lang="de-DE" sz="1200" dirty="0" smtClean="0">
                <a:latin typeface="Calibri" panose="020F0502020204030204" pitchFamily="34" charset="0"/>
              </a:rPr>
              <a:t>1975-2010), IAW-Berechnungen </a:t>
            </a:r>
            <a:r>
              <a:rPr lang="de-DE" sz="1200" dirty="0">
                <a:latin typeface="Calibri" panose="020F0502020204030204" pitchFamily="34" charset="0"/>
              </a:rPr>
              <a:t>und -Darstellung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06882"/>
            <a:ext cx="6048672" cy="439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4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Arbeitslosigkeit</a:t>
            </a:r>
            <a:br>
              <a:rPr lang="de-DE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Anteil Arbeitslos in Teilgruppen nach Alter</a:t>
            </a:r>
            <a:r>
              <a:rPr lang="de-DE" sz="2000" b="1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, Ausbildungskohorte 1990 - 1999</a:t>
            </a:r>
            <a:endParaRPr lang="de-DE" sz="105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2" y="4183342"/>
            <a:ext cx="8064897" cy="2197985"/>
          </a:xfrm>
        </p:spPr>
        <p:txBody>
          <a:bodyPr>
            <a:normAutofit/>
          </a:bodyPr>
          <a:lstStyle/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endParaRPr lang="de-DE" sz="2200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15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043608" y="6005918"/>
            <a:ext cx="6192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alibri" panose="020F0502020204030204" pitchFamily="34" charset="0"/>
              </a:rPr>
              <a:t>Quelle: Schwach </a:t>
            </a:r>
            <a:r>
              <a:rPr lang="de-DE" sz="1200" dirty="0">
                <a:latin typeface="Calibri" panose="020F0502020204030204" pitchFamily="34" charset="0"/>
              </a:rPr>
              <a:t>anonymisierte Stichprobe der Integrierten Arbeitsmarktbiografien (SIAB, Version </a:t>
            </a:r>
            <a:r>
              <a:rPr lang="de-DE" sz="1200" dirty="0" smtClean="0">
                <a:latin typeface="Calibri" panose="020F0502020204030204" pitchFamily="34" charset="0"/>
              </a:rPr>
              <a:t>1975-2010), IAW-Berechnungen </a:t>
            </a:r>
            <a:r>
              <a:rPr lang="de-DE" sz="1200" dirty="0">
                <a:latin typeface="Calibri" panose="020F0502020204030204" pitchFamily="34" charset="0"/>
              </a:rPr>
              <a:t>und -Darstellung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606885"/>
            <a:ext cx="6048671" cy="439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4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6. Fazit und Ausblick</a:t>
            </a:r>
            <a:endParaRPr lang="de-DE" sz="2000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Mit technischer Ausbildung in den Schlüsselbranchen des Verarbeitenden Gewerbes:</a:t>
            </a: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Ausbildungsinhalte sind gut im Beruf zu verwerten</a:t>
            </a: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Berufliche Aufstiege verbunden mit </a:t>
            </a:r>
            <a:r>
              <a:rPr lang="de-DE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Einkommenssteigerungen</a:t>
            </a: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sind möglich</a:t>
            </a: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Arbeitslosigkeitsquoten sind vergleichsweise gering</a:t>
            </a: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Beruflich kaufmännisch Ausgebildete weisen bessere Karrierechancen auf</a:t>
            </a: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Akademiker haben im Durchschnitt erheblich bessere Chancen bezogen auf Berufsstatus und Verdienst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389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6. Fazit und Ausblick</a:t>
            </a:r>
            <a:endParaRPr lang="de-DE" sz="2000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Karriere mit Lehre</a:t>
            </a: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?</a:t>
            </a:r>
          </a:p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endParaRPr lang="de-DE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457200" lvl="1" indent="-457200">
              <a:buClr>
                <a:srgbClr val="00628C"/>
              </a:buClr>
              <a:buFont typeface="Wingdings"/>
              <a:buChar char="à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Karriereperspektiven </a:t>
            </a:r>
            <a:r>
              <a:rPr lang="de-DE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mit technischer Ausbildung in den Schlüsselbranchen des Verarbeitenden </a:t>
            </a: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Gewerbes in überschaubarem Rahmen vorhanden</a:t>
            </a:r>
            <a:b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</a:br>
            <a:endParaRPr lang="de-DE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457200" lvl="1" indent="-457200">
              <a:buClr>
                <a:srgbClr val="00628C"/>
              </a:buClr>
              <a:buFont typeface="Wingdings"/>
              <a:buChar char="à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Vorhersehbare Aufstiegschancen</a:t>
            </a:r>
          </a:p>
          <a:p>
            <a:pPr marL="457200" lvl="1" indent="-457200">
              <a:buClr>
                <a:srgbClr val="00628C"/>
              </a:buClr>
              <a:buFont typeface="Wingdings"/>
              <a:buChar char="à"/>
              <a:tabLst>
                <a:tab pos="536575" algn="l"/>
              </a:tabLst>
            </a:pPr>
            <a:endParaRPr lang="de-DE" dirty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457200" lvl="1" indent="-457200">
              <a:buClr>
                <a:srgbClr val="00628C"/>
              </a:buClr>
              <a:buFont typeface="Wingdings"/>
              <a:buChar char="à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Geringes Arbeitslosigkeitsrisiko</a:t>
            </a:r>
            <a:endParaRPr lang="de-DE" dirty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786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6. Fazit und Ausblick</a:t>
            </a:r>
            <a:endParaRPr lang="de-DE" sz="2000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Ausblick auf weitere Analysen</a:t>
            </a:r>
            <a:endParaRPr lang="de-DE" dirty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endParaRPr lang="de-DE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Analyse des beruflichen Aufstieges anhand weiterer Statusindikatoren</a:t>
            </a:r>
            <a:b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</a:br>
            <a:endParaRPr lang="de-DE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Untersuchung der Determinanten beruflichen Aufstieges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85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651F9-8938-4943-A412-A87C8964C67D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     Vielen Dank für Ihre Aufmerksamkeit!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41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1079524"/>
          </a:xfrm>
        </p:spPr>
        <p:txBody>
          <a:bodyPr/>
          <a:lstStyle/>
          <a:p>
            <a:r>
              <a:rPr lang="de-DE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Agenda</a:t>
            </a:r>
            <a:endParaRPr lang="de-DE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8E60-884A-40D8-9EEC-E057C447964D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Inhaltsplatzhalter 3"/>
          <p:cNvSpPr>
            <a:spLocks noGrp="1"/>
          </p:cNvSpPr>
          <p:nvPr>
            <p:ph idx="1"/>
          </p:nvPr>
        </p:nvSpPr>
        <p:spPr>
          <a:xfrm>
            <a:off x="586669" y="1700213"/>
            <a:ext cx="7992888" cy="4609107"/>
          </a:xfrm>
        </p:spPr>
        <p:txBody>
          <a:bodyPr anchor="t">
            <a:normAutofit/>
          </a:bodyPr>
          <a:lstStyle/>
          <a:p>
            <a:pPr marL="514350" indent="-514350">
              <a:buClr>
                <a:srgbClr val="00628C"/>
              </a:buClr>
              <a:buFont typeface="+mj-lt"/>
              <a:buAutoNum type="arabicPeriod"/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Motivation</a:t>
            </a:r>
          </a:p>
          <a:p>
            <a:pPr marL="514350" indent="-514350">
              <a:buClr>
                <a:srgbClr val="00628C"/>
              </a:buClr>
              <a:buFont typeface="+mj-lt"/>
              <a:buAutoNum type="arabicPeriod"/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Forschungsfragen</a:t>
            </a:r>
          </a:p>
          <a:p>
            <a:pPr marL="514350" indent="-514350">
              <a:buClr>
                <a:srgbClr val="00628C"/>
              </a:buClr>
              <a:buFont typeface="+mj-lt"/>
              <a:buAutoNum type="arabicPeriod"/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Datengrundlage</a:t>
            </a:r>
          </a:p>
          <a:p>
            <a:pPr marL="514350" indent="-514350">
              <a:buClr>
                <a:srgbClr val="00628C"/>
              </a:buClr>
              <a:buFont typeface="+mj-lt"/>
              <a:buAutoNum type="arabicPeriod"/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Analysemethoden</a:t>
            </a:r>
          </a:p>
          <a:p>
            <a:pPr marL="514350" indent="-514350">
              <a:buClr>
                <a:srgbClr val="00628C"/>
              </a:buClr>
              <a:buFont typeface="+mj-lt"/>
              <a:buAutoNum type="arabicPeriod"/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Vorläufige Ergebnisse</a:t>
            </a:r>
          </a:p>
          <a:p>
            <a:pPr marL="514350" indent="-514350">
              <a:buClr>
                <a:srgbClr val="00628C"/>
              </a:buClr>
              <a:buFont typeface="+mj-lt"/>
              <a:buAutoNum type="arabicPeriod"/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Fazit und Ausblick</a:t>
            </a:r>
          </a:p>
          <a:p>
            <a:pPr marL="514350" indent="-514350">
              <a:buClr>
                <a:srgbClr val="00628C"/>
              </a:buClr>
              <a:buFont typeface="+mj-lt"/>
              <a:buAutoNum type="arabicPeriod"/>
            </a:pPr>
            <a:endParaRPr lang="de-DE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977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8E60-884A-40D8-9EEC-E057C447964D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658677" y="2276872"/>
            <a:ext cx="7848872" cy="2016224"/>
          </a:xfrm>
        </p:spPr>
        <p:txBody>
          <a:bodyPr/>
          <a:lstStyle/>
          <a:p>
            <a:pPr algn="ctr"/>
            <a:r>
              <a:rPr lang="de-DE" sz="44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de-DE" sz="44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44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BACKUP</a:t>
            </a:r>
            <a:endParaRPr lang="de-DE" sz="4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9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. Analysemethoden - </a:t>
            </a:r>
            <a:r>
              <a:rPr lang="de-DE" sz="3200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Gruppenabgrenzung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342900" lvl="1" indent="-342900">
              <a:buClr>
                <a:srgbClr val="00628C"/>
              </a:buClr>
              <a:buFont typeface="Wingdings"/>
              <a:buChar char="à"/>
              <a:tabLst>
                <a:tab pos="536575" algn="l"/>
              </a:tabLst>
            </a:pPr>
            <a:r>
              <a:rPr lang="de-DE" sz="2200" dirty="0" err="1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BiBB</a:t>
            </a: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/</a:t>
            </a:r>
            <a:r>
              <a:rPr lang="de-DE" sz="2200" dirty="0" err="1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BAuA</a:t>
            </a: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Erwerbtstätigenbefragung</a:t>
            </a: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2012: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000" dirty="0" smtClean="0">
                <a:latin typeface="Calibri" pitchFamily="34" charset="0"/>
                <a:cs typeface="Calibri" pitchFamily="34" charset="0"/>
              </a:rPr>
              <a:t>Abgrenzung nach</a:t>
            </a:r>
            <a:br>
              <a:rPr lang="de-DE" sz="2000" dirty="0" smtClean="0">
                <a:latin typeface="Calibri" pitchFamily="34" charset="0"/>
                <a:cs typeface="Calibri" pitchFamily="34" charset="0"/>
              </a:rPr>
            </a:br>
            <a:r>
              <a:rPr lang="de-DE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de-DE" sz="2000" dirty="0" smtClean="0">
                <a:latin typeface="Calibri" pitchFamily="34" charset="0"/>
                <a:cs typeface="Calibri" pitchFamily="34" charset="0"/>
              </a:rPr>
            </a:br>
            <a:r>
              <a:rPr lang="de-DE" sz="2000" dirty="0" smtClean="0">
                <a:latin typeface="Calibri" pitchFamily="34" charset="0"/>
                <a:cs typeface="Calibri" pitchFamily="34" charset="0"/>
              </a:rPr>
              <a:t>	Bildungsabschluss + Ausbildungsberuf + Anstellungsbranche</a:t>
            </a:r>
            <a:endParaRPr lang="de-DE" sz="2000" dirty="0">
              <a:latin typeface="Calibri" pitchFamily="34" charset="0"/>
              <a:cs typeface="Calibri" pitchFamily="34" charset="0"/>
            </a:endParaRP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endParaRPr lang="de-DE" sz="2200" dirty="0" smtClean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rgbClr val="00628C"/>
              </a:buClr>
              <a:buFont typeface="Wingdings"/>
              <a:buChar char="à"/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SIAB-Daten:</a:t>
            </a:r>
            <a:endParaRPr lang="de-DE" sz="2200" dirty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000" dirty="0">
                <a:latin typeface="Calibri" pitchFamily="34" charset="0"/>
                <a:cs typeface="Calibri" pitchFamily="34" charset="0"/>
              </a:rPr>
              <a:t>Abgrenzung nach</a:t>
            </a:r>
            <a:br>
              <a:rPr lang="de-DE" sz="2000" dirty="0">
                <a:latin typeface="Calibri" pitchFamily="34" charset="0"/>
                <a:cs typeface="Calibri" pitchFamily="34" charset="0"/>
              </a:rPr>
            </a:br>
            <a:r>
              <a:rPr lang="de-DE" sz="2000" dirty="0">
                <a:latin typeface="Calibri" pitchFamily="34" charset="0"/>
                <a:cs typeface="Calibri" pitchFamily="34" charset="0"/>
              </a:rPr>
              <a:t/>
            </a:r>
            <a:br>
              <a:rPr lang="de-DE" sz="2000" dirty="0">
                <a:latin typeface="Calibri" pitchFamily="34" charset="0"/>
                <a:cs typeface="Calibri" pitchFamily="34" charset="0"/>
              </a:rPr>
            </a:br>
            <a:r>
              <a:rPr lang="de-DE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de-DE" sz="2000" dirty="0" smtClean="0">
                <a:latin typeface="Calibri" pitchFamily="34" charset="0"/>
                <a:cs typeface="Calibri" pitchFamily="34" charset="0"/>
              </a:rPr>
              <a:t>Bildungsabschluss </a:t>
            </a:r>
            <a:r>
              <a:rPr lang="de-DE" sz="2000" dirty="0">
                <a:latin typeface="Calibri" pitchFamily="34" charset="0"/>
                <a:cs typeface="Calibri" pitchFamily="34" charset="0"/>
              </a:rPr>
              <a:t>+ Ausbildungsberuf + </a:t>
            </a:r>
            <a:r>
              <a:rPr lang="de-DE" sz="2000" dirty="0" smtClean="0">
                <a:latin typeface="Calibri" pitchFamily="34" charset="0"/>
                <a:cs typeface="Calibri" pitchFamily="34" charset="0"/>
              </a:rPr>
              <a:t>Ausbildungsbranche</a:t>
            </a:r>
          </a:p>
          <a:p>
            <a:pPr marL="342900" lvl="1" indent="-342900">
              <a:buClr>
                <a:srgbClr val="00628C"/>
              </a:buClr>
              <a:tabLst>
                <a:tab pos="536575" algn="l"/>
              </a:tabLst>
            </a:pPr>
            <a:endParaRPr lang="de-DE" sz="2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7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Gruppenabgrenzung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Abgrenzung nach</a:t>
            </a:r>
            <a:endParaRPr lang="de-DE" sz="2200" dirty="0" smtClean="0">
              <a:latin typeface="Calibri" pitchFamily="34" charset="0"/>
              <a:cs typeface="Calibri" pitchFamily="34" charset="0"/>
            </a:endParaRPr>
          </a:p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endParaRPr lang="de-DE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22</a:t>
            </a:fld>
            <a:endParaRPr lang="de-DE" dirty="0"/>
          </a:p>
        </p:txBody>
      </p:sp>
      <p:graphicFrame>
        <p:nvGraphicFramePr>
          <p:cNvPr id="5" name="Diagramm 4"/>
          <p:cNvGraphicFramePr/>
          <p:nvPr>
            <p:extLst/>
          </p:nvPr>
        </p:nvGraphicFramePr>
        <p:xfrm>
          <a:off x="683568" y="1844824"/>
          <a:ext cx="777686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86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Gruppenabgrenzung</a:t>
            </a:r>
            <a:endParaRPr lang="de-DE" sz="2000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Abgrenzung nach</a:t>
            </a:r>
            <a:endParaRPr lang="de-DE" sz="2200" dirty="0" smtClean="0">
              <a:latin typeface="Calibri" pitchFamily="34" charset="0"/>
              <a:cs typeface="Calibri" pitchFamily="34" charset="0"/>
            </a:endParaRPr>
          </a:p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endParaRPr lang="de-DE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23</a:t>
            </a:fld>
            <a:endParaRPr lang="de-DE" dirty="0"/>
          </a:p>
        </p:txBody>
      </p:sp>
      <p:graphicFrame>
        <p:nvGraphicFramePr>
          <p:cNvPr id="6" name="Diagramm 5"/>
          <p:cNvGraphicFramePr/>
          <p:nvPr>
            <p:extLst/>
          </p:nvPr>
        </p:nvGraphicFramePr>
        <p:xfrm>
          <a:off x="899592" y="2708920"/>
          <a:ext cx="720080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67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5. Vorläufige Ergebnisse – </a:t>
            </a:r>
            <a:r>
              <a:rPr lang="de-DE" sz="3200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SIAB-Daten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Ausbildungskohorte 1990er Jahre</a:t>
            </a: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Berufsstatus</a:t>
            </a:r>
          </a:p>
          <a:p>
            <a:pPr marL="857250" lvl="2" indent="-457200">
              <a:buClr>
                <a:srgbClr val="00628C"/>
              </a:buClr>
              <a:buFont typeface="Symbol" panose="05050102010706020507" pitchFamily="18" charset="2"/>
              <a:buChar char="-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Relativ niedriger Wert der technisch in Schlüsselbranchen Ausgebildeten nach Ausbildungsende</a:t>
            </a:r>
          </a:p>
          <a:p>
            <a:pPr marL="857250" lvl="2" indent="-457200">
              <a:buClr>
                <a:srgbClr val="00628C"/>
              </a:buClr>
              <a:buFont typeface="Symbol" panose="05050102010706020507" pitchFamily="18" charset="2"/>
              <a:buChar char="-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Überdurchschnittlich starker Anstieg des Status in dieser Gruppe bis Mitte 30</a:t>
            </a:r>
          </a:p>
          <a:p>
            <a:pPr marL="857250" lvl="2" indent="-457200">
              <a:buClr>
                <a:srgbClr val="00628C"/>
              </a:buClr>
              <a:buFont typeface="Symbol" panose="05050102010706020507" pitchFamily="18" charset="2"/>
              <a:buChar char="-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Kaufleute und Akademiker liegen erheblich über der Gruppe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51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5. Vorläufige </a:t>
            </a:r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Ergebnisse – </a:t>
            </a:r>
            <a:r>
              <a:rPr lang="de-DE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SIAB-Daten</a:t>
            </a:r>
            <a:endParaRPr lang="de-DE" sz="2000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Ausbildungskohorte 1990er Jahre</a:t>
            </a: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Entgeltentwicklung</a:t>
            </a:r>
          </a:p>
          <a:p>
            <a:pPr marL="857250" lvl="2" indent="-457200">
              <a:buClr>
                <a:srgbClr val="00628C"/>
              </a:buClr>
              <a:buFont typeface="Symbol" panose="05050102010706020507" pitchFamily="18" charset="2"/>
              <a:buChar char="-"/>
              <a:tabLst>
                <a:tab pos="536575" algn="l"/>
              </a:tabLst>
            </a:pPr>
            <a:r>
              <a:rPr lang="de-DE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Relativ </a:t>
            </a: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hohes Entgelt bei </a:t>
            </a:r>
            <a:r>
              <a:rPr lang="de-DE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technisch in Schlüsselbranchen Ausgebildeten nach </a:t>
            </a: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Ausbildungsende</a:t>
            </a:r>
          </a:p>
          <a:p>
            <a:pPr marL="857250" lvl="2" indent="-457200">
              <a:buClr>
                <a:srgbClr val="00628C"/>
              </a:buClr>
              <a:buFont typeface="Symbol" panose="05050102010706020507" pitchFamily="18" charset="2"/>
              <a:buChar char="-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Durchgehend höhere Entgelte der Gruppe als der Durchschnitt aller beruflich Ausgebildeten</a:t>
            </a:r>
            <a:endParaRPr lang="de-DE" dirty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857250" lvl="2" indent="-457200">
              <a:buClr>
                <a:srgbClr val="00628C"/>
              </a:buClr>
              <a:buFont typeface="Symbol" panose="05050102010706020507" pitchFamily="18" charset="2"/>
              <a:buChar char="-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Ende 20 Schnittpunkt mit Kaufleuten und Akademikern </a:t>
            </a:r>
          </a:p>
          <a:p>
            <a:pPr marL="857250" lvl="2" indent="-457200">
              <a:buClr>
                <a:srgbClr val="00628C"/>
              </a:buClr>
              <a:buFont typeface="Symbol" panose="05050102010706020507" pitchFamily="18" charset="2"/>
              <a:buChar char="-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Bis Ende 30 erheblicher Entgeltvorteil der Akademiker und relative hoher Entgeltvorteil der kaufmännisch Ausgebildeten</a:t>
            </a:r>
          </a:p>
          <a:p>
            <a:pPr marL="857250" lvl="2" indent="-457200">
              <a:buClr>
                <a:srgbClr val="00628C"/>
              </a:buClr>
              <a:buFont typeface="Symbol" panose="05050102010706020507" pitchFamily="18" charset="2"/>
              <a:buChar char="-"/>
              <a:tabLst>
                <a:tab pos="536575" algn="l"/>
              </a:tabLst>
            </a:pPr>
            <a:endParaRPr lang="de-DE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58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5. Vorläufige </a:t>
            </a:r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Ergebnisse – </a:t>
            </a:r>
            <a:r>
              <a:rPr lang="de-DE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SIAB-Daten</a:t>
            </a:r>
            <a:endParaRPr lang="de-DE" sz="2000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Ausbildungskohorte 1990er Jahre</a:t>
            </a:r>
          </a:p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Arbeitslosigkeit</a:t>
            </a:r>
          </a:p>
          <a:p>
            <a:pPr marL="857250" lvl="2" indent="-457200">
              <a:buClr>
                <a:srgbClr val="00628C"/>
              </a:buClr>
              <a:buFont typeface="Symbol" panose="05050102010706020507" pitchFamily="18" charset="2"/>
              <a:buChar char="-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Durchgehend niedrigere Arbeitslosenanteile der technisch in den Schlüsselbranchen Ausgebildeten als im Durchschnitt aller beruflich Ausgebildeten</a:t>
            </a:r>
          </a:p>
          <a:p>
            <a:pPr marL="857250" lvl="2" indent="-457200">
              <a:buClr>
                <a:srgbClr val="00628C"/>
              </a:buClr>
              <a:buFont typeface="Symbol" panose="05050102010706020507" pitchFamily="18" charset="2"/>
              <a:buChar char="-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Ähnlich niedrige Arbeitslosenquoten wie kaufmännisch Ausgebildete</a:t>
            </a:r>
          </a:p>
          <a:p>
            <a:pPr marL="857250" lvl="2" indent="-457200">
              <a:buClr>
                <a:srgbClr val="00628C"/>
              </a:buClr>
              <a:buFont typeface="Symbol" panose="05050102010706020507" pitchFamily="18" charset="2"/>
              <a:buChar char="-"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Teilweise Arbeitslosenquoten vergleichbar derer der gleichaltrigen Akademiker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80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Kumulierte Entgelte</a:t>
            </a:r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Durchschnittliche kumulierte Entgelte in </a:t>
            </a:r>
            <a:r>
              <a:rPr lang="de-DE" sz="2000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Teilgruppen nach Lebensalter</a:t>
            </a:r>
            <a:endParaRPr lang="de-DE" sz="105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2" y="4183342"/>
            <a:ext cx="8064897" cy="2197985"/>
          </a:xfrm>
        </p:spPr>
        <p:txBody>
          <a:bodyPr>
            <a:normAutofit/>
          </a:bodyPr>
          <a:lstStyle/>
          <a:p>
            <a:pPr marL="457200" lvl="1" indent="-457200">
              <a:buClr>
                <a:srgbClr val="00628C"/>
              </a:buClr>
              <a:buFont typeface="Arial" panose="020B0604020202020204" pitchFamily="34" charset="0"/>
              <a:buChar char="•"/>
              <a:tabLst>
                <a:tab pos="536575" algn="l"/>
              </a:tabLst>
            </a:pPr>
            <a:endParaRPr lang="de-DE" sz="2200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27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886507" y="600591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alibri" panose="020F0502020204030204" pitchFamily="34" charset="0"/>
              </a:rPr>
              <a:t>Quelle: Schwach </a:t>
            </a:r>
            <a:r>
              <a:rPr lang="de-DE" sz="1200" dirty="0">
                <a:latin typeface="Calibri" panose="020F0502020204030204" pitchFamily="34" charset="0"/>
              </a:rPr>
              <a:t>anonymisierte Stichprobe der Integrierten Arbeitsmarktbiografien (SIAB, Version </a:t>
            </a:r>
            <a:r>
              <a:rPr lang="de-DE" sz="1200" dirty="0" smtClean="0">
                <a:latin typeface="Calibri" panose="020F0502020204030204" pitchFamily="34" charset="0"/>
              </a:rPr>
              <a:t>1975-2010), IAW-Berechnungen </a:t>
            </a:r>
            <a:r>
              <a:rPr lang="de-DE" sz="1200" dirty="0">
                <a:latin typeface="Calibri" panose="020F0502020204030204" pitchFamily="34" charset="0"/>
              </a:rPr>
              <a:t>und -Darstellung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16400"/>
            <a:ext cx="6035587" cy="438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8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1" y="620688"/>
            <a:ext cx="8640960" cy="1079525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Berufliche Bildung im Dualen System</a:t>
            </a:r>
            <a:b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Entwicklung der Ausbildungszahlen in verschiedenen </a:t>
            </a: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Wirtschaftsbereichen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28</a:t>
            </a:fld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79" y="1690559"/>
            <a:ext cx="7338268" cy="4688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 rot="16200000">
            <a:off x="6206303" y="4106793"/>
            <a:ext cx="4368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Calibri" panose="020F0502020204030204" pitchFamily="34" charset="0"/>
              </a:rPr>
              <a:t>Quelle: Berufsbildungsbericht, IAW-Berechnungen und -Darstellung</a:t>
            </a:r>
            <a:endParaRPr lang="de-DE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04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1" y="620688"/>
            <a:ext cx="8640960" cy="1079525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Inhaltliche Dimensionen der Untersuchung</a:t>
            </a:r>
            <a:b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Analyse von Status Quo und Zukunftsperspektiven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29</a:t>
            </a:fld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644556099"/>
              </p:ext>
            </p:extLst>
          </p:nvPr>
        </p:nvGraphicFramePr>
        <p:xfrm>
          <a:off x="755576" y="1741264"/>
          <a:ext cx="7560840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931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1" y="620688"/>
            <a:ext cx="8640960" cy="1079525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Bedeutung beruflicher Bildung geht zurück</a:t>
            </a:r>
            <a:b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Anzahl der Neuzugänge zu allen Sektoren beruflicher </a:t>
            </a: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Erstausbildung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3</a:t>
            </a:fld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75" y="1700213"/>
            <a:ext cx="7465876" cy="472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 rot="16200000">
            <a:off x="6264496" y="4184412"/>
            <a:ext cx="4380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Calibri" panose="020F0502020204030204" pitchFamily="34" charset="0"/>
              </a:rPr>
              <a:t>Quelle: Berufsbildungsbericht, IAW-Berechnungen und -Darstellung</a:t>
            </a:r>
            <a:endParaRPr lang="de-DE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 txBox="1">
            <a:spLocks/>
          </p:cNvSpPr>
          <p:nvPr/>
        </p:nvSpPr>
        <p:spPr>
          <a:xfrm>
            <a:off x="251521" y="692696"/>
            <a:ext cx="8640960" cy="100751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etaNormalLF-Roman" pitchFamily="34" charset="0"/>
              </a:defRPr>
            </a:lvl9pPr>
          </a:lstStyle>
          <a:p>
            <a:r>
              <a:rPr lang="de-DE" b="1" kern="0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Informationsbasis der Studie</a:t>
            </a:r>
            <a:br>
              <a:rPr lang="de-DE" b="1" kern="0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kern="0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Drei Säulen als Grundlagen und Struktur des Projektes</a:t>
            </a:r>
            <a:endParaRPr lang="de-DE" sz="2000" b="1" kern="0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30</a:t>
            </a:fld>
            <a:endParaRPr lang="de-DE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830730238"/>
              </p:ext>
            </p:extLst>
          </p:nvPr>
        </p:nvGraphicFramePr>
        <p:xfrm>
          <a:off x="622673" y="1700808"/>
          <a:ext cx="792088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19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60" cy="1007516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Hintergrund und Motivation</a:t>
            </a:r>
            <a:b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Berufliche Bildung im Maschinenbau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609107"/>
          </a:xfrm>
        </p:spPr>
        <p:txBody>
          <a:bodyPr>
            <a:normAutofit/>
          </a:bodyPr>
          <a:lstStyle/>
          <a:p>
            <a:pPr marL="342900" lvl="1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Maschinenbau als Schlüsselbranche: Wertschöpfung, Innovation, (berufliche) Ausbildung</a:t>
            </a:r>
          </a:p>
          <a:p>
            <a:pPr marL="342900" lvl="1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Hohe Bedeutung der beruflichen Bildung im Maschinenbau</a:t>
            </a:r>
          </a:p>
          <a:p>
            <a:pPr marL="342900" lvl="1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Rückläufiger Anteil der Auszubildenden an den Alterskohorten</a:t>
            </a:r>
          </a:p>
          <a:p>
            <a:pPr marL="342900" lvl="1" indent="-342900">
              <a:buClr>
                <a:srgbClr val="00628C"/>
              </a:buClr>
              <a:tabLst>
                <a:tab pos="536575" algn="l"/>
              </a:tabLst>
            </a:pPr>
            <a:endParaRPr lang="de-DE" sz="2400" dirty="0" smtClean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Karrieremöglichkeiten und Aufstiegschancen mit beruflicher Bildung</a:t>
            </a:r>
          </a:p>
          <a:p>
            <a:pPr marL="342900" lvl="1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Attraktivität der Beschäftigung im Maschinenbau</a:t>
            </a:r>
          </a:p>
          <a:p>
            <a:pPr marL="342900" lvl="1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Zukunftsperspektiven und Handlungsmöglichkeiten</a:t>
            </a:r>
            <a:endParaRPr lang="de-DE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16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1" y="692696"/>
            <a:ext cx="8640960" cy="1007517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Vergleichsgruppenkonzept</a:t>
            </a:r>
            <a:b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0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Drei Dimensionen bei der Analyse der Mikrodaten</a:t>
            </a:r>
            <a:endParaRPr lang="de-DE" sz="105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32</a:t>
            </a:fld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722414238"/>
              </p:ext>
            </p:extLst>
          </p:nvPr>
        </p:nvGraphicFramePr>
        <p:xfrm>
          <a:off x="1120453" y="1700213"/>
          <a:ext cx="6925319" cy="453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49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5. Analysemethoden - </a:t>
            </a:r>
            <a:r>
              <a:rPr lang="de-DE" sz="3200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Gruppenabgrenzung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342900" lvl="1" indent="-342900">
              <a:buClr>
                <a:srgbClr val="00628C"/>
              </a:buClr>
              <a:buFont typeface="Wingdings"/>
              <a:buChar char="à"/>
              <a:tabLst>
                <a:tab pos="536575" algn="l"/>
              </a:tabLst>
            </a:pPr>
            <a:r>
              <a:rPr lang="de-DE" sz="2200" dirty="0" err="1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BiBB</a:t>
            </a: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/</a:t>
            </a:r>
            <a:r>
              <a:rPr lang="de-DE" sz="2200" dirty="0" err="1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BAuA</a:t>
            </a: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Erwerbtstätigenbefragung</a:t>
            </a: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2012: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000" dirty="0" smtClean="0">
                <a:latin typeface="Calibri" pitchFamily="34" charset="0"/>
                <a:cs typeface="Calibri" pitchFamily="34" charset="0"/>
              </a:rPr>
              <a:t>Abgrenzung nach</a:t>
            </a:r>
            <a:br>
              <a:rPr lang="de-DE" sz="2000" dirty="0" smtClean="0">
                <a:latin typeface="Calibri" pitchFamily="34" charset="0"/>
                <a:cs typeface="Calibri" pitchFamily="34" charset="0"/>
              </a:rPr>
            </a:br>
            <a:r>
              <a:rPr lang="de-DE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de-DE" sz="2000" dirty="0" smtClean="0">
                <a:latin typeface="Calibri" pitchFamily="34" charset="0"/>
                <a:cs typeface="Calibri" pitchFamily="34" charset="0"/>
              </a:rPr>
            </a:br>
            <a:r>
              <a:rPr lang="de-DE" sz="2000" dirty="0" smtClean="0">
                <a:latin typeface="Calibri" pitchFamily="34" charset="0"/>
                <a:cs typeface="Calibri" pitchFamily="34" charset="0"/>
              </a:rPr>
              <a:t>	Bildungsabschluss + Ausbildungsberuf + Anstellungsbranche</a:t>
            </a:r>
            <a:endParaRPr lang="de-DE" sz="2000" dirty="0">
              <a:latin typeface="Calibri" pitchFamily="34" charset="0"/>
              <a:cs typeface="Calibri" pitchFamily="34" charset="0"/>
            </a:endParaRP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endParaRPr lang="de-DE" sz="2200" dirty="0" smtClean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rgbClr val="00628C"/>
              </a:buClr>
              <a:buFont typeface="Wingdings"/>
              <a:buChar char="à"/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SIAB-Daten:</a:t>
            </a:r>
            <a:endParaRPr lang="de-DE" sz="2200" dirty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000" dirty="0">
                <a:latin typeface="Calibri" pitchFamily="34" charset="0"/>
                <a:cs typeface="Calibri" pitchFamily="34" charset="0"/>
              </a:rPr>
              <a:t>Abgrenzung nach</a:t>
            </a:r>
            <a:br>
              <a:rPr lang="de-DE" sz="2000" dirty="0">
                <a:latin typeface="Calibri" pitchFamily="34" charset="0"/>
                <a:cs typeface="Calibri" pitchFamily="34" charset="0"/>
              </a:rPr>
            </a:br>
            <a:r>
              <a:rPr lang="de-DE" sz="2000" dirty="0">
                <a:latin typeface="Calibri" pitchFamily="34" charset="0"/>
                <a:cs typeface="Calibri" pitchFamily="34" charset="0"/>
              </a:rPr>
              <a:t/>
            </a:r>
            <a:br>
              <a:rPr lang="de-DE" sz="2000" dirty="0">
                <a:latin typeface="Calibri" pitchFamily="34" charset="0"/>
                <a:cs typeface="Calibri" pitchFamily="34" charset="0"/>
              </a:rPr>
            </a:br>
            <a:r>
              <a:rPr lang="de-DE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de-DE" sz="2000" dirty="0" smtClean="0">
                <a:latin typeface="Calibri" pitchFamily="34" charset="0"/>
                <a:cs typeface="Calibri" pitchFamily="34" charset="0"/>
              </a:rPr>
              <a:t>Bildungsabschluss </a:t>
            </a:r>
            <a:r>
              <a:rPr lang="de-DE" sz="2000" dirty="0">
                <a:latin typeface="Calibri" pitchFamily="34" charset="0"/>
                <a:cs typeface="Calibri" pitchFamily="34" charset="0"/>
              </a:rPr>
              <a:t>+ Ausbildungsberuf + </a:t>
            </a:r>
            <a:r>
              <a:rPr lang="de-DE" sz="2000" dirty="0" smtClean="0">
                <a:latin typeface="Calibri" pitchFamily="34" charset="0"/>
                <a:cs typeface="Calibri" pitchFamily="34" charset="0"/>
              </a:rPr>
              <a:t>Ausbildungsbranche</a:t>
            </a:r>
          </a:p>
          <a:p>
            <a:pPr marL="342900" lvl="1" indent="-342900">
              <a:buClr>
                <a:srgbClr val="00628C"/>
              </a:buClr>
              <a:tabLst>
                <a:tab pos="536575" algn="l"/>
              </a:tabLst>
            </a:pPr>
            <a:endParaRPr lang="de-DE" sz="2200" dirty="0" smtClean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rgbClr val="00628C"/>
              </a:buClr>
              <a:buFont typeface="Wingdings"/>
              <a:buChar char="à"/>
              <a:tabLst>
                <a:tab pos="536575" algn="l"/>
              </a:tabLst>
            </a:pPr>
            <a:r>
              <a:rPr lang="de-DE" sz="2200" dirty="0">
                <a:latin typeface="Calibri" pitchFamily="34" charset="0"/>
                <a:cs typeface="Calibri" pitchFamily="34" charset="0"/>
              </a:rPr>
              <a:t>Inhaltliche </a:t>
            </a:r>
            <a:r>
              <a:rPr lang="de-DE" sz="2200" dirty="0" smtClean="0">
                <a:latin typeface="Calibri" pitchFamily="34" charset="0"/>
                <a:cs typeface="Calibri" pitchFamily="34" charset="0"/>
              </a:rPr>
              <a:t>Ergänzung</a:t>
            </a:r>
          </a:p>
          <a:p>
            <a:pPr marL="400050" lvl="2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sz="20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		</a:t>
            </a:r>
            <a:r>
              <a:rPr lang="de-DE" sz="2000" dirty="0" err="1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BiBB</a:t>
            </a:r>
            <a:r>
              <a:rPr lang="de-DE" sz="20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/</a:t>
            </a:r>
            <a:r>
              <a:rPr lang="de-DE" sz="2000" dirty="0" err="1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BAuA</a:t>
            </a:r>
            <a:r>
              <a:rPr lang="de-DE" sz="20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-Daten		SIAB-Daten</a:t>
            </a:r>
            <a:endParaRPr lang="de-DE" sz="2000" dirty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33</a:t>
            </a:fld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3707904" y="5877272"/>
            <a:ext cx="11521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034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1. Motivation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 lnSpcReduction="10000"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Aus früheren Studien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</a:rPr>
              <a:t>Einkommensvorteil der Hochschulabsolventen vor beruflich Ausgebildeten ist gewachsen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>
                <a:latin typeface="Calibri" pitchFamily="34" charset="0"/>
                <a:cs typeface="Calibri" pitchFamily="34" charset="0"/>
              </a:rPr>
              <a:t>Akademiker sind seltener von Arbeitslosigkeit betroffen als </a:t>
            </a:r>
            <a:r>
              <a:rPr lang="de-DE" sz="2200" dirty="0" smtClean="0">
                <a:latin typeface="Calibri" pitchFamily="34" charset="0"/>
                <a:cs typeface="Calibri" pitchFamily="34" charset="0"/>
              </a:rPr>
              <a:t>Nicht-Akademiker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</a:rPr>
              <a:t>Humankapital aus beruflicher Ausbildung ist auf andere Berufe übertragbar</a:t>
            </a:r>
          </a:p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endParaRPr lang="de-DE" dirty="0">
              <a:latin typeface="Calibri" pitchFamily="34" charset="0"/>
              <a:cs typeface="Calibri" pitchFamily="34" charset="0"/>
            </a:endParaRPr>
          </a:p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Gibt es die Möglichkeit einer positiven Karriere mit Lehre?</a:t>
            </a:r>
          </a:p>
          <a:p>
            <a:pPr marL="400050" lvl="2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/>
            </a:r>
            <a:b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</a:b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Hier: Mit technischer Ausbildung in den Schlüsselbranchen des 	    Verarbeitenden Gewerbes</a:t>
            </a:r>
            <a:endParaRPr lang="de-DE" sz="2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71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2. Forschungsfragen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Situation technisch beruflich Ausgebildeter im Verarbeitenden Gewerbe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</a:rPr>
              <a:t>Karriereverläufe</a:t>
            </a:r>
            <a:br>
              <a:rPr lang="de-DE" sz="2200" dirty="0" smtClean="0">
                <a:latin typeface="Calibri" pitchFamily="34" charset="0"/>
                <a:cs typeface="Calibri" pitchFamily="34" charset="0"/>
              </a:rPr>
            </a:b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de-DE" sz="2200" dirty="0" smtClean="0">
                <a:latin typeface="Calibri" pitchFamily="34" charset="0"/>
                <a:cs typeface="Calibri" pitchFamily="34" charset="0"/>
              </a:rPr>
              <a:t>Möglichkeiten des Aufstieges?</a:t>
            </a:r>
            <a:br>
              <a:rPr lang="de-DE" sz="2200" dirty="0" smtClean="0">
                <a:latin typeface="Calibri" pitchFamily="34" charset="0"/>
                <a:cs typeface="Calibri" pitchFamily="34" charset="0"/>
              </a:rPr>
            </a:b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Einkommensmöglichkeiten?</a:t>
            </a:r>
            <a:b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</a:b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Arbeitslosigkeitsrisiko?</a:t>
            </a:r>
            <a:endParaRPr lang="de-DE" sz="2200" dirty="0" smtClean="0">
              <a:latin typeface="Calibri" pitchFamily="34" charset="0"/>
              <a:cs typeface="Calibri" pitchFamily="34" charset="0"/>
            </a:endParaRP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</a:rPr>
              <a:t>Verwertung der erlernten Fähigkeiten</a:t>
            </a:r>
            <a:br>
              <a:rPr lang="de-DE" sz="2200" dirty="0" smtClean="0">
                <a:latin typeface="Calibri" pitchFamily="34" charset="0"/>
                <a:cs typeface="Calibri" pitchFamily="34" charset="0"/>
              </a:rPr>
            </a:b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Relevanz der Ausbildungsinhalte?</a:t>
            </a:r>
            <a:endParaRPr lang="de-DE" sz="2200" dirty="0" smtClean="0">
              <a:latin typeface="Calibri" pitchFamily="34" charset="0"/>
              <a:cs typeface="Calibri" pitchFamily="34" charset="0"/>
            </a:endParaRP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endParaRPr lang="de-DE" sz="2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5</a:t>
            </a:fld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590020" y="5108144"/>
            <a:ext cx="14401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smtClean="0">
                <a:latin typeface="Calibri" panose="020F0502020204030204" pitchFamily="34" charset="0"/>
              </a:rPr>
              <a:t>Status Quo</a:t>
            </a:r>
            <a:endParaRPr lang="de-DE" sz="2200" dirty="0">
              <a:latin typeface="Calibri" panose="020F050202020403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295001" y="5100052"/>
            <a:ext cx="24849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smtClean="0">
                <a:latin typeface="Calibri" panose="020F0502020204030204" pitchFamily="34" charset="0"/>
              </a:rPr>
              <a:t>Erwerbsbiographien</a:t>
            </a:r>
            <a:endParaRPr lang="de-DE" sz="2200" dirty="0">
              <a:latin typeface="Calibri" panose="020F0502020204030204" pitchFamily="34" charset="0"/>
            </a:endParaRPr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1354341" y="5661248"/>
            <a:ext cx="511520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>
            <a:stCxn id="11" idx="2"/>
          </p:cNvCxnSpPr>
          <p:nvPr/>
        </p:nvCxnSpPr>
        <p:spPr bwMode="auto">
          <a:xfrm>
            <a:off x="5310089" y="5539031"/>
            <a:ext cx="0" cy="289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0104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3. Datengrundlage </a:t>
            </a:r>
            <a:r>
              <a:rPr lang="de-DE" b="1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de-DE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Erwerbstätigenbefragung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sz="2400" dirty="0" err="1" smtClean="0">
                <a:latin typeface="Calibri" pitchFamily="34" charset="0"/>
                <a:cs typeface="Calibri" pitchFamily="34" charset="0"/>
              </a:rPr>
              <a:t>BiBB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de-DE" sz="2400" dirty="0" err="1" smtClean="0">
                <a:latin typeface="Calibri" pitchFamily="34" charset="0"/>
                <a:cs typeface="Calibri" pitchFamily="34" charset="0"/>
              </a:rPr>
              <a:t>BAuA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 Erwerbstätigenbefragung 2012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</a:rPr>
              <a:t>Sehr konkrete Angaben über Angestellte und deren Arbeit</a:t>
            </a:r>
          </a:p>
          <a:p>
            <a:pPr marL="1200150" lvl="3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Ausgeübte Tätigkeiten</a:t>
            </a:r>
          </a:p>
          <a:p>
            <a:pPr marL="1200150" lvl="3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Karrierewege</a:t>
            </a:r>
          </a:p>
          <a:p>
            <a:pPr marL="1200150" lvl="3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Eigene Qualifikationen</a:t>
            </a:r>
          </a:p>
          <a:p>
            <a:pPr marL="1200150" lvl="3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Qualifikationsverwertung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Gegenwartsbezogen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Überprüfung der Repräsentativität anhand Mikrozensus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202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de-DE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Datengrundlage</a:t>
            </a:r>
            <a:r>
              <a:rPr lang="de-DE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 – </a:t>
            </a:r>
            <a:r>
              <a:rPr lang="de-DE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SIAB</a:t>
            </a:r>
            <a:endParaRPr lang="de-DE" sz="2000" b="1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Stichprobe der Integrierten Arbeitsmarkbiographien (SIAB)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</a:rPr>
              <a:t>Entgeltverläufe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</a:rPr>
              <a:t>Arbeitslosigkeitsrisiken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</a:rPr>
              <a:t>Berufliche Auf- und Abstiege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</a:rPr>
              <a:t>Unterschiede in Karrieremöglichkeiten im Zeitverlauf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endParaRPr lang="de-DE" sz="2200" dirty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rgbClr val="00628C"/>
              </a:buClr>
              <a:buFont typeface="Wingdings"/>
              <a:buChar char="à"/>
              <a:tabLst>
                <a:tab pos="536575" algn="l"/>
              </a:tabLst>
            </a:pPr>
            <a:endParaRPr lang="de-DE" sz="2200" dirty="0" smtClean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rgbClr val="00628C"/>
              </a:buClr>
              <a:buFont typeface="Wingdings"/>
              <a:buChar char="à"/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</a:rPr>
              <a:t>Inhaltliche </a:t>
            </a:r>
            <a:r>
              <a:rPr lang="de-DE" sz="2200" dirty="0">
                <a:latin typeface="Calibri" pitchFamily="34" charset="0"/>
                <a:cs typeface="Calibri" pitchFamily="34" charset="0"/>
              </a:rPr>
              <a:t>Ergänzung</a:t>
            </a:r>
          </a:p>
          <a:p>
            <a:pPr marL="400050" lvl="2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sz="2000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		</a:t>
            </a:r>
            <a:r>
              <a:rPr lang="de-DE" sz="2000" dirty="0" err="1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BiBB</a:t>
            </a:r>
            <a:r>
              <a:rPr lang="de-DE" sz="2000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/</a:t>
            </a:r>
            <a:r>
              <a:rPr lang="de-DE" sz="2000" dirty="0" err="1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BAuA</a:t>
            </a:r>
            <a:r>
              <a:rPr lang="de-DE" sz="2000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-Daten		SIAB-Daten</a:t>
            </a:r>
          </a:p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endParaRPr lang="de-DE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7</a:t>
            </a:fld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3707904" y="5157192"/>
            <a:ext cx="11521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718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620689"/>
            <a:ext cx="8640959" cy="720080"/>
          </a:xfrm>
        </p:spPr>
        <p:txBody>
          <a:bodyPr/>
          <a:lstStyle/>
          <a:p>
            <a:r>
              <a:rPr lang="de-DE" b="1" dirty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de-DE" sz="3200" b="1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. Analysemethoden - </a:t>
            </a:r>
            <a:r>
              <a:rPr lang="de-DE" sz="3200" dirty="0" smtClean="0">
                <a:solidFill>
                  <a:srgbClr val="00628C"/>
                </a:solidFill>
                <a:latin typeface="Calibri" pitchFamily="34" charset="0"/>
                <a:cs typeface="Calibri" pitchFamily="34" charset="0"/>
              </a:rPr>
              <a:t>Untersuchungsansatz</a:t>
            </a:r>
            <a:endParaRPr lang="de-DE" sz="2000" dirty="0">
              <a:solidFill>
                <a:srgbClr val="00628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553" y="1700213"/>
            <a:ext cx="8064896" cy="4537099"/>
          </a:xfrm>
        </p:spPr>
        <p:txBody>
          <a:bodyPr>
            <a:normAutofit/>
          </a:bodyPr>
          <a:lstStyle/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sz="2400" dirty="0" err="1">
                <a:latin typeface="Calibri" pitchFamily="34" charset="0"/>
                <a:cs typeface="Calibri" pitchFamily="34" charset="0"/>
              </a:rPr>
              <a:t>BiBB</a:t>
            </a:r>
            <a:r>
              <a:rPr lang="de-DE" sz="2400" dirty="0">
                <a:latin typeface="Calibri" pitchFamily="34" charset="0"/>
                <a:cs typeface="Calibri" pitchFamily="34" charset="0"/>
              </a:rPr>
              <a:t>/</a:t>
            </a:r>
            <a:r>
              <a:rPr lang="de-DE" sz="2400" dirty="0" err="1">
                <a:latin typeface="Calibri" pitchFamily="34" charset="0"/>
                <a:cs typeface="Calibri" pitchFamily="34" charset="0"/>
              </a:rPr>
              <a:t>BAuA</a:t>
            </a:r>
            <a:r>
              <a:rPr lang="de-DE" sz="2400" dirty="0">
                <a:latin typeface="Calibri" pitchFamily="34" charset="0"/>
                <a:cs typeface="Calibri" pitchFamily="34" charset="0"/>
              </a:rPr>
              <a:t> Erwerbstätigenbefragung 2012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Gegenüberstellung deskriptiver Ergebnisse der Analysegruppen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endParaRPr lang="de-DE" sz="2200" dirty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endParaRPr lang="de-DE" sz="2200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SIAB-Daten</a:t>
            </a:r>
            <a:endParaRPr lang="de-DE" sz="2400" dirty="0">
              <a:latin typeface="Calibri" pitchFamily="34" charset="0"/>
              <a:cs typeface="Calibri" pitchFamily="34" charset="0"/>
            </a:endParaRP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Deskriptive Darstellung der Analysefaktoren im Zeitverlauf</a:t>
            </a:r>
          </a:p>
          <a:p>
            <a:pPr marL="742950" lvl="2" indent="-342900">
              <a:buClr>
                <a:srgbClr val="00628C"/>
              </a:buClr>
              <a:tabLst>
                <a:tab pos="536575" algn="l"/>
              </a:tabLst>
            </a:pPr>
            <a:r>
              <a:rPr lang="de-DE" sz="22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Ursachenanalyse zu konkreten Ereignissen im Erwerbsleben </a:t>
            </a:r>
          </a:p>
          <a:p>
            <a:pPr marL="0" lvl="1" indent="0">
              <a:buClr>
                <a:srgbClr val="00628C"/>
              </a:buClr>
              <a:buNone/>
              <a:tabLst>
                <a:tab pos="536575" algn="l"/>
              </a:tabLst>
            </a:pPr>
            <a:endParaRPr lang="de-DE" dirty="0" smtClean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A74-BA71-47D7-833D-9D106BA60B94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8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651F9-8938-4943-A412-A87C8964C67D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3200" b="1" dirty="0" smtClean="0">
                <a:solidFill>
                  <a:srgbClr val="00628C"/>
                </a:solidFill>
                <a:ea typeface="+mj-ea"/>
                <a:cs typeface="Calibri" pitchFamily="34" charset="0"/>
              </a:rPr>
              <a:t>5. </a:t>
            </a:r>
            <a:r>
              <a:rPr lang="de-DE" sz="3200" b="1" dirty="0">
                <a:solidFill>
                  <a:srgbClr val="00628C"/>
                </a:solidFill>
                <a:ea typeface="+mj-ea"/>
                <a:cs typeface="Calibri" pitchFamily="34" charset="0"/>
              </a:rPr>
              <a:t>Vorläufige Ergebnisse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238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Essenz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Leere Präsentation">
      <a:majorFont>
        <a:latin typeface="MetaNormalLF-Roman"/>
        <a:ea typeface=""/>
        <a:cs typeface=""/>
      </a:majorFont>
      <a:minorFont>
        <a:latin typeface="MetaNormalLF-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1183</Words>
  <Application>Microsoft Office PowerPoint</Application>
  <PresentationFormat>Bildschirmpräsentation (4:3)</PresentationFormat>
  <Paragraphs>277</Paragraphs>
  <Slides>33</Slides>
  <Notes>29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41" baseType="lpstr">
      <vt:lpstr>Arial</vt:lpstr>
      <vt:lpstr>Calibri</vt:lpstr>
      <vt:lpstr>MetaNormalLF-Roman</vt:lpstr>
      <vt:lpstr>Symbol</vt:lpstr>
      <vt:lpstr>Times</vt:lpstr>
      <vt:lpstr>Times New Roman</vt:lpstr>
      <vt:lpstr>Wingdings</vt:lpstr>
      <vt:lpstr>Leere Präsentation</vt:lpstr>
      <vt:lpstr>PowerPoint-Präsentation</vt:lpstr>
      <vt:lpstr>Agenda</vt:lpstr>
      <vt:lpstr>Bedeutung beruflicher Bildung geht zurück Anzahl der Neuzugänge zu allen Sektoren beruflicher Erstausbildung</vt:lpstr>
      <vt:lpstr>1. Motivation</vt:lpstr>
      <vt:lpstr>2. Forschungsfragen</vt:lpstr>
      <vt:lpstr>3. Datengrundlage – Erwerbstätigenbefragung</vt:lpstr>
      <vt:lpstr>3. Datengrundlage – SIAB</vt:lpstr>
      <vt:lpstr>4. Analysemethoden - Untersuchungsansatz</vt:lpstr>
      <vt:lpstr>PowerPoint-Präsentation</vt:lpstr>
      <vt:lpstr>Verwertung von Ausbildungsinhalten Sind Kenntnisse aus der Ausbildung in der jetzigen Tätigkeit verwertbar?</vt:lpstr>
      <vt:lpstr>Verbindung Ausbildung und Berufsbild Vergleich jetzige Tätigkeit mit letzter Ausbildung</vt:lpstr>
      <vt:lpstr>Beruflicher Auf- und Abstieg War das Berufsleben eher ein Auf- oder ein Abstieg?</vt:lpstr>
      <vt:lpstr>Beruflicher Auf- und Abstieg Berufsstatus in Teilgruppen nach Alter, Ausbildungskohorte 1990 - 1999</vt:lpstr>
      <vt:lpstr>Jahresentgelte Jahresentgelte in Teilgruppen nach Alter, Ausbildungskohorte 1990 - 1999</vt:lpstr>
      <vt:lpstr>Arbeitslosigkeit Anteil Arbeitslos in Teilgruppen nach Alter, Ausbildungskohorte 1990 - 1999</vt:lpstr>
      <vt:lpstr>6. Fazit und Ausblick</vt:lpstr>
      <vt:lpstr>6. Fazit und Ausblick</vt:lpstr>
      <vt:lpstr>6. Fazit und Ausblick</vt:lpstr>
      <vt:lpstr>PowerPoint-Präsentation</vt:lpstr>
      <vt:lpstr> BACKUP</vt:lpstr>
      <vt:lpstr>4. Analysemethoden - Gruppenabgrenzung</vt:lpstr>
      <vt:lpstr>Gruppenabgrenzung</vt:lpstr>
      <vt:lpstr>Gruppenabgrenzung</vt:lpstr>
      <vt:lpstr>5. Vorläufige Ergebnisse – SIAB-Daten</vt:lpstr>
      <vt:lpstr>5. Vorläufige Ergebnisse – SIAB-Daten</vt:lpstr>
      <vt:lpstr>5. Vorläufige Ergebnisse – SIAB-Daten</vt:lpstr>
      <vt:lpstr>Kumulierte Entgelte Durchschnittliche kumulierte Entgelte in Teilgruppen nach Lebensalter</vt:lpstr>
      <vt:lpstr>Berufliche Bildung im Dualen System Entwicklung der Ausbildungszahlen in verschiedenen Wirtschaftsbereichen</vt:lpstr>
      <vt:lpstr>Inhaltliche Dimensionen der Untersuchung Analyse von Status Quo und Zukunftsperspektiven</vt:lpstr>
      <vt:lpstr>PowerPoint-Präsentation</vt:lpstr>
      <vt:lpstr>Hintergrund und Motivation Berufliche Bildung im Maschinenbau</vt:lpstr>
      <vt:lpstr>Vergleichsgruppenkonzept Drei Dimensionen bei der Analyse der Mikrodaten</vt:lpstr>
      <vt:lpstr>5. Analysemethoden - Gruppenabgrenzung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2023-03-24T10:48:49Z</dcterms:created>
  <dcterms:modified xsi:type="dcterms:W3CDTF">2023-03-24T10:49:14Z</dcterms:modified>
  <cp:contentStatus/>
</cp:coreProperties>
</file>