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63" r:id="rId6"/>
    <p:sldId id="262" r:id="rId7"/>
    <p:sldId id="273" r:id="rId8"/>
    <p:sldId id="264" r:id="rId9"/>
    <p:sldId id="276" r:id="rId10"/>
    <p:sldId id="261" r:id="rId11"/>
    <p:sldId id="266" r:id="rId12"/>
    <p:sldId id="265" r:id="rId13"/>
    <p:sldId id="267" r:id="rId14"/>
    <p:sldId id="257" r:id="rId15"/>
    <p:sldId id="268" r:id="rId16"/>
    <p:sldId id="269" r:id="rId17"/>
    <p:sldId id="270" r:id="rId18"/>
    <p:sldId id="272" r:id="rId19"/>
    <p:sldId id="274" r:id="rId20"/>
    <p:sldId id="275" r:id="rId21"/>
    <p:sldId id="2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75172" autoAdjust="0"/>
  </p:normalViewPr>
  <p:slideViewPr>
    <p:cSldViewPr snapToGrid="0" showGuides="1">
      <p:cViewPr varScale="1">
        <p:scale>
          <a:sx n="58" d="100"/>
          <a:sy n="58" d="100"/>
        </p:scale>
        <p:origin x="804" y="6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Sheet1!$B$4</c:f>
              <c:strCache>
                <c:ptCount val="1"/>
                <c:pt idx="0">
                  <c:v>männlich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88900">
                <a:solidFill>
                  <a:schemeClr val="accent1"/>
                </a:solidFill>
              </a:ln>
              <a:effectLst/>
            </c:spPr>
          </c:marker>
          <c:xVal>
            <c:numRef>
              <c:f>Sheet1!$A$5:$A$13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xVal>
          <c:yVal>
            <c:numRef>
              <c:f>Sheet1!$B$5:$B$13</c:f>
              <c:numCache>
                <c:formatCode>0.0</c:formatCode>
                <c:ptCount val="9"/>
                <c:pt idx="0">
                  <c:v>36.415729914308073</c:v>
                </c:pt>
                <c:pt idx="1">
                  <c:v>35.613548688897495</c:v>
                </c:pt>
                <c:pt idx="2">
                  <c:v>34.17376200205733</c:v>
                </c:pt>
                <c:pt idx="3">
                  <c:v>35.678161546031546</c:v>
                </c:pt>
                <c:pt idx="4">
                  <c:v>39.143435433842328</c:v>
                </c:pt>
                <c:pt idx="5">
                  <c:v>41.55651385430437</c:v>
                </c:pt>
                <c:pt idx="6">
                  <c:v>45.705263688349191</c:v>
                </c:pt>
                <c:pt idx="7">
                  <c:v>54.527046978933676</c:v>
                </c:pt>
                <c:pt idx="8">
                  <c:v>51.669520029067556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91A-4ADC-A517-55C68B5EFC83}"/>
            </c:ext>
          </c:extLst>
        </c:ser>
        <c:ser>
          <c:idx val="1"/>
          <c:order val="1"/>
          <c:tx>
            <c:strRef>
              <c:f>Sheet1!$C$4</c:f>
              <c:strCache>
                <c:ptCount val="1"/>
                <c:pt idx="0">
                  <c:v>weiblich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88900">
                <a:solidFill>
                  <a:schemeClr val="accent2"/>
                </a:solidFill>
              </a:ln>
              <a:effectLst/>
            </c:spPr>
          </c:marker>
          <c:xVal>
            <c:numRef>
              <c:f>Sheet1!$A$5:$A$13</c:f>
              <c:numCache>
                <c:formatCode>General</c:formatCode>
                <c:ptCount val="9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</c:numCache>
            </c:numRef>
          </c:xVal>
          <c:yVal>
            <c:numRef>
              <c:f>Sheet1!$C$5:$C$13</c:f>
              <c:numCache>
                <c:formatCode>0.0</c:formatCode>
                <c:ptCount val="9"/>
                <c:pt idx="0">
                  <c:v>35.965020813597789</c:v>
                </c:pt>
                <c:pt idx="1">
                  <c:v>35.139539730439246</c:v>
                </c:pt>
                <c:pt idx="2">
                  <c:v>34.590646741492399</c:v>
                </c:pt>
                <c:pt idx="3">
                  <c:v>36.755804098090934</c:v>
                </c:pt>
                <c:pt idx="4">
                  <c:v>40.259746647044196</c:v>
                </c:pt>
                <c:pt idx="5">
                  <c:v>43.16817255948645</c:v>
                </c:pt>
                <c:pt idx="6">
                  <c:v>46.304067455419791</c:v>
                </c:pt>
                <c:pt idx="7">
                  <c:v>51.414824298854107</c:v>
                </c:pt>
                <c:pt idx="8">
                  <c:v>53.899714997040505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91A-4ADC-A517-55C68B5EFC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80354976"/>
        <c:axId val="20054320"/>
      </c:scatterChart>
      <c:valAx>
        <c:axId val="280354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0054320"/>
        <c:crosses val="autoZero"/>
        <c:crossBetween val="midCat"/>
      </c:valAx>
      <c:valAx>
        <c:axId val="20054320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2803549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6A499-D4B2-4F54-9B29-137FA9AEE843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2173E-AE27-46A8-838B-AD7FCE97223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8576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r>
              <a:rPr lang="en-GB" dirty="0" err="1" smtClean="0"/>
              <a:t>Akademisierungswahn</a:t>
            </a:r>
            <a:r>
              <a:rPr lang="en-GB" dirty="0" smtClean="0"/>
              <a:t>”</a:t>
            </a:r>
          </a:p>
          <a:p>
            <a:endParaRPr lang="en-GB" dirty="0" smtClean="0"/>
          </a:p>
          <a:p>
            <a:r>
              <a:rPr lang="en-GB" dirty="0" err="1" smtClean="0"/>
              <a:t>Steigende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Stundentzahlen</a:t>
            </a:r>
            <a:r>
              <a:rPr lang="en-GB" baseline="0" dirty="0" smtClean="0"/>
              <a:t>: </a:t>
            </a:r>
          </a:p>
          <a:p>
            <a:r>
              <a:rPr lang="en-GB" baseline="0" dirty="0" err="1" smtClean="0"/>
              <a:t>hoehere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Bildunsaspirationen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bessere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Permeabilitaet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zwischen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beruflicher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Bildung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hoeherer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Bildung</a:t>
            </a:r>
            <a:endParaRPr lang="en-GB" baseline="0" dirty="0" smtClean="0"/>
          </a:p>
          <a:p>
            <a:r>
              <a:rPr lang="en-GB" baseline="0" dirty="0" err="1" smtClean="0"/>
              <a:t>Wandel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zur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Dienstleistungsgesellschaft</a:t>
            </a:r>
            <a:endParaRPr lang="en-GB" baseline="0" dirty="0" smtClean="0"/>
          </a:p>
          <a:p>
            <a:r>
              <a:rPr lang="en-GB" baseline="0" dirty="0" smtClean="0">
                <a:sym typeface="Wingdings" panose="05000000000000000000" pitchFamily="2" charset="2"/>
              </a:rPr>
              <a:t> </a:t>
            </a:r>
            <a:r>
              <a:rPr lang="en-GB" baseline="0" dirty="0" err="1" smtClean="0">
                <a:sym typeface="Wingdings" panose="05000000000000000000" pitchFamily="2" charset="2"/>
              </a:rPr>
              <a:t>Wandelnde</a:t>
            </a:r>
            <a:r>
              <a:rPr lang="en-GB" baseline="0" dirty="0" smtClean="0">
                <a:sym typeface="Wingdings" panose="05000000000000000000" pitchFamily="2" charset="2"/>
              </a:rPr>
              <a:t> </a:t>
            </a:r>
            <a:r>
              <a:rPr lang="en-GB" baseline="0" dirty="0" err="1" smtClean="0">
                <a:sym typeface="Wingdings" panose="05000000000000000000" pitchFamily="2" charset="2"/>
              </a:rPr>
              <a:t>Bedeutung</a:t>
            </a:r>
            <a:r>
              <a:rPr lang="en-GB" baseline="0" dirty="0" smtClean="0">
                <a:sym typeface="Wingdings" panose="05000000000000000000" pitchFamily="2" charset="2"/>
              </a:rPr>
              <a:t> von </a:t>
            </a:r>
            <a:r>
              <a:rPr lang="en-GB" baseline="0" dirty="0" err="1" smtClean="0">
                <a:sym typeface="Wingdings" panose="05000000000000000000" pitchFamily="2" charset="2"/>
              </a:rPr>
              <a:t>Hochschulausbildung</a:t>
            </a:r>
            <a:r>
              <a:rPr lang="en-GB" baseline="0" dirty="0" smtClean="0">
                <a:sym typeface="Wingdings" panose="05000000000000000000" pitchFamily="2" charset="2"/>
              </a:rPr>
              <a:t> inclusive der </a:t>
            </a:r>
            <a:r>
              <a:rPr lang="en-GB" baseline="0" dirty="0" err="1" smtClean="0">
                <a:sym typeface="Wingdings" panose="05000000000000000000" pitchFamily="2" charset="2"/>
              </a:rPr>
              <a:t>erwarteten</a:t>
            </a:r>
            <a:r>
              <a:rPr lang="en-GB" baseline="0" dirty="0" smtClean="0">
                <a:sym typeface="Wingdings" panose="05000000000000000000" pitchFamily="2" charset="2"/>
              </a:rPr>
              <a:t> </a:t>
            </a:r>
            <a:r>
              <a:rPr lang="en-GB" baseline="0" dirty="0" err="1" smtClean="0">
                <a:sym typeface="Wingdings" panose="05000000000000000000" pitchFamily="2" charset="2"/>
              </a:rPr>
              <a:t>Arbeitsmarktergebnisse</a:t>
            </a:r>
            <a:r>
              <a:rPr lang="en-GB" baseline="0" dirty="0" smtClean="0">
                <a:sym typeface="Wingdings" panose="05000000000000000000" pitchFamily="2" charset="2"/>
              </a:rPr>
              <a:t>: relative </a:t>
            </a:r>
            <a:r>
              <a:rPr lang="en-GB" baseline="0" dirty="0" err="1" smtClean="0">
                <a:sym typeface="Wingdings" panose="05000000000000000000" pitchFamily="2" charset="2"/>
              </a:rPr>
              <a:t>weniger</a:t>
            </a:r>
            <a:r>
              <a:rPr lang="en-GB" baseline="0" dirty="0" smtClean="0">
                <a:sym typeface="Wingdings" panose="05000000000000000000" pitchFamily="2" charset="2"/>
              </a:rPr>
              <a:t> 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err="1" smtClean="0"/>
              <a:t>Strukturwandel</a:t>
            </a:r>
            <a:r>
              <a:rPr lang="en-GB" baseline="0" dirty="0" smtClean="0"/>
              <a:t>: </a:t>
            </a:r>
            <a:r>
              <a:rPr lang="en-GB" baseline="0" dirty="0" err="1" smtClean="0"/>
              <a:t>steigende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Nachfrage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kognitiven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wissensbasierten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Fertigkeiten</a:t>
            </a:r>
            <a:r>
              <a:rPr lang="en-GB" baseline="0" dirty="0" smtClean="0"/>
              <a:t>. Jobs </a:t>
            </a:r>
            <a:r>
              <a:rPr lang="en-GB" baseline="0" dirty="0" err="1" smtClean="0"/>
              <a:t>werden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komplexer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Anforderungsschwerpuntk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verlagert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kognitiven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Fertigkeiten</a:t>
            </a:r>
            <a:r>
              <a:rPr lang="en-GB" baseline="0" dirty="0" smtClean="0"/>
              <a:t>:</a:t>
            </a:r>
          </a:p>
          <a:p>
            <a:endParaRPr lang="en-GB" baseline="0" dirty="0" smtClean="0"/>
          </a:p>
          <a:p>
            <a:r>
              <a:rPr lang="en-GB" baseline="0" dirty="0" smtClean="0"/>
              <a:t>“</a:t>
            </a:r>
            <a:r>
              <a:rPr lang="en-GB" dirty="0" smtClean="0"/>
              <a:t>Though work experience unquestionably will remain a part of the competence profile, cognitive competences constitute the major share: e.g. analytical and problem-solving competences as well as critical thinking, organizational skills and the ability to communicate and cooperate with people from different departments, disciplines and even foreign countries”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2173E-AE27-46A8-838B-AD7FCE97223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03717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Fuer</a:t>
            </a:r>
            <a:r>
              <a:rPr lang="en-GB" baseline="0" dirty="0" smtClean="0"/>
              <a:t> die</a:t>
            </a:r>
            <a:r>
              <a:rPr lang="en-GB" dirty="0" smtClean="0"/>
              <a:t> </a:t>
            </a:r>
            <a:r>
              <a:rPr lang="en-GB" dirty="0" err="1" smtClean="0"/>
              <a:t>Validitaetsanalyse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vergleichen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wie</a:t>
            </a:r>
            <a:r>
              <a:rPr lang="en-GB" baseline="0" dirty="0" smtClean="0"/>
              <a:t> gut die </a:t>
            </a:r>
            <a:r>
              <a:rPr lang="en-GB" baseline="0" dirty="0" err="1" smtClean="0"/>
              <a:t>verschiedenen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Indikatoren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stylisierten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Fakten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Ueberqualifikation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erklaeren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koennen</a:t>
            </a:r>
            <a:r>
              <a:rPr lang="en-GB" baseline="0" dirty="0" smtClean="0"/>
              <a:t> </a:t>
            </a:r>
          </a:p>
          <a:p>
            <a:endParaRPr lang="en-GB" baseline="0" dirty="0" smtClean="0"/>
          </a:p>
          <a:p>
            <a:pPr marL="228600" indent="-228600">
              <a:buAutoNum type="arabicPeriod"/>
            </a:pPr>
            <a:r>
              <a:rPr lang="en-GB" baseline="0" dirty="0" err="1" smtClean="0"/>
              <a:t>Lohnabschlag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unterwertige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Beschaeftigung</a:t>
            </a:r>
            <a:endParaRPr lang="en-GB" baseline="0" dirty="0" smtClean="0"/>
          </a:p>
          <a:p>
            <a:pPr marL="228600" indent="-228600">
              <a:buAutoNum type="arabicPeriod"/>
            </a:pPr>
            <a:r>
              <a:rPr lang="en-GB" baseline="0" dirty="0" err="1" smtClean="0"/>
              <a:t>Geringe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Ausnutzung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individueller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Fertigkeiten</a:t>
            </a:r>
            <a:endParaRPr lang="en-GB" baseline="0" dirty="0" smtClean="0"/>
          </a:p>
          <a:p>
            <a:pPr marL="228600" indent="-228600">
              <a:buAutoNum type="arabicPeriod"/>
            </a:pPr>
            <a:r>
              <a:rPr lang="en-GB" baseline="0" dirty="0" err="1" smtClean="0"/>
              <a:t>Teilnahme</a:t>
            </a:r>
            <a:r>
              <a:rPr lang="en-GB" baseline="0" dirty="0" smtClean="0"/>
              <a:t> an </a:t>
            </a:r>
            <a:r>
              <a:rPr lang="en-GB" baseline="0" dirty="0" err="1" smtClean="0"/>
              <a:t>betrieblicher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Weiterbildung</a:t>
            </a:r>
            <a:r>
              <a:rPr lang="en-GB" baseline="0" dirty="0" smtClean="0"/>
              <a:t> ( </a:t>
            </a:r>
            <a:r>
              <a:rPr lang="en-GB" baseline="0" dirty="0" err="1" smtClean="0"/>
              <a:t>neue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Literatur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zeigt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dass</a:t>
            </a:r>
            <a:r>
              <a:rPr lang="en-GB" baseline="0" dirty="0" smtClean="0"/>
              <a:t> das </a:t>
            </a:r>
            <a:r>
              <a:rPr lang="en-GB" baseline="0" dirty="0" err="1" smtClean="0"/>
              <a:t>Angebot</a:t>
            </a:r>
            <a:r>
              <a:rPr lang="en-GB" baseline="0" dirty="0" smtClean="0"/>
              <a:t> an </a:t>
            </a:r>
            <a:r>
              <a:rPr lang="en-GB" baseline="0" dirty="0" err="1" smtClean="0"/>
              <a:t>betrieblicher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Weiterbildung</a:t>
            </a:r>
            <a:r>
              <a:rPr lang="en-GB" baseline="0" dirty="0" smtClean="0"/>
              <a:t> von den </a:t>
            </a:r>
            <a:r>
              <a:rPr lang="en-GB" baseline="0" dirty="0" err="1" smtClean="0"/>
              <a:t>Wissensanforderungen</a:t>
            </a:r>
            <a:r>
              <a:rPr lang="en-GB" baseline="0" dirty="0" smtClean="0"/>
              <a:t> des Jobs </a:t>
            </a:r>
            <a:r>
              <a:rPr lang="en-GB" baseline="0" dirty="0" err="1" smtClean="0"/>
              <a:t>abhaengt</a:t>
            </a:r>
            <a:r>
              <a:rPr lang="en-GB" baseline="0" dirty="0" smtClean="0"/>
              <a:t>)</a:t>
            </a:r>
          </a:p>
          <a:p>
            <a:pPr marL="228600" indent="-228600">
              <a:buAutoNum type="arabicPeriod"/>
            </a:pPr>
            <a:endParaRPr lang="en-GB" baseline="0" dirty="0" smtClean="0"/>
          </a:p>
          <a:p>
            <a:pPr marL="0" indent="0">
              <a:buNone/>
            </a:pPr>
            <a:r>
              <a:rPr lang="en-GB" baseline="0" dirty="0" err="1" smtClean="0"/>
              <a:t>Ergebnisse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Folgenden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vergleichen</a:t>
            </a:r>
            <a:r>
              <a:rPr lang="en-GB" baseline="0" dirty="0" smtClean="0"/>
              <a:t> die Outcomes von </a:t>
            </a:r>
            <a:r>
              <a:rPr lang="en-GB" baseline="0" dirty="0" err="1" smtClean="0"/>
              <a:t>unterwertig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adaequat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beschaeftigten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Hochschulabsolveten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2173E-AE27-46A8-838B-AD7FCE97223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797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Unser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Indikator</a:t>
            </a:r>
            <a:r>
              <a:rPr lang="en-GB" baseline="0" dirty="0" smtClean="0"/>
              <a:t>: circa 30% </a:t>
            </a:r>
            <a:r>
              <a:rPr lang="en-GB" baseline="0" dirty="0" err="1" smtClean="0"/>
              <a:t>Lohnpraemie</a:t>
            </a:r>
            <a:r>
              <a:rPr lang="en-GB" baseline="0" dirty="0" smtClean="0"/>
              <a:t> und (minimal) </a:t>
            </a:r>
            <a:r>
              <a:rPr lang="en-GB" baseline="0" dirty="0" err="1" smtClean="0"/>
              <a:t>hoechstes</a:t>
            </a:r>
            <a:r>
              <a:rPr lang="en-GB" baseline="0" dirty="0" smtClean="0"/>
              <a:t> R^2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2173E-AE27-46A8-838B-AD7FCE97223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4487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 err="1" smtClean="0"/>
              <a:t>Vertikale</a:t>
            </a:r>
            <a:r>
              <a:rPr lang="en-GB" dirty="0" smtClean="0"/>
              <a:t> </a:t>
            </a:r>
            <a:r>
              <a:rPr lang="en-GB" dirty="0" err="1" smtClean="0"/>
              <a:t>Ausbildungsadaequanz</a:t>
            </a:r>
            <a:r>
              <a:rPr lang="en-GB" dirty="0" smtClean="0"/>
              <a:t> (</a:t>
            </a:r>
            <a:r>
              <a:rPr lang="en-GB" dirty="0" err="1" smtClean="0"/>
              <a:t>ob</a:t>
            </a:r>
            <a:r>
              <a:rPr lang="en-GB" baseline="0" dirty="0" smtClean="0"/>
              <a:t> der </a:t>
            </a:r>
            <a:r>
              <a:rPr lang="en-GB" baseline="0" dirty="0" err="1" smtClean="0"/>
              <a:t>Ausbildungslevel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ben:oetigte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wird</a:t>
            </a:r>
            <a:r>
              <a:rPr lang="en-GB" baseline="0" dirty="0" smtClean="0"/>
              <a:t>): </a:t>
            </a:r>
            <a:r>
              <a:rPr lang="en-GB" baseline="0" dirty="0" err="1" smtClean="0"/>
              <a:t>unsere</a:t>
            </a:r>
            <a:r>
              <a:rPr lang="en-GB" baseline="0" dirty="0" smtClean="0"/>
              <a:t> hat </a:t>
            </a:r>
            <a:r>
              <a:rPr lang="en-GB" baseline="0" dirty="0" err="1" smtClean="0"/>
              <a:t>klarsten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Koeffizienten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hoechstes</a:t>
            </a:r>
            <a:r>
              <a:rPr lang="en-GB" baseline="0" dirty="0" smtClean="0"/>
              <a:t> R^2</a:t>
            </a:r>
          </a:p>
          <a:p>
            <a:pPr marL="228600" indent="-228600">
              <a:buAutoNum type="arabicPeriod"/>
            </a:pPr>
            <a:r>
              <a:rPr lang="en-GB" baseline="0" dirty="0" err="1" smtClean="0"/>
              <a:t>Mit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unseren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Indikator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ist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Differenz</a:t>
            </a:r>
            <a:r>
              <a:rPr lang="en-GB" baseline="0" dirty="0" smtClean="0"/>
              <a:t> in der </a:t>
            </a:r>
            <a:r>
              <a:rPr lang="en-GB" baseline="0" dirty="0" err="1" smtClean="0"/>
              <a:t>Nutzung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erlernter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Fertigkeiten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Kenntnisse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zwischen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unterwertig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adaequat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beschaeftigten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Hochschulabsolventen</a:t>
            </a:r>
            <a:r>
              <a:rPr lang="en-GB" baseline="0" dirty="0" smtClean="0"/>
              <a:t> am </a:t>
            </a:r>
            <a:r>
              <a:rPr lang="en-GB" baseline="0" dirty="0" err="1" smtClean="0"/>
              <a:t>groessten</a:t>
            </a:r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2173E-AE27-46A8-838B-AD7FCE97223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7040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Same here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2173E-AE27-46A8-838B-AD7FCE97223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933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% Match</a:t>
            </a:r>
            <a:r>
              <a:rPr lang="en-GB" baseline="0" dirty="0" smtClean="0"/>
              <a:t> am </a:t>
            </a:r>
            <a:r>
              <a:rPr lang="en-GB" baseline="0" dirty="0" err="1" smtClean="0"/>
              <a:t>besten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unseren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Indikator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2173E-AE27-46A8-838B-AD7FCE97223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714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Studienanf:angerquote</a:t>
            </a:r>
            <a:r>
              <a:rPr lang="en-GB" dirty="0" smtClean="0"/>
              <a:t> </a:t>
            </a:r>
            <a:r>
              <a:rPr lang="en-GB" dirty="0" err="1" smtClean="0"/>
              <a:t>seit</a:t>
            </a:r>
            <a:r>
              <a:rPr lang="en-GB" dirty="0" smtClean="0"/>
              <a:t> 2009 </a:t>
            </a:r>
            <a:r>
              <a:rPr lang="en-GB" dirty="0" err="1" smtClean="0"/>
              <a:t>klar</a:t>
            </a:r>
            <a:r>
              <a:rPr lang="en-GB" dirty="0" smtClean="0"/>
              <a:t> </a:t>
            </a:r>
            <a:r>
              <a:rPr lang="en-GB" dirty="0" err="1" smtClean="0"/>
              <a:t>uber</a:t>
            </a:r>
            <a:r>
              <a:rPr lang="en-GB" baseline="0" dirty="0" smtClean="0"/>
              <a:t> den 40% Benchmark des </a:t>
            </a:r>
            <a:r>
              <a:rPr lang="en-GB" baseline="0" dirty="0" err="1" smtClean="0"/>
              <a:t>Wissenschaftsrats</a:t>
            </a:r>
            <a:r>
              <a:rPr lang="en-GB" baseline="0" dirty="0" smtClean="0"/>
              <a:t>/ </a:t>
            </a:r>
            <a:r>
              <a:rPr lang="en-GB" baseline="0" dirty="0" err="1" smtClean="0"/>
              <a:t>Ziele</a:t>
            </a:r>
            <a:r>
              <a:rPr lang="en-GB" baseline="0" dirty="0" smtClean="0"/>
              <a:t> des Dresdner </a:t>
            </a:r>
            <a:r>
              <a:rPr lang="en-GB" baseline="0" dirty="0" err="1" smtClean="0"/>
              <a:t>Bildungsgipfels</a:t>
            </a:r>
            <a:r>
              <a:rPr lang="en-GB" baseline="0" dirty="0" smtClean="0"/>
              <a:t> 2008</a:t>
            </a:r>
          </a:p>
          <a:p>
            <a:endParaRPr lang="en-GB" dirty="0" smtClean="0"/>
          </a:p>
          <a:p>
            <a:r>
              <a:rPr lang="en-GB" dirty="0" err="1" smtClean="0"/>
              <a:t>Novum</a:t>
            </a:r>
            <a:r>
              <a:rPr lang="en-GB" dirty="0" smtClean="0"/>
              <a:t>: </a:t>
            </a:r>
            <a:r>
              <a:rPr lang="en-GB" dirty="0" err="1" smtClean="0"/>
              <a:t>Mehr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Studienanfaenger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Personen</a:t>
            </a:r>
            <a:r>
              <a:rPr lang="en-GB" baseline="0" dirty="0" smtClean="0"/>
              <a:t> in </a:t>
            </a:r>
            <a:r>
              <a:rPr lang="en-GB" baseline="0" dirty="0" err="1" smtClean="0"/>
              <a:t>dualer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Berufsausbildung</a:t>
            </a:r>
            <a:r>
              <a:rPr lang="en-GB" baseline="0" dirty="0" smtClean="0"/>
              <a:t> 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Teil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langfristigen</a:t>
            </a:r>
            <a:r>
              <a:rPr lang="en-GB" baseline="0" dirty="0" smtClean="0"/>
              <a:t> Trends </a:t>
            </a:r>
            <a:r>
              <a:rPr lang="en-GB" baseline="0" dirty="0" err="1" smtClean="0"/>
              <a:t>zu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steigender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Anzahl</a:t>
            </a:r>
            <a:r>
              <a:rPr lang="en-GB" baseline="0" dirty="0" smtClean="0"/>
              <a:t> von </a:t>
            </a:r>
            <a:r>
              <a:rPr lang="en-GB" baseline="0" dirty="0" err="1" smtClean="0"/>
              <a:t>Personen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Hochschulzugangsberechtigung</a:t>
            </a:r>
            <a:r>
              <a:rPr lang="en-GB" baseline="0" dirty="0" smtClean="0"/>
              <a:t>. 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Kann</a:t>
            </a:r>
            <a:r>
              <a:rPr lang="en-GB" baseline="0" dirty="0" smtClean="0"/>
              <a:t> der </a:t>
            </a:r>
            <a:r>
              <a:rPr lang="en-GB" baseline="0" dirty="0" err="1" smtClean="0"/>
              <a:t>Arbeitsmarkt</a:t>
            </a:r>
            <a:r>
              <a:rPr lang="en-GB" baseline="0" dirty="0" smtClean="0"/>
              <a:t> das </a:t>
            </a:r>
            <a:r>
              <a:rPr lang="en-GB" baseline="0" dirty="0" err="1" smtClean="0"/>
              <a:t>wachsende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Angebot</a:t>
            </a:r>
            <a:r>
              <a:rPr lang="en-GB" baseline="0" dirty="0" smtClean="0"/>
              <a:t> an </a:t>
            </a:r>
            <a:r>
              <a:rPr lang="en-GB" baseline="0" dirty="0" err="1" smtClean="0"/>
              <a:t>Hochschulabsolveten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aufnehmen</a:t>
            </a:r>
            <a:r>
              <a:rPr lang="en-GB" baseline="0" dirty="0" smtClean="0"/>
              <a:t>? Nit </a:t>
            </a:r>
            <a:r>
              <a:rPr lang="en-GB" baseline="0" dirty="0" err="1" smtClean="0"/>
              <a:t>welchen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Konsequenzen</a:t>
            </a:r>
            <a:r>
              <a:rPr lang="en-GB" baseline="0" dirty="0" smtClean="0"/>
              <a:t> auf </a:t>
            </a:r>
            <a:r>
              <a:rPr lang="en-GB" baseline="0" dirty="0" err="1" smtClean="0"/>
              <a:t>Entlohnung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unterwertige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Besch:aftigung</a:t>
            </a:r>
            <a:r>
              <a:rPr lang="en-GB" baseline="0" dirty="0" smtClean="0"/>
              <a:t>.</a:t>
            </a:r>
          </a:p>
          <a:p>
            <a:endParaRPr lang="en-GB" baseline="0" dirty="0" smtClean="0"/>
          </a:p>
          <a:p>
            <a:r>
              <a:rPr lang="en-GB" baseline="0" dirty="0" err="1" smtClean="0"/>
              <a:t>Mit</a:t>
            </a:r>
            <a:r>
              <a:rPr lang="en-GB" baseline="0" dirty="0" smtClean="0"/>
              <a:t> der </a:t>
            </a:r>
            <a:r>
              <a:rPr lang="en-GB" baseline="0" dirty="0" err="1" smtClean="0"/>
              <a:t>wachsenden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Vielfalt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sinkt</a:t>
            </a:r>
            <a:r>
              <a:rPr lang="en-GB" baseline="0" dirty="0" smtClean="0"/>
              <a:t> der </a:t>
            </a:r>
            <a:r>
              <a:rPr lang="en-GB" baseline="0" dirty="0" err="1" smtClean="0"/>
              <a:t>Anteil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derjenigen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eine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wissenschaftliche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Karriere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anstreben</a:t>
            </a:r>
            <a:r>
              <a:rPr lang="en-GB" baseline="0" dirty="0" smtClean="0"/>
              <a:t> -&gt; </a:t>
            </a:r>
            <a:r>
              <a:rPr lang="en-GB" baseline="0" dirty="0" err="1" smtClean="0"/>
              <a:t>Konsequenzen</a:t>
            </a:r>
            <a:r>
              <a:rPr lang="en-GB" baseline="0" dirty="0" smtClean="0"/>
              <a:t> auf Curriculum, </a:t>
            </a:r>
            <a:r>
              <a:rPr lang="en-GB" baseline="0" dirty="0" err="1" smtClean="0"/>
              <a:t>Konsequenz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Struktur</a:t>
            </a:r>
            <a:r>
              <a:rPr lang="en-GB" baseline="0" dirty="0" smtClean="0"/>
              <a:t> der </a:t>
            </a:r>
            <a:r>
              <a:rPr lang="en-GB" baseline="0" dirty="0" err="1" smtClean="0"/>
              <a:t>Akademikerberufe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Moeller 2013: “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Dabei sind grundsätzlich zwei Deutungsmuster möglich: (i) die Anforderungen zur Erledigung einer bestimmten Aufgabe sind gestiegen; (ii) die gleichen Aufgaben werden heute von höher qualifizierten Personen erledigt. „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2173E-AE27-46A8-838B-AD7FCE97223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313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Not all for work</a:t>
            </a:r>
          </a:p>
          <a:p>
            <a:r>
              <a:rPr lang="en-GB" dirty="0" smtClean="0"/>
              <a:t>Not all work skills acquired in HE</a:t>
            </a:r>
          </a:p>
          <a:p>
            <a:r>
              <a:rPr lang="en-GB" dirty="0" smtClean="0"/>
              <a:t>Graduate skills are both subject-specific</a:t>
            </a:r>
            <a:r>
              <a:rPr lang="en-GB" baseline="0" dirty="0" smtClean="0"/>
              <a:t> knowledge and generic, in varying proportions.</a:t>
            </a:r>
          </a:p>
          <a:p>
            <a:r>
              <a:rPr lang="en-GB" baseline="0" dirty="0" err="1" smtClean="0"/>
              <a:t>Nicht</a:t>
            </a:r>
            <a:r>
              <a:rPr lang="en-GB" baseline="0" dirty="0" smtClean="0"/>
              <a:t>-routine </a:t>
            </a:r>
            <a:r>
              <a:rPr lang="en-GB" baseline="0" smtClean="0"/>
              <a:t>Taetigkeiten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E7C770-2D01-4162-8A4C-B117532B0B5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56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Baethge</a:t>
            </a:r>
            <a:r>
              <a:rPr lang="en-GB" dirty="0" smtClean="0"/>
              <a:t>,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Wolter</a:t>
            </a:r>
            <a:r>
              <a:rPr lang="en-GB" baseline="0" dirty="0" smtClean="0"/>
              <a:t> (2015):</a:t>
            </a:r>
          </a:p>
          <a:p>
            <a:r>
              <a:rPr lang="en-GB" dirty="0" smtClean="0"/>
              <a:t>There has been a relatively clear distinction between professional activities requiring either an academic or a VET degree, with a limited area of intersection.</a:t>
            </a:r>
          </a:p>
          <a:p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(e.g. </a:t>
            </a:r>
            <a:r>
              <a:rPr lang="en-GB" dirty="0" err="1" smtClean="0"/>
              <a:t>Baethge</a:t>
            </a:r>
            <a:r>
              <a:rPr lang="en-GB" dirty="0" smtClean="0"/>
              <a:t> and Wieck 2013:</a:t>
            </a:r>
            <a:r>
              <a:rPr lang="en-GB" baseline="0" dirty="0" smtClean="0"/>
              <a:t> classify VET occupations by achieved level of education of 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Professionen</a:t>
            </a:r>
            <a:r>
              <a:rPr lang="en-GB" baseline="0" dirty="0" smtClean="0"/>
              <a:t> und F:uhrungskraefte: </a:t>
            </a:r>
            <a:r>
              <a:rPr lang="en-GB" baseline="0" dirty="0" err="1" smtClean="0"/>
              <a:t>Forschung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Freiberufler</a:t>
            </a:r>
            <a:r>
              <a:rPr lang="en-GB" baseline="0" dirty="0" smtClean="0"/>
              <a:t>, F:uhrungskr:afte, </a:t>
            </a:r>
            <a:r>
              <a:rPr lang="en-GB" baseline="0" dirty="0" err="1" smtClean="0"/>
              <a:t>oeffentliche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Verwaltung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Fachlichkeit</a:t>
            </a:r>
            <a:r>
              <a:rPr lang="en-GB" dirty="0" smtClean="0"/>
              <a:t> (</a:t>
            </a:r>
            <a:r>
              <a:rPr lang="en-GB" dirty="0" err="1" smtClean="0"/>
              <a:t>KldB</a:t>
            </a:r>
            <a:r>
              <a:rPr lang="en-GB" dirty="0" smtClean="0"/>
              <a:t> 2010): </a:t>
            </a:r>
            <a:r>
              <a:rPr lang="en-GB" dirty="0" err="1" smtClean="0"/>
              <a:t>Experten</a:t>
            </a:r>
            <a:r>
              <a:rPr lang="en-GB" dirty="0" smtClean="0"/>
              <a:t> </a:t>
            </a:r>
            <a:r>
              <a:rPr lang="en-GB" dirty="0" err="1" smtClean="0"/>
              <a:t>basiert</a:t>
            </a:r>
            <a:r>
              <a:rPr lang="en-GB" dirty="0" smtClean="0"/>
              <a:t>. </a:t>
            </a:r>
            <a:r>
              <a:rPr lang="en-GB" dirty="0" err="1" smtClean="0"/>
              <a:t>Nicht</a:t>
            </a:r>
            <a:r>
              <a:rPr lang="en-GB" baseline="0" dirty="0" smtClean="0"/>
              <a:t> transparent, </a:t>
            </a:r>
            <a:r>
              <a:rPr lang="en-GB" baseline="0" dirty="0" err="1" smtClean="0"/>
              <a:t>kostspielig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wenn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Pech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kommt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n</a:t>
            </a:r>
            <a:r>
              <a:rPr lang="en-GB" sz="1100" baseline="0" dirty="0" err="1" smtClean="0"/>
              <a:t>aechste</a:t>
            </a:r>
            <a:r>
              <a:rPr lang="en-GB" sz="1100" baseline="0" dirty="0" smtClean="0"/>
              <a:t> Revision in 20 </a:t>
            </a:r>
            <a:r>
              <a:rPr lang="en-GB" sz="1100" baseline="0" dirty="0" err="1" smtClean="0"/>
              <a:t>Jahren</a:t>
            </a:r>
            <a:endParaRPr lang="en-GB" sz="1100" baseline="0" dirty="0" smtClean="0"/>
          </a:p>
          <a:p>
            <a:endParaRPr lang="en-GB" sz="1100" baseline="0" dirty="0" smtClean="0"/>
          </a:p>
          <a:p>
            <a:r>
              <a:rPr lang="en-GB" sz="1100" baseline="0" dirty="0" err="1" smtClean="0"/>
              <a:t>Wissensintensive</a:t>
            </a:r>
            <a:r>
              <a:rPr lang="en-GB" sz="1100" baseline="0" dirty="0" smtClean="0"/>
              <a:t> </a:t>
            </a:r>
            <a:r>
              <a:rPr lang="en-GB" sz="1100" baseline="0" dirty="0" err="1" smtClean="0"/>
              <a:t>Berufe</a:t>
            </a:r>
            <a:r>
              <a:rPr lang="en-GB" sz="1100" baseline="0" dirty="0" smtClean="0"/>
              <a:t>: </a:t>
            </a:r>
            <a:r>
              <a:rPr lang="en-GB" sz="1100" baseline="0" dirty="0" err="1" smtClean="0"/>
              <a:t>Nicht</a:t>
            </a:r>
            <a:r>
              <a:rPr lang="en-GB" sz="1100" baseline="0" dirty="0" smtClean="0"/>
              <a:t> in 1. </a:t>
            </a:r>
            <a:r>
              <a:rPr lang="en-GB" sz="1100" baseline="0" dirty="0" err="1" smtClean="0"/>
              <a:t>Linie</a:t>
            </a:r>
            <a:r>
              <a:rPr lang="en-GB" sz="1100" baseline="0" dirty="0" smtClean="0"/>
              <a:t> um </a:t>
            </a:r>
            <a:r>
              <a:rPr lang="en-GB" sz="1100" baseline="0" dirty="0" err="1" smtClean="0"/>
              <a:t>Akademikerberufe</a:t>
            </a:r>
            <a:r>
              <a:rPr lang="en-GB" sz="1100" baseline="0" dirty="0" smtClean="0"/>
              <a:t> </a:t>
            </a:r>
            <a:r>
              <a:rPr lang="en-GB" sz="1100" baseline="0" dirty="0" err="1" smtClean="0"/>
              <a:t>zu</a:t>
            </a:r>
            <a:r>
              <a:rPr lang="en-GB" sz="1100" baseline="0" dirty="0" smtClean="0"/>
              <a:t> </a:t>
            </a:r>
            <a:r>
              <a:rPr lang="en-GB" sz="1100" baseline="0" dirty="0" err="1" smtClean="0"/>
              <a:t>identifizieren</a:t>
            </a:r>
            <a:r>
              <a:rPr lang="en-GB" sz="1100" baseline="0" dirty="0" smtClean="0"/>
              <a:t>, </a:t>
            </a:r>
            <a:r>
              <a:rPr lang="en-GB" sz="1100" baseline="0" dirty="0" err="1" smtClean="0"/>
              <a:t>aber</a:t>
            </a:r>
            <a:r>
              <a:rPr lang="en-GB" sz="1100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2173E-AE27-46A8-838B-AD7FCE97223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824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baseline="0" dirty="0" err="1" smtClean="0"/>
              <a:t>Schritt</a:t>
            </a:r>
            <a:r>
              <a:rPr lang="en-GB" baseline="0" dirty="0" smtClean="0"/>
              <a:t>: Multilevel </a:t>
            </a:r>
            <a:r>
              <a:rPr lang="en-GB" baseline="0" dirty="0" err="1" smtClean="0"/>
              <a:t>probit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modell</a:t>
            </a:r>
            <a:r>
              <a:rPr lang="en-GB" baseline="0" dirty="0" smtClean="0"/>
              <a:t> in </a:t>
            </a:r>
            <a:r>
              <a:rPr lang="en-GB" baseline="0" dirty="0" err="1" smtClean="0"/>
              <a:t>dem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selbst-berichte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Notwendigkeit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Hochschulabschluss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fuer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Berufsausuebung</a:t>
            </a:r>
            <a:r>
              <a:rPr lang="en-GB" baseline="0" dirty="0" smtClean="0"/>
              <a:t> auf </a:t>
            </a:r>
            <a:r>
              <a:rPr lang="en-GB" baseline="0" dirty="0" err="1" smtClean="0"/>
              <a:t>Taetigkeiten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Anforderungen</a:t>
            </a:r>
            <a:r>
              <a:rPr lang="en-GB" baseline="0" dirty="0" smtClean="0"/>
              <a:t> und Job Autonomy </a:t>
            </a:r>
            <a:r>
              <a:rPr lang="en-GB" baseline="0" dirty="0" err="1" smtClean="0"/>
              <a:t>projiziert</a:t>
            </a:r>
            <a:r>
              <a:rPr lang="en-GB" baseline="0" dirty="0" smtClean="0"/>
              <a:t> warden. </a:t>
            </a:r>
          </a:p>
          <a:p>
            <a:pPr marL="228600" indent="-228600">
              <a:buAutoNum type="arabicPeriod"/>
            </a:pPr>
            <a:r>
              <a:rPr lang="en-GB" baseline="0" dirty="0" smtClean="0"/>
              <a:t>Epsilon </a:t>
            </a:r>
            <a:r>
              <a:rPr lang="en-GB" baseline="0" dirty="0" err="1" smtClean="0"/>
              <a:t>representier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zufaellige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messfehler</a:t>
            </a:r>
            <a:endParaRPr lang="en-GB" baseline="0" dirty="0" smtClean="0"/>
          </a:p>
          <a:p>
            <a:pPr marL="228600" indent="-228600">
              <a:buAutoNum type="arabicPeriod"/>
            </a:pPr>
            <a:r>
              <a:rPr lang="en-GB" baseline="0" dirty="0" smtClean="0"/>
              <a:t>Theta </a:t>
            </a:r>
            <a:r>
              <a:rPr lang="en-GB" baseline="0" dirty="0" err="1" smtClean="0"/>
              <a:t>misst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andere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unbeobachtete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berufliche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Einflussfaktoren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die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Notwendigkeit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Hochschulausbildung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beeinflussen</a:t>
            </a:r>
            <a:endParaRPr lang="en-GB" baseline="0" dirty="0" smtClean="0"/>
          </a:p>
          <a:p>
            <a:pPr marL="228600" indent="-228600">
              <a:buAutoNum type="arabicPeriod"/>
            </a:pPr>
            <a:endParaRPr lang="en-GB" baseline="0" dirty="0" smtClean="0"/>
          </a:p>
          <a:p>
            <a:pPr marL="228600" indent="-228600">
              <a:buAutoNum type="arabicPeriod"/>
            </a:pPr>
            <a:r>
              <a:rPr lang="en-GB" baseline="0" dirty="0" err="1" smtClean="0"/>
              <a:t>Nach</a:t>
            </a:r>
            <a:r>
              <a:rPr lang="en-GB" baseline="0" dirty="0" smtClean="0"/>
              <a:t> der </a:t>
            </a:r>
            <a:r>
              <a:rPr lang="en-GB" baseline="0" dirty="0" err="1" smtClean="0"/>
              <a:t>Schaetzung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berechnen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wir</a:t>
            </a:r>
            <a:r>
              <a:rPr lang="en-GB" baseline="0" dirty="0" smtClean="0"/>
              <a:t> den </a:t>
            </a:r>
            <a:r>
              <a:rPr lang="en-GB" baseline="0" dirty="0" err="1" smtClean="0"/>
              <a:t>berufsspezifischen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Bedard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nach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akademischen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Fertigkeiten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Linearkombination</a:t>
            </a:r>
            <a:r>
              <a:rPr lang="en-GB" baseline="0" dirty="0" smtClean="0"/>
              <a:t> der </a:t>
            </a:r>
            <a:r>
              <a:rPr lang="en-GB" baseline="0" dirty="0" err="1" smtClean="0"/>
              <a:t>beobachten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Variablen</a:t>
            </a:r>
            <a:r>
              <a:rPr lang="en-GB" baseline="0" dirty="0" smtClean="0"/>
              <a:t> und der </a:t>
            </a:r>
            <a:r>
              <a:rPr lang="en-GB" baseline="0" dirty="0" err="1" smtClean="0"/>
              <a:t>unbeobachteten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systematischen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Komponente</a:t>
            </a:r>
            <a:r>
              <a:rPr lang="en-GB" baseline="0" dirty="0" smtClean="0"/>
              <a:t>. Die </a:t>
            </a:r>
            <a:r>
              <a:rPr lang="en-GB" baseline="0" dirty="0" err="1" smtClean="0"/>
              <a:t>geschaetzten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Koeffizieten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sind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Gewichte</a:t>
            </a:r>
            <a:endParaRPr lang="en-GB" baseline="0" dirty="0" smtClean="0"/>
          </a:p>
          <a:p>
            <a:pPr marL="228600" indent="-228600">
              <a:buAutoNum type="arabicPeriod"/>
            </a:pPr>
            <a:r>
              <a:rPr lang="en-GB" baseline="0" dirty="0" smtClean="0"/>
              <a:t>NB: das </a:t>
            </a:r>
            <a:r>
              <a:rPr lang="en-GB" baseline="0" dirty="0" err="1" smtClean="0"/>
              <a:t>Anforderungsniveau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nicht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Bestand</a:t>
            </a:r>
            <a:r>
              <a:rPr lang="en-GB" baseline="0" dirty="0" smtClean="0"/>
              <a:t> des Index</a:t>
            </a:r>
          </a:p>
          <a:p>
            <a:pPr marL="228600" indent="-228600">
              <a:buAutoNum type="arabicPeriod"/>
            </a:pPr>
            <a:r>
              <a:rPr lang="en-GB" baseline="0" dirty="0" err="1" smtClean="0"/>
              <a:t>Anschliessend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berechen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wir</a:t>
            </a:r>
            <a:r>
              <a:rPr lang="en-GB" baseline="0" dirty="0" smtClean="0"/>
              <a:t> den </a:t>
            </a:r>
            <a:r>
              <a:rPr lang="en-GB" baseline="0" dirty="0" err="1" smtClean="0"/>
              <a:t>Mittelwert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des“graduate</a:t>
            </a:r>
            <a:r>
              <a:rPr lang="en-GB" baseline="0" dirty="0" smtClean="0"/>
              <a:t> skills requirement score” </a:t>
            </a:r>
            <a:r>
              <a:rPr lang="en-GB" baseline="0" dirty="0" err="1" smtClean="0"/>
              <a:t>fuer</a:t>
            </a:r>
            <a:r>
              <a:rPr lang="en-GB" baseline="0" dirty="0" smtClean="0"/>
              <a:t> die 3-Steller der ISCO 2008 </a:t>
            </a:r>
            <a:r>
              <a:rPr lang="en-GB" baseline="0" dirty="0" err="1" smtClean="0"/>
              <a:t>Klassifikation</a:t>
            </a:r>
            <a:endParaRPr lang="en-GB" baseline="0" dirty="0" smtClean="0"/>
          </a:p>
          <a:p>
            <a:pPr marL="228600" indent="-228600">
              <a:buAutoNum type="arabicPeriod"/>
            </a:pPr>
            <a:r>
              <a:rPr lang="en-GB" baseline="0" dirty="0" err="1" smtClean="0"/>
              <a:t>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letzten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Schritt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benutzen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einen</a:t>
            </a:r>
            <a:r>
              <a:rPr lang="en-GB" baseline="0" dirty="0" smtClean="0"/>
              <a:t> k-medians </a:t>
            </a:r>
            <a:r>
              <a:rPr lang="en-GB" baseline="0" dirty="0" err="1" smtClean="0"/>
              <a:t>algorithmus</a:t>
            </a:r>
            <a:r>
              <a:rPr lang="en-GB" baseline="0" dirty="0" smtClean="0"/>
              <a:t> um </a:t>
            </a:r>
            <a:r>
              <a:rPr lang="en-GB" baseline="0" dirty="0" err="1" smtClean="0"/>
              <a:t>Berufe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zwei</a:t>
            </a:r>
            <a:r>
              <a:rPr lang="en-GB" baseline="0" dirty="0" smtClean="0"/>
              <a:t> </a:t>
            </a:r>
            <a:r>
              <a:rPr lang="en-GB" baseline="0" dirty="0" err="1" smtClean="0"/>
              <a:t>Gruppen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akademische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nicht-akademische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Berufe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basierend</a:t>
            </a:r>
            <a:r>
              <a:rPr lang="en-GB" baseline="0" dirty="0" smtClean="0"/>
              <a:t> auf </a:t>
            </a:r>
            <a:r>
              <a:rPr lang="en-GB" baseline="0" dirty="0" err="1" smtClean="0"/>
              <a:t>dem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Mittelwert</a:t>
            </a:r>
            <a:r>
              <a:rPr lang="en-GB" baseline="0" dirty="0" smtClean="0"/>
              <a:t> des graduate skills requirement scores  </a:t>
            </a:r>
            <a:r>
              <a:rPr lang="en-GB" baseline="0" dirty="0" err="1" smtClean="0"/>
              <a:t>einzuteilen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2173E-AE27-46A8-838B-AD7FCE97223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6271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Laut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Selbstangabe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benoetigten</a:t>
            </a:r>
            <a:r>
              <a:rPr lang="en-GB" baseline="0" dirty="0" smtClean="0"/>
              <a:t> 1/5 der Jobs </a:t>
            </a:r>
            <a:r>
              <a:rPr lang="en-GB" baseline="0" dirty="0" err="1" smtClean="0"/>
              <a:t>einen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Hochschulabschluss</a:t>
            </a:r>
            <a:r>
              <a:rPr lang="en-GB" baseline="0" dirty="0" smtClean="0"/>
              <a:t> um </a:t>
            </a:r>
            <a:r>
              <a:rPr lang="en-GB" baseline="0" dirty="0" err="1" smtClean="0"/>
              <a:t>zufriedenstellend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ausgeuebt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werden</a:t>
            </a:r>
            <a:endParaRPr lang="en-GB" baseline="0" dirty="0" smtClean="0"/>
          </a:p>
          <a:p>
            <a:r>
              <a:rPr lang="en-GB" baseline="0" dirty="0" err="1" smtClean="0"/>
              <a:t>Mehr</a:t>
            </a:r>
            <a:r>
              <a:rPr lang="en-GB" baseline="0" dirty="0" smtClean="0"/>
              <a:t> </a:t>
            </a:r>
            <a:r>
              <a:rPr lang="en-GB" baseline="0" dirty="0" err="1" smtClean="0"/>
              <a:t>als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Haelfte</a:t>
            </a:r>
            <a:r>
              <a:rPr lang="en-GB" baseline="0" dirty="0" smtClean="0"/>
              <a:t> der </a:t>
            </a:r>
            <a:r>
              <a:rPr lang="en-GB" baseline="0" dirty="0" err="1" smtClean="0"/>
              <a:t>Befragten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berichten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dass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eine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Berufsausbildung</a:t>
            </a:r>
            <a:r>
              <a:rPr lang="en-GB" baseline="0" dirty="0" smtClean="0"/>
              <a:t> </a:t>
            </a:r>
            <a:r>
              <a:rPr lang="en-GB" baseline="0" dirty="0" err="1" smtClean="0"/>
              <a:t>reicht</a:t>
            </a:r>
            <a:endParaRPr lang="en-GB" baseline="0" dirty="0" smtClean="0"/>
          </a:p>
          <a:p>
            <a:r>
              <a:rPr lang="en-GB" baseline="0" dirty="0" smtClean="0"/>
              <a:t>Und </a:t>
            </a:r>
            <a:r>
              <a:rPr lang="en-GB" baseline="0" dirty="0" err="1" smtClean="0"/>
              <a:t>immerhin</a:t>
            </a:r>
            <a:r>
              <a:rPr lang="en-GB" baseline="0" dirty="0" smtClean="0"/>
              <a:t> fast 19% </a:t>
            </a:r>
            <a:r>
              <a:rPr lang="en-GB" baseline="0" dirty="0" err="1" smtClean="0"/>
              <a:t>arbeiten</a:t>
            </a:r>
            <a:r>
              <a:rPr lang="en-GB" baseline="0" dirty="0" smtClean="0"/>
              <a:t> in </a:t>
            </a:r>
            <a:r>
              <a:rPr lang="en-GB" baseline="0" dirty="0" err="1" smtClean="0"/>
              <a:t>Berufen</a:t>
            </a:r>
            <a:r>
              <a:rPr lang="en-GB" baseline="0" dirty="0" smtClean="0"/>
              <a:t> die </a:t>
            </a:r>
            <a:r>
              <a:rPr lang="en-GB" baseline="0" dirty="0" err="1" smtClean="0"/>
              <a:t>keinen</a:t>
            </a:r>
            <a:r>
              <a:rPr lang="en-GB" baseline="0" dirty="0" smtClean="0"/>
              <a:t> formalin </a:t>
            </a:r>
            <a:r>
              <a:rPr lang="en-GB" baseline="0" dirty="0" err="1" smtClean="0"/>
              <a:t>Berufsabschluss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bedoerfen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>
                <a:sym typeface="Wingdings" panose="05000000000000000000" pitchFamily="2" charset="2"/>
              </a:rPr>
              <a:t> </a:t>
            </a:r>
            <a:r>
              <a:rPr lang="en-GB" baseline="0" dirty="0" err="1" smtClean="0">
                <a:sym typeface="Wingdings" panose="05000000000000000000" pitchFamily="2" charset="2"/>
              </a:rPr>
              <a:t>Abhaengige</a:t>
            </a:r>
            <a:r>
              <a:rPr lang="en-GB" baseline="0" dirty="0" smtClean="0">
                <a:sym typeface="Wingdings" panose="05000000000000000000" pitchFamily="2" charset="2"/>
              </a:rPr>
              <a:t> Variable: Dummy </a:t>
            </a:r>
            <a:r>
              <a:rPr lang="en-GB" baseline="0" dirty="0" err="1" smtClean="0">
                <a:sym typeface="Wingdings" panose="05000000000000000000" pitchFamily="2" charset="2"/>
              </a:rPr>
              <a:t>Hochschulausbildung</a:t>
            </a:r>
            <a:r>
              <a:rPr lang="en-GB" baseline="0" dirty="0" smtClean="0">
                <a:sym typeface="Wingdings" panose="05000000000000000000" pitchFamily="2" charset="2"/>
              </a:rPr>
              <a:t> </a:t>
            </a:r>
            <a:r>
              <a:rPr lang="en-GB" baseline="0" dirty="0" err="1" smtClean="0">
                <a:sym typeface="Wingdings" panose="05000000000000000000" pitchFamily="2" charset="2"/>
              </a:rPr>
              <a:t>noetig</a:t>
            </a:r>
            <a:r>
              <a:rPr lang="en-GB" baseline="0" dirty="0" smtClean="0">
                <a:sym typeface="Wingdings" panose="05000000000000000000" pitchFamily="2" charset="2"/>
              </a:rPr>
              <a:t> </a:t>
            </a:r>
            <a:r>
              <a:rPr lang="en-GB" baseline="0" dirty="0" err="1" smtClean="0">
                <a:sym typeface="Wingdings" panose="05000000000000000000" pitchFamily="2" charset="2"/>
              </a:rPr>
              <a:t>oder</a:t>
            </a:r>
            <a:r>
              <a:rPr lang="en-GB" baseline="0" dirty="0" smtClean="0">
                <a:sym typeface="Wingdings" panose="05000000000000000000" pitchFamily="2" charset="2"/>
              </a:rPr>
              <a:t> </a:t>
            </a:r>
            <a:r>
              <a:rPr lang="en-GB" baseline="0" dirty="0" err="1" smtClean="0">
                <a:sym typeface="Wingdings" panose="05000000000000000000" pitchFamily="2" charset="2"/>
              </a:rPr>
              <a:t>nicht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2173E-AE27-46A8-838B-AD7FCE97223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4512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Predikoten</a:t>
            </a:r>
            <a:r>
              <a:rPr lang="en-GB" dirty="0" smtClean="0"/>
              <a:t> </a:t>
            </a:r>
            <a:r>
              <a:rPr lang="en-GB" dirty="0" err="1" smtClean="0"/>
              <a:t>sind</a:t>
            </a:r>
            <a:r>
              <a:rPr lang="en-GB" dirty="0" smtClean="0"/>
              <a:t>…</a:t>
            </a:r>
          </a:p>
          <a:p>
            <a:endParaRPr lang="en-GB" dirty="0" smtClean="0"/>
          </a:p>
          <a:p>
            <a:r>
              <a:rPr lang="en-GB" dirty="0" err="1" smtClean="0"/>
              <a:t>Idee</a:t>
            </a:r>
            <a:r>
              <a:rPr lang="en-GB" dirty="0" smtClean="0"/>
              <a:t> </a:t>
            </a:r>
            <a:r>
              <a:rPr lang="en-GB" dirty="0" err="1" smtClean="0"/>
              <a:t>diese</a:t>
            </a:r>
            <a:r>
              <a:rPr lang="en-GB" dirty="0" smtClean="0"/>
              <a:t> </a:t>
            </a:r>
            <a:r>
              <a:rPr lang="en-GB" dirty="0" err="1" smtClean="0"/>
              <a:t>Variablen</a:t>
            </a:r>
            <a:r>
              <a:rPr lang="en-GB" dirty="0" smtClean="0"/>
              <a:t> </a:t>
            </a:r>
            <a:r>
              <a:rPr lang="en-GB" dirty="0" err="1" smtClean="0"/>
              <a:t>sind</a:t>
            </a:r>
            <a:r>
              <a:rPr lang="en-GB" dirty="0" smtClean="0"/>
              <a:t> </a:t>
            </a:r>
            <a:r>
              <a:rPr lang="en-GB" dirty="0" err="1" smtClean="0"/>
              <a:t>objektive</a:t>
            </a:r>
            <a:r>
              <a:rPr lang="en-GB" dirty="0" smtClean="0"/>
              <a:t>,</a:t>
            </a:r>
            <a:r>
              <a:rPr lang="en-GB" baseline="0" dirty="0" smtClean="0"/>
              <a:t> </a:t>
            </a:r>
            <a:r>
              <a:rPr lang="en-GB" baseline="0" dirty="0" err="1" smtClean="0"/>
              <a:t>d.h</a:t>
            </a:r>
            <a:r>
              <a:rPr lang="en-GB" baseline="0" dirty="0" smtClean="0"/>
              <a:t>. </a:t>
            </a:r>
            <a:r>
              <a:rPr lang="en-GB" baseline="0" dirty="0" err="1" smtClean="0"/>
              <a:t>intersubjektiv</a:t>
            </a:r>
            <a:r>
              <a:rPr lang="en-GB" baseline="0" dirty="0" smtClean="0"/>
              <a:t> </a:t>
            </a:r>
            <a:r>
              <a:rPr lang="en-GB" baseline="0" dirty="0" err="1" smtClean="0"/>
              <a:t>vergleichbare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Indikatoren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fuer</a:t>
            </a:r>
            <a:r>
              <a:rPr lang="en-GB" baseline="0" dirty="0" smtClean="0"/>
              <a:t> den job-</a:t>
            </a:r>
            <a:r>
              <a:rPr lang="en-GB" baseline="0" dirty="0" err="1" smtClean="0"/>
              <a:t>spezifischen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Fertigkeitenbedarf</a:t>
            </a: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err="1" smtClean="0"/>
              <a:t>Akademische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Berufe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sollten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Berufen</a:t>
            </a:r>
            <a:r>
              <a:rPr lang="en-GB" baseline="0" dirty="0" smtClean="0"/>
              <a:t> sein in </a:t>
            </a:r>
            <a:r>
              <a:rPr lang="en-GB" baseline="0" dirty="0" err="1" smtClean="0"/>
              <a:t>denen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nicht</a:t>
            </a:r>
            <a:r>
              <a:rPr lang="en-GB" baseline="0" dirty="0" smtClean="0"/>
              <a:t>-routine </a:t>
            </a:r>
            <a:r>
              <a:rPr lang="en-GB" baseline="0" dirty="0" err="1" smtClean="0"/>
              <a:t>kognitive</a:t>
            </a:r>
            <a:r>
              <a:rPr lang="en-GB" baseline="0" dirty="0" smtClean="0"/>
              <a:t> und </a:t>
            </a:r>
            <a:r>
              <a:rPr lang="en-GB" baseline="0" dirty="0" err="1" smtClean="0"/>
              <a:t>interaktive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Tatigkeiten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Mittelpunkt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stehen</a:t>
            </a:r>
            <a:r>
              <a:rPr lang="en-GB" baseline="0" dirty="0" smtClean="0"/>
              <a:t>:</a:t>
            </a:r>
          </a:p>
          <a:p>
            <a:pPr marL="171450" indent="-171450">
              <a:buFontTx/>
              <a:buChar char="-"/>
            </a:pPr>
            <a:r>
              <a:rPr lang="en-GB" baseline="0" dirty="0" err="1" smtClean="0"/>
              <a:t>Ein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Teil</a:t>
            </a:r>
            <a:r>
              <a:rPr lang="en-GB" baseline="0" dirty="0" smtClean="0"/>
              <a:t> </a:t>
            </a:r>
            <a:r>
              <a:rPr lang="en-GB" baseline="0" dirty="0" err="1" smtClean="0"/>
              <a:t>ist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widerspeigelt</a:t>
            </a:r>
            <a:r>
              <a:rPr lang="en-GB" baseline="0" dirty="0" smtClean="0"/>
              <a:t> in den </a:t>
            </a:r>
            <a:r>
              <a:rPr lang="en-GB" baseline="0" dirty="0" err="1" smtClean="0"/>
              <a:t>Taetigkeiten</a:t>
            </a:r>
            <a:endParaRPr lang="en-GB" baseline="0" dirty="0" smtClean="0"/>
          </a:p>
          <a:p>
            <a:pPr marL="171450" indent="-171450">
              <a:buFontTx/>
              <a:buChar char="-"/>
            </a:pPr>
            <a:r>
              <a:rPr lang="en-GB" baseline="0" dirty="0" err="1" smtClean="0"/>
              <a:t>Weitere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Kompenente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sind</a:t>
            </a:r>
            <a:r>
              <a:rPr lang="en-GB" baseline="0" dirty="0" smtClean="0"/>
              <a:t> </a:t>
            </a:r>
            <a:r>
              <a:rPr lang="en-GB" baseline="0" dirty="0" err="1" smtClean="0"/>
              <a:t>Problemloesekompetenze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notwendigkeit</a:t>
            </a:r>
            <a:r>
              <a:rPr lang="en-GB" baseline="0" dirty="0" smtClean="0"/>
              <a:t> </a:t>
            </a:r>
            <a:r>
              <a:rPr lang="en-GB" baseline="0" dirty="0" err="1" smtClean="0"/>
              <a:t>neues</a:t>
            </a:r>
            <a:r>
              <a:rPr lang="en-GB" baseline="0" dirty="0" smtClean="0"/>
              <a:t> </a:t>
            </a:r>
            <a:r>
              <a:rPr lang="en-GB" baseline="0" dirty="0" err="1" smtClean="0"/>
              <a:t>zu</a:t>
            </a:r>
            <a:r>
              <a:rPr lang="en-GB" baseline="0" dirty="0" smtClean="0"/>
              <a:t> </a:t>
            </a:r>
            <a:r>
              <a:rPr lang="en-GB" baseline="0" dirty="0" err="1" smtClean="0"/>
              <a:t>lernen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Entscheidungen</a:t>
            </a:r>
            <a:r>
              <a:rPr lang="en-GB" baseline="0" dirty="0" smtClean="0"/>
              <a:t> </a:t>
            </a:r>
            <a:r>
              <a:rPr lang="en-GB" baseline="0" dirty="0" err="1" smtClean="0"/>
              <a:t>treffen</a:t>
            </a:r>
            <a:endParaRPr lang="en-GB" baseline="0" dirty="0" smtClean="0"/>
          </a:p>
          <a:p>
            <a:pPr marL="171450" indent="-171450">
              <a:buFontTx/>
              <a:buChar char="-"/>
            </a:pPr>
            <a:r>
              <a:rPr lang="en-GB" baseline="0" dirty="0" err="1" smtClean="0"/>
              <a:t>Generische</a:t>
            </a:r>
            <a:r>
              <a:rPr lang="en-GB" baseline="0" dirty="0" smtClean="0"/>
              <a:t> </a:t>
            </a:r>
            <a:r>
              <a:rPr lang="en-GB" baseline="0" dirty="0" err="1" smtClean="0"/>
              <a:t>Fertigkeiten</a:t>
            </a:r>
            <a:endParaRPr lang="en-GB" baseline="0" dirty="0" smtClean="0"/>
          </a:p>
          <a:p>
            <a:pPr marL="171450" indent="-171450">
              <a:buFontTx/>
              <a:buChar char="-"/>
            </a:pPr>
            <a:r>
              <a:rPr lang="en-GB" baseline="0" dirty="0" err="1" smtClean="0"/>
              <a:t>Autonomie</a:t>
            </a:r>
            <a:endParaRPr lang="en-GB" baseline="0" dirty="0" smtClean="0"/>
          </a:p>
          <a:p>
            <a:pPr marL="171450" indent="-171450">
              <a:buFontTx/>
              <a:buChar char="-"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2173E-AE27-46A8-838B-AD7FCE97223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180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NB: </a:t>
            </a:r>
            <a:r>
              <a:rPr lang="en-GB" dirty="0" err="1" smtClean="0"/>
              <a:t>Kreativitaetsanforderungen</a:t>
            </a:r>
            <a:r>
              <a:rPr lang="en-GB" dirty="0" smtClean="0"/>
              <a:t>,</a:t>
            </a:r>
            <a:r>
              <a:rPr lang="en-GB" baseline="0" dirty="0" smtClean="0"/>
              <a:t> </a:t>
            </a:r>
            <a:r>
              <a:rPr lang="en-US" sz="1200" dirty="0" err="1" smtClean="0">
                <a:effectLst/>
              </a:rPr>
              <a:t>Entscheidungsfindung</a:t>
            </a:r>
            <a:r>
              <a:rPr lang="en-US" sz="1200" dirty="0" smtClean="0">
                <a:effectLst/>
              </a:rPr>
              <a:t>, </a:t>
            </a:r>
            <a:r>
              <a:rPr lang="en-US" sz="1200" dirty="0" err="1" smtClean="0">
                <a:effectLst/>
              </a:rPr>
              <a:t>Kommunikation</a:t>
            </a:r>
            <a:r>
              <a:rPr lang="en-US" sz="1200" dirty="0" smtClean="0">
                <a:effectLst/>
              </a:rPr>
              <a:t>/ </a:t>
            </a:r>
            <a:r>
              <a:rPr lang="en-US" sz="1200" dirty="0" err="1" smtClean="0">
                <a:effectLst/>
              </a:rPr>
              <a:t>Verhandlung</a:t>
            </a:r>
            <a:r>
              <a:rPr lang="en-GB" sz="1200" baseline="0" dirty="0" smtClean="0">
                <a:effectLst/>
              </a:rPr>
              <a:t> </a:t>
            </a:r>
            <a:r>
              <a:rPr lang="en-GB" sz="1200" baseline="0" dirty="0" err="1" smtClean="0">
                <a:effectLst/>
              </a:rPr>
              <a:t>sind</a:t>
            </a:r>
            <a:r>
              <a:rPr lang="en-GB" sz="1200" baseline="0" dirty="0" smtClean="0">
                <a:effectLst/>
              </a:rPr>
              <a:t> </a:t>
            </a:r>
            <a:r>
              <a:rPr lang="en-GB" sz="1200" baseline="0" dirty="0" err="1" smtClean="0">
                <a:effectLst/>
              </a:rPr>
              <a:t>nicht</a:t>
            </a:r>
            <a:r>
              <a:rPr lang="en-GB" sz="1200" baseline="0" dirty="0" smtClean="0">
                <a:effectLst/>
              </a:rPr>
              <a:t> </a:t>
            </a:r>
            <a:r>
              <a:rPr lang="en-GB" sz="1200" baseline="0" dirty="0" err="1" smtClean="0">
                <a:effectLst/>
              </a:rPr>
              <a:t>spezifisch</a:t>
            </a:r>
            <a:r>
              <a:rPr lang="en-GB" sz="1200" baseline="0" dirty="0" smtClean="0">
                <a:effectLst/>
              </a:rPr>
              <a:t> </a:t>
            </a:r>
            <a:r>
              <a:rPr lang="en-GB" sz="1200" baseline="0" dirty="0" err="1" smtClean="0">
                <a:effectLst/>
              </a:rPr>
              <a:t>fuer</a:t>
            </a:r>
            <a:r>
              <a:rPr lang="en-GB" sz="1200" baseline="0" dirty="0" smtClean="0">
                <a:effectLst/>
              </a:rPr>
              <a:t> </a:t>
            </a:r>
            <a:r>
              <a:rPr lang="en-GB" sz="1200" baseline="0" dirty="0" err="1" smtClean="0">
                <a:effectLst/>
              </a:rPr>
              <a:t>akademische</a:t>
            </a:r>
            <a:r>
              <a:rPr lang="en-GB" sz="1200" baseline="0" dirty="0" smtClean="0">
                <a:effectLst/>
              </a:rPr>
              <a:t> </a:t>
            </a:r>
            <a:r>
              <a:rPr lang="en-GB" sz="1200" baseline="0" dirty="0" err="1" smtClean="0">
                <a:effectLst/>
              </a:rPr>
              <a:t>Berufe</a:t>
            </a:r>
            <a:r>
              <a:rPr lang="en-GB" sz="1200" baseline="0" dirty="0" smtClean="0">
                <a:effectLst/>
              </a:rPr>
              <a:t> (</a:t>
            </a:r>
            <a:r>
              <a:rPr lang="en-GB" sz="1200" baseline="0" dirty="0" err="1" smtClean="0">
                <a:effectLst/>
              </a:rPr>
              <a:t>nach</a:t>
            </a:r>
            <a:r>
              <a:rPr lang="en-GB" sz="1200" baseline="0" dirty="0" smtClean="0">
                <a:effectLst/>
              </a:rPr>
              <a:t> </a:t>
            </a:r>
            <a:r>
              <a:rPr lang="en-GB" sz="1200" baseline="0" dirty="0" err="1" smtClean="0">
                <a:effectLst/>
              </a:rPr>
              <a:t>Inklusion</a:t>
            </a:r>
            <a:r>
              <a:rPr lang="en-GB" sz="1200" baseline="0" dirty="0" smtClean="0">
                <a:effectLst/>
              </a:rPr>
              <a:t> </a:t>
            </a:r>
            <a:r>
              <a:rPr lang="en-GB" sz="1200" baseline="0" dirty="0" err="1" smtClean="0">
                <a:effectLst/>
              </a:rPr>
              <a:t>aller</a:t>
            </a:r>
            <a:r>
              <a:rPr lang="en-GB" sz="1200" baseline="0" dirty="0" smtClean="0">
                <a:effectLst/>
              </a:rPr>
              <a:t> </a:t>
            </a:r>
            <a:r>
              <a:rPr lang="en-GB" sz="1200" baseline="0" dirty="0" err="1" smtClean="0">
                <a:effectLst/>
              </a:rPr>
              <a:t>Kovariaten</a:t>
            </a:r>
            <a:r>
              <a:rPr lang="en-GB" sz="1200" baseline="0" dirty="0" smtClean="0">
                <a:effectLst/>
              </a:rPr>
              <a:t>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aseline="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Taetigkeiten</a:t>
            </a:r>
            <a:r>
              <a:rPr lang="en-GB" sz="1200" baseline="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en-GB" sz="1200" baseline="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generische</a:t>
            </a:r>
            <a:r>
              <a:rPr lang="en-GB" sz="1200" baseline="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aseline="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Anforderungen</a:t>
            </a:r>
            <a:r>
              <a:rPr lang="en-GB" sz="1200" baseline="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aseline="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sind</a:t>
            </a:r>
            <a:r>
              <a:rPr lang="en-GB" sz="1200" baseline="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200" baseline="0" dirty="0" err="1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wichtig</a:t>
            </a:r>
            <a:endParaRPr lang="en-GB" sz="1100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2173E-AE27-46A8-838B-AD7FCE97223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404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1    Führungskräfte  </a:t>
            </a:r>
          </a:p>
          <a:p>
            <a:r>
              <a:rPr lang="de-DE" dirty="0" smtClean="0"/>
              <a:t>2    Akademische Berufe  </a:t>
            </a:r>
          </a:p>
          <a:p>
            <a:r>
              <a:rPr lang="de-DE" dirty="0" smtClean="0"/>
              <a:t>3     Technikerinnen und Techniker und gleichrangige nichttechnische Berufe  </a:t>
            </a:r>
          </a:p>
          <a:p>
            <a:r>
              <a:rPr lang="de-DE" dirty="0" smtClean="0"/>
              <a:t>4    Bürokräfte und verwandte Berufe  </a:t>
            </a:r>
          </a:p>
          <a:p>
            <a:r>
              <a:rPr lang="de-DE" dirty="0" smtClean="0"/>
              <a:t>5    Dienstleistungsberufe und Verkäuferinnen und Verkäufer  </a:t>
            </a:r>
          </a:p>
          <a:p>
            <a:r>
              <a:rPr lang="de-DE" dirty="0" smtClean="0"/>
              <a:t>6    Fachkräfte in Land- und Forstwirtschaft und Fischerei  </a:t>
            </a:r>
          </a:p>
          <a:p>
            <a:r>
              <a:rPr lang="de-DE" dirty="0" smtClean="0"/>
              <a:t>7    Handwerks- und verwandte Berufe  </a:t>
            </a:r>
          </a:p>
          <a:p>
            <a:r>
              <a:rPr lang="de-DE" dirty="0" smtClean="0"/>
              <a:t>8    Bedienerinnen und Bediener von Anlagen und Maschinen und Montageberufe  </a:t>
            </a:r>
          </a:p>
          <a:p>
            <a:r>
              <a:rPr lang="de-DE" dirty="0" smtClean="0"/>
              <a:t>9    Hilfsarbeitskräfte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92173E-AE27-46A8-838B-AD7FCE97223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068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6A66-E8C5-45C8-BBBA-6BBE6511180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B7B3-8733-4A4F-A44D-3D7873D0B03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88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6A66-E8C5-45C8-BBBA-6BBE6511180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B7B3-8733-4A4F-A44D-3D7873D0B03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677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6A66-E8C5-45C8-BBBA-6BBE6511180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B7B3-8733-4A4F-A44D-3D7873D0B03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405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6A66-E8C5-45C8-BBBA-6BBE6511180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B7B3-8733-4A4F-A44D-3D7873D0B03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8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6A66-E8C5-45C8-BBBA-6BBE6511180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B7B3-8733-4A4F-A44D-3D7873D0B03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44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6A66-E8C5-45C8-BBBA-6BBE6511180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B7B3-8733-4A4F-A44D-3D7873D0B03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558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6A66-E8C5-45C8-BBBA-6BBE6511180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B7B3-8733-4A4F-A44D-3D7873D0B03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30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6A66-E8C5-45C8-BBBA-6BBE6511180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B7B3-8733-4A4F-A44D-3D7873D0B03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714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6A66-E8C5-45C8-BBBA-6BBE6511180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B7B3-8733-4A4F-A44D-3D7873D0B03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58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6A66-E8C5-45C8-BBBA-6BBE6511180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B7B3-8733-4A4F-A44D-3D7873D0B03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8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96A66-E8C5-45C8-BBBA-6BBE6511180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8B7B3-8733-4A4F-A44D-3D7873D0B03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94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6A66-E8C5-45C8-BBBA-6BBE6511180C}" type="datetimeFigureOut">
              <a:rPr lang="en-GB" smtClean="0"/>
              <a:t>24/03/2023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8B7B3-8733-4A4F-A44D-3D7873D0B03B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01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.green@ioe.ac.uk" TargetMode="External"/><Relationship Id="rId2" Type="http://schemas.openxmlformats.org/officeDocument/2006/relationships/hyperlink" Target="mailto:g.henseke@ioe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Graduate labour market trends in Germany: Explorations using a task-based indicator of graduate jobs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860" y="3602037"/>
            <a:ext cx="10921042" cy="2453705"/>
          </a:xfrm>
        </p:spPr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err="1" smtClean="0"/>
              <a:t>Golo</a:t>
            </a:r>
            <a:r>
              <a:rPr lang="en-GB" dirty="0" smtClean="0"/>
              <a:t> Henseke (</a:t>
            </a:r>
            <a:r>
              <a:rPr lang="en-GB" dirty="0" smtClean="0">
                <a:hlinkClick r:id="rId2"/>
              </a:rPr>
              <a:t>g.henseke@ioe.ac.uk</a:t>
            </a:r>
            <a:r>
              <a:rPr lang="en-GB" dirty="0" smtClean="0"/>
              <a:t>)</a:t>
            </a:r>
          </a:p>
          <a:p>
            <a:r>
              <a:rPr lang="en-GB" dirty="0" smtClean="0"/>
              <a:t>Francis Green (</a:t>
            </a:r>
            <a:r>
              <a:rPr lang="en-GB" dirty="0" smtClean="0">
                <a:hlinkClick r:id="rId3"/>
              </a:rPr>
              <a:t>f.green@ioe.ac.uk</a:t>
            </a:r>
            <a:r>
              <a:rPr lang="en-GB" dirty="0" smtClean="0"/>
              <a:t>) </a:t>
            </a:r>
          </a:p>
          <a:p>
            <a:endParaRPr lang="en-GB" dirty="0"/>
          </a:p>
          <a:p>
            <a:r>
              <a:rPr lang="de-DE" dirty="0"/>
              <a:t>Nutzerkonferenz Bildung und Beruf: Erwerb und Verwertung in modernen </a:t>
            </a:r>
            <a:r>
              <a:rPr lang="de-DE" dirty="0" smtClean="0"/>
              <a:t>Gesellschaften</a:t>
            </a:r>
          </a:p>
          <a:p>
            <a:r>
              <a:rPr lang="de-DE" dirty="0" smtClean="0"/>
              <a:t>Bonn, 3.11. – 4.11.2015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19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Klassifikation</a:t>
            </a:r>
            <a:r>
              <a:rPr lang="en-GB" dirty="0" smtClean="0"/>
              <a:t>: </a:t>
            </a:r>
            <a:r>
              <a:rPr lang="en-GB" dirty="0" err="1" smtClean="0"/>
              <a:t>Daten</a:t>
            </a:r>
            <a:r>
              <a:rPr lang="en-GB" dirty="0" smtClean="0"/>
              <a:t> und </a:t>
            </a:r>
            <a:r>
              <a:rPr lang="en-GB" dirty="0" err="1" smtClean="0"/>
              <a:t>Variablen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709274"/>
              </p:ext>
            </p:extLst>
          </p:nvPr>
        </p:nvGraphicFramePr>
        <p:xfrm>
          <a:off x="605790" y="1690688"/>
          <a:ext cx="11212830" cy="391351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3303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3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86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Tätigkeiten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Fertigkeitsanforderungen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Autonomie</a:t>
                      </a:r>
                      <a:endParaRPr lang="en-GB" sz="2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Organisieren</a:t>
                      </a:r>
                      <a:endParaRPr lang="en-GB" sz="20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Lernanforderung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baseline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Arbeitspensum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Forschen</a:t>
                      </a:r>
                      <a:endParaRPr lang="en-GB" sz="20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Kreativitätsanforderung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Arbeitsdurchführung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Recherchieren</a:t>
                      </a:r>
                      <a:endParaRPr lang="en-GB" sz="20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Problemlösung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Beraten</a:t>
                      </a:r>
                      <a:endParaRPr lang="en-GB" sz="20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Entscheidungsfindung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</a:rPr>
                        <a:t>Computernutzung</a:t>
                      </a:r>
                      <a:endParaRPr lang="en-GB" sz="2000" b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Kommunikation</a:t>
                      </a:r>
                      <a:r>
                        <a:rPr lang="en-US" sz="2400" dirty="0" smtClean="0">
                          <a:effectLst/>
                        </a:rPr>
                        <a:t>/ </a:t>
                      </a:r>
                      <a:r>
                        <a:rPr lang="en-US" sz="2400" dirty="0" err="1" smtClean="0">
                          <a:effectLst/>
                        </a:rPr>
                        <a:t>Verhandlung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err="1" smtClean="0">
                          <a:effectLst/>
                        </a:rPr>
                        <a:t>Führungsverantwortung</a:t>
                      </a:r>
                      <a:endParaRPr lang="en-GB" sz="20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2400" dirty="0" err="1" smtClean="0"/>
                        <a:t>Fachkenntnisse</a:t>
                      </a:r>
                      <a:r>
                        <a:rPr lang="en-GB" sz="2400" dirty="0" smtClean="0"/>
                        <a:t> </a:t>
                      </a:r>
                      <a:r>
                        <a:rPr lang="en-GB" sz="2400" dirty="0" err="1" smtClean="0"/>
                        <a:t>Projektmanagement</a:t>
                      </a:r>
                      <a:endParaRPr lang="en-GB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Fachkenntnisse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Mathematik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Fachkenntnisse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smtClean="0">
                          <a:effectLst/>
                        </a:rPr>
                        <a:t>Deutsch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effectLst/>
                        </a:rPr>
                        <a:t>Fachkenntnisse</a:t>
                      </a:r>
                      <a:r>
                        <a:rPr lang="en-US" sz="2400" baseline="0" dirty="0" smtClean="0">
                          <a:effectLst/>
                        </a:rPr>
                        <a:t> </a:t>
                      </a:r>
                      <a:r>
                        <a:rPr lang="en-US" sz="2400" dirty="0" err="1" smtClean="0">
                          <a:effectLst/>
                        </a:rPr>
                        <a:t>Fremdsprache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83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Klassifikation</a:t>
            </a:r>
            <a:r>
              <a:rPr lang="en-GB" dirty="0" smtClean="0"/>
              <a:t>: 1. Multilevel Probit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err="1" smtClean="0"/>
              <a:t>Signifikante</a:t>
            </a:r>
            <a:r>
              <a:rPr lang="en-GB" b="1" dirty="0" smtClean="0"/>
              <a:t> </a:t>
            </a:r>
            <a:r>
              <a:rPr lang="en-GB" b="1" dirty="0" err="1" smtClean="0"/>
              <a:t>Determinanten</a:t>
            </a:r>
            <a:r>
              <a:rPr lang="en-GB" dirty="0" smtClean="0"/>
              <a:t>:</a:t>
            </a:r>
          </a:p>
          <a:p>
            <a:pPr marL="514350" indent="-514350">
              <a:buAutoNum type="arabicPeriod"/>
            </a:pPr>
            <a:r>
              <a:rPr lang="en-GB" u="sng" dirty="0" smtClean="0"/>
              <a:t>T</a:t>
            </a:r>
            <a:r>
              <a:rPr lang="en-US" u="sng" dirty="0"/>
              <a:t>ä</a:t>
            </a:r>
            <a:r>
              <a:rPr lang="en-GB" u="sng" dirty="0" err="1" smtClean="0"/>
              <a:t>tigkeiten</a:t>
            </a:r>
            <a:r>
              <a:rPr lang="en-GB" u="sng" dirty="0" smtClean="0"/>
              <a:t>:</a:t>
            </a:r>
            <a:r>
              <a:rPr lang="en-GB" dirty="0" smtClean="0"/>
              <a:t> </a:t>
            </a:r>
            <a:r>
              <a:rPr lang="en-GB" dirty="0" err="1" smtClean="0"/>
              <a:t>Entwickeln</a:t>
            </a:r>
            <a:r>
              <a:rPr lang="en-GB" dirty="0" smtClean="0"/>
              <a:t>, </a:t>
            </a:r>
            <a:r>
              <a:rPr lang="en-GB" dirty="0" err="1" smtClean="0"/>
              <a:t>Forschen</a:t>
            </a:r>
            <a:r>
              <a:rPr lang="en-GB" dirty="0" smtClean="0"/>
              <a:t>, </a:t>
            </a:r>
            <a:r>
              <a:rPr lang="en-GB" dirty="0" err="1" smtClean="0"/>
              <a:t>Konstruieren</a:t>
            </a:r>
            <a:r>
              <a:rPr lang="en-GB" dirty="0" smtClean="0"/>
              <a:t>; </a:t>
            </a:r>
            <a:r>
              <a:rPr lang="en-GB" dirty="0" err="1" smtClean="0"/>
              <a:t>Informationen</a:t>
            </a:r>
            <a:r>
              <a:rPr lang="en-GB" dirty="0" smtClean="0"/>
              <a:t> </a:t>
            </a:r>
            <a:r>
              <a:rPr lang="en-GB" dirty="0" err="1" smtClean="0"/>
              <a:t>sammlen</a:t>
            </a:r>
            <a:r>
              <a:rPr lang="en-GB" dirty="0" smtClean="0"/>
              <a:t>, </a:t>
            </a:r>
            <a:r>
              <a:rPr lang="en-GB" dirty="0" err="1" smtClean="0"/>
              <a:t>Recherchieren</a:t>
            </a:r>
            <a:r>
              <a:rPr lang="en-GB" dirty="0" smtClean="0"/>
              <a:t>, </a:t>
            </a:r>
            <a:r>
              <a:rPr lang="en-GB" dirty="0" err="1" smtClean="0"/>
              <a:t>Dokumentieren</a:t>
            </a:r>
            <a:r>
              <a:rPr lang="en-GB" dirty="0"/>
              <a:t>; </a:t>
            </a:r>
            <a:r>
              <a:rPr lang="en-GB" dirty="0" err="1"/>
              <a:t>Beraten</a:t>
            </a:r>
            <a:r>
              <a:rPr lang="en-GB" dirty="0"/>
              <a:t> und </a:t>
            </a:r>
            <a:r>
              <a:rPr lang="en-GB" dirty="0" err="1" smtClean="0"/>
              <a:t>Informieren</a:t>
            </a:r>
            <a:r>
              <a:rPr lang="en-GB" dirty="0" smtClean="0"/>
              <a:t>; </a:t>
            </a:r>
            <a:r>
              <a:rPr lang="en-GB" dirty="0" err="1" smtClean="0"/>
              <a:t>Computernutzung</a:t>
            </a:r>
            <a:r>
              <a:rPr lang="en-GB" dirty="0" smtClean="0"/>
              <a:t>; </a:t>
            </a:r>
            <a:r>
              <a:rPr lang="en-GB" dirty="0" err="1" smtClean="0"/>
              <a:t>Führungsverantwortung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u="sng" dirty="0" err="1" smtClean="0"/>
              <a:t>Anforderungen</a:t>
            </a:r>
            <a:r>
              <a:rPr lang="en-GB" dirty="0" smtClean="0"/>
              <a:t>: </a:t>
            </a:r>
            <a:r>
              <a:rPr lang="en-GB" dirty="0" err="1" smtClean="0"/>
              <a:t>Lernanforderungen</a:t>
            </a:r>
            <a:r>
              <a:rPr lang="en-GB" dirty="0" smtClean="0"/>
              <a:t>; </a:t>
            </a:r>
            <a:r>
              <a:rPr lang="en-GB" dirty="0" err="1" smtClean="0"/>
              <a:t>Probleml</a:t>
            </a:r>
            <a:r>
              <a:rPr lang="en-US" dirty="0"/>
              <a:t>ö</a:t>
            </a:r>
            <a:r>
              <a:rPr lang="en-GB" dirty="0" smtClean="0"/>
              <a:t>sung; </a:t>
            </a:r>
            <a:r>
              <a:rPr lang="en-GB" dirty="0" err="1" smtClean="0"/>
              <a:t>Fachkenntnisse</a:t>
            </a:r>
            <a:r>
              <a:rPr lang="en-GB" dirty="0" smtClean="0"/>
              <a:t> in </a:t>
            </a:r>
            <a:r>
              <a:rPr lang="en-GB" dirty="0" err="1" smtClean="0"/>
              <a:t>Projektmanagement</a:t>
            </a:r>
            <a:r>
              <a:rPr lang="en-GB" dirty="0" smtClean="0"/>
              <a:t>, </a:t>
            </a:r>
            <a:r>
              <a:rPr lang="en-GB" dirty="0" err="1" smtClean="0"/>
              <a:t>Mathematik</a:t>
            </a:r>
            <a:r>
              <a:rPr lang="en-GB" dirty="0" smtClean="0"/>
              <a:t>, Deutsch, </a:t>
            </a:r>
            <a:r>
              <a:rPr lang="en-GB" dirty="0" err="1" smtClean="0"/>
              <a:t>Fremdsprachen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u="sng" dirty="0" err="1" smtClean="0"/>
              <a:t>Autonomie</a:t>
            </a:r>
            <a:r>
              <a:rPr lang="en-GB" dirty="0" smtClean="0"/>
              <a:t>: </a:t>
            </a:r>
            <a:r>
              <a:rPr lang="en-GB" dirty="0" err="1" smtClean="0"/>
              <a:t>Arbeitspensum</a:t>
            </a:r>
            <a:r>
              <a:rPr lang="en-GB" dirty="0" smtClean="0"/>
              <a:t>, </a:t>
            </a:r>
            <a:r>
              <a:rPr lang="en-GB" dirty="0" err="1" smtClean="0"/>
              <a:t>Arbeitsdurchf</a:t>
            </a:r>
            <a:r>
              <a:rPr lang="en-GB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ü</a:t>
            </a:r>
            <a:r>
              <a:rPr lang="en-GB" dirty="0" err="1" smtClean="0"/>
              <a:t>hrung</a:t>
            </a:r>
            <a:r>
              <a:rPr lang="en-GB" dirty="0" smtClean="0"/>
              <a:t> 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310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GB" dirty="0" err="1" smtClean="0"/>
              <a:t>Klassifikation</a:t>
            </a:r>
            <a:r>
              <a:rPr lang="en-GB" dirty="0" smtClean="0"/>
              <a:t>: </a:t>
            </a:r>
            <a:r>
              <a:rPr lang="en-GB" dirty="0" err="1" smtClean="0"/>
              <a:t>Akademischen</a:t>
            </a:r>
            <a:r>
              <a:rPr lang="en-GB" dirty="0" smtClean="0"/>
              <a:t> </a:t>
            </a:r>
            <a:r>
              <a:rPr lang="en-GB" dirty="0" err="1" smtClean="0"/>
              <a:t>Fertigkeiten</a:t>
            </a:r>
            <a:r>
              <a:rPr lang="en-GB" dirty="0" smtClean="0"/>
              <a:t> </a:t>
            </a:r>
            <a:r>
              <a:rPr lang="en-GB" dirty="0" err="1" smtClean="0"/>
              <a:t>nach</a:t>
            </a:r>
            <a:r>
              <a:rPr lang="en-GB" dirty="0" smtClean="0"/>
              <a:t> ISCO08 </a:t>
            </a:r>
            <a:r>
              <a:rPr lang="en-GB" dirty="0" err="1" smtClean="0"/>
              <a:t>Hauptgruppen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000" y="1305939"/>
            <a:ext cx="7560000" cy="555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71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Klassifizierung</a:t>
            </a:r>
            <a:r>
              <a:rPr lang="en-GB" dirty="0" smtClean="0"/>
              <a:t>: </a:t>
            </a:r>
            <a:r>
              <a:rPr lang="en-GB" dirty="0" err="1" smtClean="0"/>
              <a:t>Dichotome</a:t>
            </a:r>
            <a:r>
              <a:rPr lang="en-GB" dirty="0" smtClean="0"/>
              <a:t> </a:t>
            </a:r>
            <a:r>
              <a:rPr lang="en-GB" dirty="0" err="1" smtClean="0"/>
              <a:t>Gruppierung</a:t>
            </a:r>
            <a:r>
              <a:rPr lang="en-GB" dirty="0" smtClean="0"/>
              <a:t> der ISCO08 3-Steller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304694"/>
              </p:ext>
            </p:extLst>
          </p:nvPr>
        </p:nvGraphicFramePr>
        <p:xfrm>
          <a:off x="1732349" y="2682240"/>
          <a:ext cx="8727302" cy="149352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226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4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64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64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r" fontAlgn="b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N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min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mean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b="1" u="none" strike="noStrike" dirty="0">
                          <a:effectLst/>
                        </a:rPr>
                        <a:t>max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 err="1" smtClean="0">
                          <a:effectLst/>
                        </a:rPr>
                        <a:t>Nicht-akademische</a:t>
                      </a:r>
                      <a:r>
                        <a:rPr lang="en-GB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GB" sz="2400" u="none" strike="noStrike" baseline="0" dirty="0" err="1" smtClean="0">
                          <a:effectLst/>
                        </a:rPr>
                        <a:t>Beufe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78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-3.767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-2.298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-0.999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 err="1" smtClean="0">
                          <a:effectLst/>
                        </a:rPr>
                        <a:t>Akademische</a:t>
                      </a:r>
                      <a:r>
                        <a:rPr lang="en-GB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GB" sz="2400" u="none" strike="noStrike" baseline="0" dirty="0" err="1" smtClean="0">
                          <a:effectLst/>
                        </a:rPr>
                        <a:t>B</a:t>
                      </a:r>
                      <a:r>
                        <a:rPr lang="en-GB" sz="2400" u="none" strike="noStrike" dirty="0" err="1" smtClean="0">
                          <a:effectLst/>
                        </a:rPr>
                        <a:t>erufe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40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-0.931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0.540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2.557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Total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118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-3.767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-1.336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2.557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683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Akademische</a:t>
            </a:r>
            <a:r>
              <a:rPr lang="en-GB" dirty="0" smtClean="0"/>
              <a:t> </a:t>
            </a:r>
            <a:r>
              <a:rPr lang="en-GB" dirty="0" err="1" smtClean="0"/>
              <a:t>Berufe</a:t>
            </a:r>
            <a:r>
              <a:rPr lang="en-GB" dirty="0" smtClean="0"/>
              <a:t> in </a:t>
            </a:r>
            <a:r>
              <a:rPr lang="en-GB" dirty="0" err="1" smtClean="0"/>
              <a:t>Hauptgruppe</a:t>
            </a:r>
            <a:r>
              <a:rPr lang="en-GB" dirty="0" smtClean="0"/>
              <a:t> 3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444464"/>
              </p:ext>
            </p:extLst>
          </p:nvPr>
        </p:nvGraphicFramePr>
        <p:xfrm>
          <a:off x="854015" y="1699669"/>
          <a:ext cx="10722633" cy="353341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1818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40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3917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 smtClean="0">
                          <a:effectLst/>
                        </a:rPr>
                        <a:t>314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u="none" strike="noStrike" dirty="0" smtClean="0">
                          <a:effectLst/>
                        </a:rPr>
                        <a:t>Biotechniker und verwandte technische Berufe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0" marR="4090" marT="409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Schiffsf</a:t>
                      </a:r>
                      <a:r>
                        <a:rPr lang="en-GB" sz="2400" dirty="0" smtClean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de-D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hrer, Flugzeugf</a:t>
                      </a:r>
                      <a:r>
                        <a:rPr lang="en-GB" sz="2400" dirty="0" smtClean="0"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</a:t>
                      </a:r>
                      <a:r>
                        <a:rPr lang="de-D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hrer und verwandte Berufe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0" marR="4090" marT="409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335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u="none" strike="noStrike" dirty="0">
                          <a:effectLst/>
                        </a:rPr>
                        <a:t>Fachkräfte in der öffentlichen Verwaltung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0" marR="4090" marT="409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917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Sekretariatsfachkräfte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0" marR="4090" marT="409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3802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341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u="none" strike="noStrike" dirty="0">
                          <a:effectLst/>
                        </a:rPr>
                        <a:t>Nicht akademische juristische, sozialpflegerische und religiöse Berufe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0" marR="4090" marT="409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946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342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0" marR="4090" marT="409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2400" u="none" strike="noStrike" dirty="0">
                          <a:effectLst/>
                        </a:rPr>
                        <a:t>Fachkräfte im Bereich Sport und Fitness</a:t>
                      </a:r>
                      <a:endParaRPr lang="de-DE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090" marR="4090" marT="409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95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Validitätsanalyse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72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Entlohnungspr</a:t>
            </a:r>
            <a:r>
              <a:rPr lang="en-GB" dirty="0" err="1"/>
              <a:t>ä</a:t>
            </a:r>
            <a:r>
              <a:rPr lang="en-GB" dirty="0" err="1" smtClean="0"/>
              <a:t>mie</a:t>
            </a:r>
            <a:r>
              <a:rPr lang="en-GB" dirty="0" smtClean="0"/>
              <a:t> </a:t>
            </a:r>
            <a:r>
              <a:rPr lang="en-GB" dirty="0" err="1" smtClean="0"/>
              <a:t>f</a:t>
            </a:r>
            <a:r>
              <a:rPr lang="en-GB" dirty="0" err="1"/>
              <a:t>ü</a:t>
            </a:r>
            <a:r>
              <a:rPr lang="en-GB" dirty="0" err="1" smtClean="0"/>
              <a:t>r</a:t>
            </a:r>
            <a:r>
              <a:rPr lang="en-GB" dirty="0" smtClean="0"/>
              <a:t> </a:t>
            </a:r>
            <a:r>
              <a:rPr lang="en-GB" dirty="0" err="1" smtClean="0"/>
              <a:t>ausbilungsad</a:t>
            </a:r>
            <a:r>
              <a:rPr lang="en-GB" dirty="0" err="1"/>
              <a:t>ä</a:t>
            </a:r>
            <a:r>
              <a:rPr lang="en-GB" dirty="0" err="1" smtClean="0"/>
              <a:t>quate</a:t>
            </a:r>
            <a:r>
              <a:rPr lang="en-GB" dirty="0" smtClean="0"/>
              <a:t> </a:t>
            </a:r>
            <a:r>
              <a:rPr lang="en-GB" dirty="0" err="1" smtClean="0"/>
              <a:t>Besch</a:t>
            </a:r>
            <a:r>
              <a:rPr lang="en-GB" dirty="0" err="1"/>
              <a:t>ä</a:t>
            </a:r>
            <a:r>
              <a:rPr lang="en-GB" dirty="0" err="1" smtClean="0"/>
              <a:t>ftigung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386743"/>
              </p:ext>
            </p:extLst>
          </p:nvPr>
        </p:nvGraphicFramePr>
        <p:xfrm>
          <a:off x="96426" y="2373006"/>
          <a:ext cx="11999147" cy="1958431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081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5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2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911">
                <a:tc>
                  <a:txBody>
                    <a:bodyPr/>
                    <a:lstStyle/>
                    <a:p>
                      <a:pPr algn="l" fontAlgn="ctr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ISCO(HE)08_GH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ISCO(HE)08_RM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ISCO(08)HE_12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KldB10_L4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WiB_1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u="none" strike="noStrike" dirty="0" err="1" smtClean="0">
                          <a:effectLst/>
                        </a:rPr>
                        <a:t>Akademischer</a:t>
                      </a:r>
                      <a:r>
                        <a:rPr lang="en-GB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GB" sz="2400" u="none" strike="noStrike" baseline="0" dirty="0" err="1" smtClean="0">
                          <a:effectLst/>
                        </a:rPr>
                        <a:t>Beruf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0.258***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0.201***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0.206***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0.219***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0.224***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l" fontAlgn="ctr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(0.064)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(0.056)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(0.054)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(0.050)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(0.054)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Anzahl</a:t>
                      </a:r>
                      <a:r>
                        <a:rPr lang="en-GB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Beobachtungen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4,042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4,042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>
                          <a:effectLst/>
                        </a:rPr>
                        <a:t>4,042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4,042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4,042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u="none" strike="noStrike" dirty="0" smtClean="0">
                          <a:effectLst/>
                        </a:rPr>
                        <a:t>Adj.R2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0.210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0.200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0.202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0.209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0.200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6426" y="4928903"/>
            <a:ext cx="115482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Note</a:t>
            </a:r>
            <a:r>
              <a:rPr lang="en-GB" dirty="0">
                <a:solidFill>
                  <a:srgbClr val="000000"/>
                </a:solidFill>
              </a:rPr>
              <a:t>:  </a:t>
            </a:r>
            <a:r>
              <a:rPr lang="en-GB" dirty="0" err="1" smtClean="0">
                <a:solidFill>
                  <a:srgbClr val="000000"/>
                </a:solidFill>
              </a:rPr>
              <a:t>Alle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Modelle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beinhalten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sozio-demografische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Kontrollvariablen</a:t>
            </a:r>
            <a:r>
              <a:rPr lang="en-GB" dirty="0" smtClean="0">
                <a:solidFill>
                  <a:srgbClr val="000000"/>
                </a:solidFill>
              </a:rPr>
              <a:t> (</a:t>
            </a:r>
            <a:r>
              <a:rPr lang="en-GB" dirty="0" err="1" smtClean="0">
                <a:solidFill>
                  <a:srgbClr val="000000"/>
                </a:solidFill>
              </a:rPr>
              <a:t>Migrationshintergrund</a:t>
            </a:r>
            <a:r>
              <a:rPr lang="en-GB" dirty="0" smtClean="0">
                <a:solidFill>
                  <a:srgbClr val="000000"/>
                </a:solidFill>
              </a:rPr>
              <a:t>, Alter, Alter^2, </a:t>
            </a:r>
            <a:r>
              <a:rPr lang="en-GB" dirty="0" err="1" smtClean="0">
                <a:solidFill>
                  <a:srgbClr val="000000"/>
                </a:solidFill>
              </a:rPr>
              <a:t>Geschlecht</a:t>
            </a:r>
            <a:r>
              <a:rPr lang="en-GB" dirty="0" smtClean="0">
                <a:solidFill>
                  <a:srgbClr val="000000"/>
                </a:solidFill>
              </a:rPr>
              <a:t>, </a:t>
            </a:r>
          </a:p>
          <a:p>
            <a:r>
              <a:rPr lang="en-GB" dirty="0" err="1" smtClean="0">
                <a:solidFill>
                  <a:srgbClr val="000000"/>
                </a:solidFill>
              </a:rPr>
              <a:t>Bundesland</a:t>
            </a:r>
            <a:r>
              <a:rPr lang="en-GB" dirty="0">
                <a:solidFill>
                  <a:srgbClr val="000000"/>
                </a:solidFill>
              </a:rPr>
              <a:t>)</a:t>
            </a:r>
            <a:r>
              <a:rPr lang="en-GB" dirty="0" smtClean="0">
                <a:solidFill>
                  <a:srgbClr val="000000"/>
                </a:solidFill>
              </a:rPr>
              <a:t>, *** </a:t>
            </a:r>
            <a:r>
              <a:rPr lang="en-GB" dirty="0">
                <a:solidFill>
                  <a:srgbClr val="000000"/>
                </a:solidFill>
              </a:rPr>
              <a:t>p&lt;0.01, ** p&lt;0.05, * p&lt;0.1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78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0018"/>
            <a:ext cx="10515600" cy="1325563"/>
          </a:xfrm>
        </p:spPr>
        <p:txBody>
          <a:bodyPr/>
          <a:lstStyle/>
          <a:p>
            <a:r>
              <a:rPr lang="en-GB" dirty="0" smtClean="0"/>
              <a:t>Fit </a:t>
            </a:r>
            <a:r>
              <a:rPr lang="en-GB" dirty="0" err="1" smtClean="0"/>
              <a:t>zwischen</a:t>
            </a:r>
            <a:r>
              <a:rPr lang="en-GB" dirty="0" smtClean="0"/>
              <a:t> </a:t>
            </a:r>
            <a:r>
              <a:rPr lang="en-GB" dirty="0" err="1" smtClean="0"/>
              <a:t>Fertigkeiten</a:t>
            </a:r>
            <a:r>
              <a:rPr lang="en-GB" dirty="0" smtClean="0"/>
              <a:t> und </a:t>
            </a:r>
            <a:r>
              <a:rPr lang="en-GB" dirty="0" err="1" smtClean="0"/>
              <a:t>Anforderungen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329215"/>
              </p:ext>
            </p:extLst>
          </p:nvPr>
        </p:nvGraphicFramePr>
        <p:xfrm>
          <a:off x="96426" y="1097189"/>
          <a:ext cx="11999147" cy="223266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081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5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2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91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Ausbildungsinad</a:t>
                      </a:r>
                      <a:r>
                        <a:rPr lang="de-DE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</a:t>
                      </a:r>
                      <a:r>
                        <a:rPr lang="en-GB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quate</a:t>
                      </a:r>
                      <a:r>
                        <a:rPr lang="en-GB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2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Besch</a:t>
                      </a:r>
                      <a:r>
                        <a:rPr lang="de-DE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ä</a:t>
                      </a:r>
                      <a:r>
                        <a:rPr lang="en-GB" sz="2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ftigung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ISCO(HE)08_GH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ISCO(HE)08_RM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ISCO(08)HE_12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KldB10_L4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WiB_1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u="none" strike="noStrike" dirty="0" err="1" smtClean="0">
                          <a:effectLst/>
                        </a:rPr>
                        <a:t>Akademischer</a:t>
                      </a:r>
                      <a:r>
                        <a:rPr lang="en-GB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GB" sz="2400" u="none" strike="noStrike" baseline="0" dirty="0" err="1" smtClean="0">
                          <a:effectLst/>
                        </a:rPr>
                        <a:t>Beruf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-0.244***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-0.200***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-0.192***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-0.185***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-0.217***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l" fontAlgn="ctr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(0.049)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(0.040)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(0.042)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(0.034)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(0.041)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Anzahl</a:t>
                      </a:r>
                      <a:r>
                        <a:rPr lang="en-GB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Beobachtungen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5,198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5,198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5,198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5,198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5,198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u="none" strike="noStrike" dirty="0" smtClean="0">
                          <a:effectLst/>
                        </a:rPr>
                        <a:t>Adj.R2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0.088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0.078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0.074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0.074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0.076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659100"/>
              </p:ext>
            </p:extLst>
          </p:nvPr>
        </p:nvGraphicFramePr>
        <p:xfrm>
          <a:off x="96426" y="3686329"/>
          <a:ext cx="11999147" cy="259842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081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5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2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7297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Nutzung</a:t>
                      </a:r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erlernter</a:t>
                      </a:r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Kenntnisse</a:t>
                      </a:r>
                      <a:r>
                        <a:rPr lang="en-GB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&amp;</a:t>
                      </a:r>
                      <a:r>
                        <a:rPr lang="en-GB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2400" b="1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Fertigkeiten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ISCO(HE)08_GH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ISCO(HE)08_RM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ISCO(08)HE_12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KldB10_L4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WiB_1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u="none" strike="noStrike" dirty="0" err="1" smtClean="0">
                          <a:effectLst/>
                        </a:rPr>
                        <a:t>Akademischer</a:t>
                      </a:r>
                      <a:r>
                        <a:rPr lang="en-GB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GB" sz="2400" u="none" strike="noStrike" baseline="0" dirty="0" err="1" smtClean="0">
                          <a:effectLst/>
                        </a:rPr>
                        <a:t>Beruf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0.575***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0.479***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0.447***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0.448***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0.405***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l" fontAlgn="ctr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(0.124)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(0.108)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(0.110)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(0.112)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(0.096)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Anzahl</a:t>
                      </a:r>
                      <a:r>
                        <a:rPr lang="en-GB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Beobachtungen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5,026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u="none" strike="noStrike" dirty="0" smtClean="0">
                          <a:effectLst/>
                        </a:rPr>
                        <a:t>Adj.R2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0.041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0.031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0.031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0.032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0.028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6426" y="6284749"/>
            <a:ext cx="115482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Note</a:t>
            </a:r>
            <a:r>
              <a:rPr lang="en-GB" dirty="0">
                <a:solidFill>
                  <a:srgbClr val="000000"/>
                </a:solidFill>
              </a:rPr>
              <a:t>:  </a:t>
            </a:r>
            <a:r>
              <a:rPr lang="en-GB" dirty="0" err="1" smtClean="0">
                <a:solidFill>
                  <a:srgbClr val="000000"/>
                </a:solidFill>
              </a:rPr>
              <a:t>Alle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Modelle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beinhalten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sozio-demografische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Kontrollvariablen</a:t>
            </a:r>
            <a:r>
              <a:rPr lang="en-GB" dirty="0" smtClean="0">
                <a:solidFill>
                  <a:srgbClr val="000000"/>
                </a:solidFill>
              </a:rPr>
              <a:t> (</a:t>
            </a:r>
            <a:r>
              <a:rPr lang="en-GB" dirty="0" err="1" smtClean="0">
                <a:solidFill>
                  <a:srgbClr val="000000"/>
                </a:solidFill>
              </a:rPr>
              <a:t>Migrationshintergrund</a:t>
            </a:r>
            <a:r>
              <a:rPr lang="en-GB" dirty="0" smtClean="0">
                <a:solidFill>
                  <a:srgbClr val="000000"/>
                </a:solidFill>
              </a:rPr>
              <a:t>, Alter, Alter^2, </a:t>
            </a:r>
            <a:r>
              <a:rPr lang="en-GB" dirty="0" err="1" smtClean="0">
                <a:solidFill>
                  <a:srgbClr val="000000"/>
                </a:solidFill>
              </a:rPr>
              <a:t>Geschlecht</a:t>
            </a:r>
            <a:r>
              <a:rPr lang="en-GB" dirty="0" smtClean="0">
                <a:solidFill>
                  <a:srgbClr val="000000"/>
                </a:solidFill>
              </a:rPr>
              <a:t>, </a:t>
            </a:r>
          </a:p>
          <a:p>
            <a:r>
              <a:rPr lang="en-GB" dirty="0" err="1" smtClean="0">
                <a:solidFill>
                  <a:srgbClr val="000000"/>
                </a:solidFill>
              </a:rPr>
              <a:t>Bundesland</a:t>
            </a:r>
            <a:r>
              <a:rPr lang="en-GB" dirty="0" smtClean="0">
                <a:solidFill>
                  <a:srgbClr val="000000"/>
                </a:solidFill>
              </a:rPr>
              <a:t>). </a:t>
            </a:r>
            <a:r>
              <a:rPr lang="en-GB" dirty="0" err="1" smtClean="0">
                <a:solidFill>
                  <a:srgbClr val="000000"/>
                </a:solidFill>
              </a:rPr>
              <a:t>Lineares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Wahrscheinlichkeitsmodell</a:t>
            </a:r>
            <a:r>
              <a:rPr lang="en-GB" dirty="0" smtClean="0">
                <a:solidFill>
                  <a:srgbClr val="000000"/>
                </a:solidFill>
              </a:rPr>
              <a:t>. *** </a:t>
            </a:r>
            <a:r>
              <a:rPr lang="en-GB" dirty="0">
                <a:solidFill>
                  <a:srgbClr val="000000"/>
                </a:solidFill>
              </a:rPr>
              <a:t>p&lt;0.01, ** p&lt;0.05, * p&lt;0.1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470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Teilnahme</a:t>
            </a:r>
            <a:r>
              <a:rPr lang="en-GB" dirty="0" smtClean="0"/>
              <a:t> an </a:t>
            </a:r>
            <a:r>
              <a:rPr lang="en-GB" dirty="0" err="1" smtClean="0"/>
              <a:t>beruflicher</a:t>
            </a:r>
            <a:r>
              <a:rPr lang="en-GB" dirty="0" smtClean="0"/>
              <a:t> </a:t>
            </a:r>
            <a:r>
              <a:rPr lang="en-GB" dirty="0" err="1" smtClean="0"/>
              <a:t>Weiterbildung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854558"/>
              </p:ext>
            </p:extLst>
          </p:nvPr>
        </p:nvGraphicFramePr>
        <p:xfrm>
          <a:off x="96426" y="2373006"/>
          <a:ext cx="11999147" cy="1958431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0811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9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5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5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2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8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4911">
                <a:tc>
                  <a:txBody>
                    <a:bodyPr/>
                    <a:lstStyle/>
                    <a:p>
                      <a:pPr algn="l" fontAlgn="ctr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ISCO(HE)08_GH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ISCO(HE)08_RM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ISCO(08)HE_12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KldB10_L4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WiB_1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u="none" strike="noStrike" dirty="0" err="1" smtClean="0">
                          <a:effectLst/>
                        </a:rPr>
                        <a:t>Akademischer</a:t>
                      </a:r>
                      <a:r>
                        <a:rPr lang="en-GB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GB" sz="2400" u="none" strike="noStrike" baseline="0" dirty="0" err="1" smtClean="0">
                          <a:effectLst/>
                        </a:rPr>
                        <a:t>Beruf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0.184***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0.112***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0.113***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0.119***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0.155***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l" fontAlgn="ctr"/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(0.041)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(0.041)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(0.043)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(0.036)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(0.036)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Anzahl</a:t>
                      </a:r>
                      <a:r>
                        <a:rPr lang="en-GB" sz="2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2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Beobachtungen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5,214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9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u="none" strike="noStrike" dirty="0" smtClean="0">
                          <a:effectLst/>
                        </a:rPr>
                        <a:t>Adj.R2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0.079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0.065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0.065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0.067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0.072</a:t>
                      </a: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96426" y="4740804"/>
            <a:ext cx="115482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</a:rPr>
              <a:t>Note</a:t>
            </a:r>
            <a:r>
              <a:rPr lang="en-GB" dirty="0">
                <a:solidFill>
                  <a:srgbClr val="000000"/>
                </a:solidFill>
              </a:rPr>
              <a:t>:  </a:t>
            </a:r>
            <a:r>
              <a:rPr lang="en-GB" dirty="0" err="1" smtClean="0">
                <a:solidFill>
                  <a:srgbClr val="000000"/>
                </a:solidFill>
              </a:rPr>
              <a:t>Alle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Modelle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beinhalten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sozio-demografische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en-GB" dirty="0" err="1" smtClean="0">
                <a:solidFill>
                  <a:srgbClr val="000000"/>
                </a:solidFill>
              </a:rPr>
              <a:t>Kontrollvariablen</a:t>
            </a:r>
            <a:r>
              <a:rPr lang="en-GB" dirty="0" smtClean="0">
                <a:solidFill>
                  <a:srgbClr val="000000"/>
                </a:solidFill>
              </a:rPr>
              <a:t> (</a:t>
            </a:r>
            <a:r>
              <a:rPr lang="en-GB" dirty="0" err="1" smtClean="0">
                <a:solidFill>
                  <a:srgbClr val="000000"/>
                </a:solidFill>
              </a:rPr>
              <a:t>Migrationshintergrund</a:t>
            </a:r>
            <a:r>
              <a:rPr lang="en-GB" dirty="0" smtClean="0">
                <a:solidFill>
                  <a:srgbClr val="000000"/>
                </a:solidFill>
              </a:rPr>
              <a:t>, Alter, Alter^2, </a:t>
            </a:r>
            <a:r>
              <a:rPr lang="en-GB" dirty="0" err="1" smtClean="0">
                <a:solidFill>
                  <a:srgbClr val="000000"/>
                </a:solidFill>
              </a:rPr>
              <a:t>Geschlecht</a:t>
            </a:r>
            <a:r>
              <a:rPr lang="en-GB" dirty="0" smtClean="0">
                <a:solidFill>
                  <a:srgbClr val="000000"/>
                </a:solidFill>
              </a:rPr>
              <a:t>, </a:t>
            </a:r>
          </a:p>
          <a:p>
            <a:r>
              <a:rPr lang="en-GB" dirty="0" err="1" smtClean="0">
                <a:solidFill>
                  <a:srgbClr val="000000"/>
                </a:solidFill>
              </a:rPr>
              <a:t>Bundesland</a:t>
            </a:r>
            <a:r>
              <a:rPr lang="en-GB" dirty="0" smtClean="0">
                <a:solidFill>
                  <a:srgbClr val="000000"/>
                </a:solidFill>
              </a:rPr>
              <a:t>).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Lineares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Wahrscheinlichkeitsmodell</a:t>
            </a:r>
            <a:r>
              <a:rPr lang="en-GB" dirty="0">
                <a:solidFill>
                  <a:srgbClr val="000000"/>
                </a:solidFill>
              </a:rPr>
              <a:t>.</a:t>
            </a:r>
            <a:r>
              <a:rPr lang="en-GB" dirty="0" smtClean="0">
                <a:solidFill>
                  <a:srgbClr val="000000"/>
                </a:solidFill>
              </a:rPr>
              <a:t> *** </a:t>
            </a:r>
            <a:r>
              <a:rPr lang="en-GB" dirty="0">
                <a:solidFill>
                  <a:srgbClr val="000000"/>
                </a:solidFill>
              </a:rPr>
              <a:t>p&lt;0.01, ** p&lt;0.05, * p&lt;0.1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984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Match </a:t>
            </a:r>
            <a:r>
              <a:rPr lang="en-GB" dirty="0" err="1" smtClean="0"/>
              <a:t>zwischen</a:t>
            </a:r>
            <a:r>
              <a:rPr lang="en-GB" dirty="0" smtClean="0"/>
              <a:t> </a:t>
            </a:r>
            <a:r>
              <a:rPr lang="en-GB" dirty="0" err="1" smtClean="0"/>
              <a:t>Ausbildung</a:t>
            </a:r>
            <a:r>
              <a:rPr lang="en-GB" dirty="0" smtClean="0"/>
              <a:t> und </a:t>
            </a:r>
            <a:r>
              <a:rPr lang="en-GB" dirty="0" err="1" smtClean="0"/>
              <a:t>Beruf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500518"/>
              </p:ext>
            </p:extLst>
          </p:nvPr>
        </p:nvGraphicFramePr>
        <p:xfrm>
          <a:off x="838200" y="2396690"/>
          <a:ext cx="10279825" cy="2064620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3609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6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5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27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54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530">
                <a:tc>
                  <a:txBody>
                    <a:bodyPr/>
                    <a:lstStyle/>
                    <a:p>
                      <a:pPr algn="l" fontAlgn="ctr"/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ISCO(HE)08_GH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ISCO(08)HE_12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KldB10_L4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u="none" strike="noStrike" dirty="0" smtClean="0">
                          <a:effectLst/>
                        </a:rPr>
                        <a:t>WiB_1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530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u="none" strike="noStrike" dirty="0" err="1" smtClean="0">
                          <a:effectLst/>
                        </a:rPr>
                        <a:t>Nicht-Akademiker</a:t>
                      </a:r>
                      <a:r>
                        <a:rPr lang="en-GB" sz="2400" u="none" strike="noStrike" baseline="0" dirty="0" smtClean="0">
                          <a:effectLst/>
                        </a:rPr>
                        <a:t> in </a:t>
                      </a:r>
                      <a:r>
                        <a:rPr lang="en-GB" sz="2400" u="none" strike="noStrike" baseline="0" dirty="0" err="1" smtClean="0">
                          <a:effectLst/>
                        </a:rPr>
                        <a:t>Akademischen</a:t>
                      </a:r>
                      <a:r>
                        <a:rPr lang="en-GB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GB" sz="2400" u="none" strike="noStrike" baseline="0" dirty="0" err="1" smtClean="0">
                          <a:effectLst/>
                        </a:rPr>
                        <a:t>Berufen</a:t>
                      </a:r>
                      <a:r>
                        <a:rPr lang="en-GB" sz="2400" u="none" strike="noStrike" baseline="0" dirty="0" smtClean="0">
                          <a:effectLst/>
                        </a:rPr>
                        <a:t>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 smtClean="0">
                          <a:effectLst/>
                        </a:rPr>
                        <a:t>0.147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 smtClean="0">
                          <a:effectLst/>
                        </a:rPr>
                        <a:t>0.087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 smtClean="0">
                          <a:effectLst/>
                        </a:rPr>
                        <a:t>0.067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 smtClean="0">
                          <a:effectLst/>
                        </a:rPr>
                        <a:t>0.182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091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u="none" strike="noStrike" dirty="0" err="1" smtClean="0">
                          <a:effectLst/>
                        </a:rPr>
                        <a:t>Akademiker</a:t>
                      </a:r>
                      <a:r>
                        <a:rPr lang="en-GB" sz="2400" u="none" strike="noStrike" baseline="0" dirty="0" smtClean="0">
                          <a:effectLst/>
                        </a:rPr>
                        <a:t> in </a:t>
                      </a:r>
                      <a:r>
                        <a:rPr lang="en-GB" sz="2400" u="none" strike="noStrike" baseline="0" dirty="0" err="1" smtClean="0">
                          <a:effectLst/>
                        </a:rPr>
                        <a:t>Akademischen</a:t>
                      </a:r>
                      <a:r>
                        <a:rPr lang="en-GB" sz="2400" u="none" strike="noStrike" baseline="0" dirty="0" smtClean="0">
                          <a:effectLst/>
                        </a:rPr>
                        <a:t> </a:t>
                      </a:r>
                      <a:r>
                        <a:rPr lang="en-GB" sz="2400" u="none" strike="noStrike" baseline="0" dirty="0" err="1" smtClean="0">
                          <a:effectLst/>
                        </a:rPr>
                        <a:t>Berufen</a:t>
                      </a:r>
                      <a:r>
                        <a:rPr lang="en-GB" sz="2400" u="none" strike="noStrike" baseline="0" dirty="0" smtClean="0">
                          <a:effectLst/>
                        </a:rPr>
                        <a:t>  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 smtClean="0">
                          <a:effectLst/>
                        </a:rPr>
                        <a:t>0.778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 smtClean="0">
                          <a:effectLst/>
                        </a:rPr>
                        <a:t>0.680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 smtClean="0">
                          <a:effectLst/>
                        </a:rPr>
                        <a:t>0.619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 smtClean="0">
                          <a:effectLst/>
                        </a:rPr>
                        <a:t>0.767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6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2436" y="1027221"/>
            <a:ext cx="11247127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F. Green and G. Henseke (2014, 2015) </a:t>
            </a:r>
          </a:p>
          <a:p>
            <a:endParaRPr lang="en-GB" sz="3200" dirty="0"/>
          </a:p>
          <a:p>
            <a:r>
              <a:rPr lang="en-GB" sz="3200" i="1" dirty="0" smtClean="0"/>
              <a:t>The Changing Graduate Labour Market: Analysis Using a New Indicator of Graduate Jobs</a:t>
            </a:r>
            <a:r>
              <a:rPr lang="en-GB" sz="3200" dirty="0" smtClean="0"/>
              <a:t>.  LLAKES Research Paper 50.</a:t>
            </a:r>
          </a:p>
          <a:p>
            <a:endParaRPr lang="en-GB" sz="3200" dirty="0"/>
          </a:p>
          <a:p>
            <a:r>
              <a:rPr lang="en-GB" sz="3200" i="1" dirty="0" smtClean="0"/>
              <a:t>“</a:t>
            </a:r>
            <a:r>
              <a:rPr lang="en-GB" sz="3200" i="1" dirty="0" smtClean="0">
                <a:effectLst/>
              </a:rPr>
              <a:t>Graduate Jobs” in OECD Countries: Development and Analysis of a Modern Skills-Based Indicator. </a:t>
            </a:r>
            <a:r>
              <a:rPr lang="en-GB" sz="3200" dirty="0" smtClean="0">
                <a:effectLst/>
              </a:rPr>
              <a:t>LLAKES Research Paper 53.</a:t>
            </a:r>
            <a:r>
              <a:rPr lang="en-GB" sz="3200" i="1" dirty="0" smtClean="0">
                <a:effectLst/>
              </a:rPr>
              <a:t> </a:t>
            </a:r>
            <a:endParaRPr lang="en-GB" sz="3200" i="1" dirty="0" smtClean="0"/>
          </a:p>
          <a:p>
            <a:endParaRPr lang="en-GB" sz="3200" dirty="0"/>
          </a:p>
          <a:p>
            <a:r>
              <a:rPr lang="en-GB" sz="3200" dirty="0" smtClean="0"/>
              <a:t> </a:t>
            </a:r>
          </a:p>
          <a:p>
            <a:endParaRPr lang="en-GB" sz="3200" dirty="0" smtClean="0"/>
          </a:p>
          <a:p>
            <a:r>
              <a:rPr lang="en-GB" sz="3200" dirty="0" smtClean="0"/>
              <a:t>Research is funded by ESRC and UKCES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3954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Zunahme</a:t>
            </a:r>
            <a:r>
              <a:rPr lang="en-GB" dirty="0" smtClean="0"/>
              <a:t> </a:t>
            </a:r>
            <a:r>
              <a:rPr lang="en-GB" dirty="0" err="1" smtClean="0"/>
              <a:t>fachlicher</a:t>
            </a:r>
            <a:r>
              <a:rPr lang="en-GB" dirty="0" smtClean="0"/>
              <a:t> </a:t>
            </a:r>
            <a:r>
              <a:rPr lang="en-GB" dirty="0" err="1" smtClean="0"/>
              <a:t>Anforderungen</a:t>
            </a:r>
            <a:r>
              <a:rPr lang="en-GB" dirty="0" smtClean="0"/>
              <a:t>: 2006-2012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319832"/>
              </p:ext>
            </p:extLst>
          </p:nvPr>
        </p:nvGraphicFramePr>
        <p:xfrm>
          <a:off x="2565400" y="2495682"/>
          <a:ext cx="7061200" cy="1866636"/>
        </p:xfrm>
        <a:graphic>
          <a:graphicData uri="http://schemas.openxmlformats.org/drawingml/2006/table">
            <a:tbl>
              <a:tblPr>
                <a:tableStyleId>{9D7B26C5-4107-4FEC-AEDC-1716B250A1EF}</a:tableStyleId>
              </a:tblPr>
              <a:tblGrid>
                <a:gridCol w="5260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189">
                <a:tc>
                  <a:txBody>
                    <a:bodyPr/>
                    <a:lstStyle/>
                    <a:p>
                      <a:pPr algn="l" fontAlgn="ctr"/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Anforderungsanstieg</a:t>
                      </a:r>
                      <a:endParaRPr lang="en-GB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u="none" strike="noStrike" dirty="0" err="1" smtClean="0">
                          <a:effectLst/>
                        </a:rPr>
                        <a:t>Neuer</a:t>
                      </a:r>
                      <a:r>
                        <a:rPr lang="en-GB" sz="2400" u="none" strike="noStrike" dirty="0" smtClean="0">
                          <a:effectLst/>
                        </a:rPr>
                        <a:t> </a:t>
                      </a:r>
                      <a:r>
                        <a:rPr lang="en-GB" sz="2400" u="none" strike="noStrike" dirty="0" err="1" smtClean="0">
                          <a:effectLst/>
                        </a:rPr>
                        <a:t>Akademischer</a:t>
                      </a:r>
                      <a:r>
                        <a:rPr lang="en-GB" sz="2400" u="none" strike="noStrike" dirty="0" smtClean="0">
                          <a:effectLst/>
                        </a:rPr>
                        <a:t> </a:t>
                      </a:r>
                      <a:r>
                        <a:rPr lang="en-GB" sz="2400" u="none" strike="noStrike" dirty="0" err="1">
                          <a:effectLst/>
                        </a:rPr>
                        <a:t>Beruf</a:t>
                      </a:r>
                      <a:r>
                        <a:rPr lang="en-GB" sz="2400" u="none" strike="noStrike" dirty="0">
                          <a:effectLst/>
                        </a:rPr>
                        <a:t> (ISCO88)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u="none" strike="noStrike" dirty="0">
                          <a:effectLst/>
                        </a:rPr>
                        <a:t>0.119***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u="none" strike="noStrike" dirty="0" err="1" smtClean="0">
                          <a:effectLst/>
                        </a:rPr>
                        <a:t>Kontrollvariablen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2400" u="none" strike="noStrike" dirty="0" smtClean="0">
                          <a:effectLst/>
                        </a:rPr>
                        <a:t>X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189">
                <a:tc>
                  <a:txBody>
                    <a:bodyPr/>
                    <a:lstStyle/>
                    <a:p>
                      <a:pPr algn="l" fontAlgn="ctr"/>
                      <a:r>
                        <a:rPr lang="en-GB" sz="2400" u="none" strike="noStrike" dirty="0">
                          <a:effectLst/>
                        </a:rPr>
                        <a:t>Number of observations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2400" u="none" strike="noStrike" dirty="0">
                          <a:effectLst/>
                        </a:rPr>
                        <a:t>19,851</a:t>
                      </a:r>
                      <a:endParaRPr lang="en-GB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459" marR="9459" marT="9459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29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Zusammenfassung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Andwendung</a:t>
            </a:r>
            <a:r>
              <a:rPr lang="en-GB" dirty="0"/>
              <a:t> </a:t>
            </a:r>
            <a:r>
              <a:rPr lang="en-GB" dirty="0" err="1"/>
              <a:t>eines</a:t>
            </a:r>
            <a:r>
              <a:rPr lang="en-GB" dirty="0"/>
              <a:t> international </a:t>
            </a:r>
            <a:r>
              <a:rPr lang="en-GB" dirty="0" err="1" smtClean="0"/>
              <a:t>erprobten</a:t>
            </a:r>
            <a:r>
              <a:rPr lang="en-GB" dirty="0" smtClean="0"/>
              <a:t>, </a:t>
            </a:r>
            <a:r>
              <a:rPr lang="en-GB" dirty="0"/>
              <a:t>Tasks-</a:t>
            </a:r>
            <a:r>
              <a:rPr lang="en-GB" dirty="0" err="1"/>
              <a:t>basierten</a:t>
            </a:r>
            <a:r>
              <a:rPr lang="en-GB" dirty="0"/>
              <a:t> Ansatzes auf die </a:t>
            </a:r>
            <a:r>
              <a:rPr lang="en-GB" dirty="0" err="1"/>
              <a:t>BiBB-BAuA</a:t>
            </a:r>
            <a:r>
              <a:rPr lang="en-GB" dirty="0"/>
              <a:t> </a:t>
            </a:r>
            <a:r>
              <a:rPr lang="en-GB" dirty="0" err="1" smtClean="0"/>
              <a:t>Erwerbstätigenbefragung</a:t>
            </a:r>
            <a:r>
              <a:rPr lang="en-GB" dirty="0" smtClean="0"/>
              <a:t> </a:t>
            </a:r>
            <a:r>
              <a:rPr lang="en-GB" dirty="0" err="1" smtClean="0"/>
              <a:t>zur</a:t>
            </a:r>
            <a:r>
              <a:rPr lang="en-GB" dirty="0" smtClean="0"/>
              <a:t> </a:t>
            </a:r>
            <a:r>
              <a:rPr lang="en-GB" dirty="0" err="1" smtClean="0"/>
              <a:t>Klassifizierung</a:t>
            </a:r>
            <a:r>
              <a:rPr lang="en-GB" dirty="0" smtClean="0"/>
              <a:t> </a:t>
            </a:r>
            <a:r>
              <a:rPr lang="en-GB" dirty="0" err="1" smtClean="0"/>
              <a:t>akademischer</a:t>
            </a:r>
            <a:r>
              <a:rPr lang="en-GB" dirty="0" smtClean="0"/>
              <a:t> </a:t>
            </a:r>
            <a:r>
              <a:rPr lang="en-GB" dirty="0" err="1"/>
              <a:t>Berufe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err="1" smtClean="0"/>
              <a:t>Zunehmende</a:t>
            </a:r>
            <a:r>
              <a:rPr lang="en-GB" dirty="0" smtClean="0"/>
              <a:t> </a:t>
            </a:r>
            <a:r>
              <a:rPr lang="en-GB" dirty="0" err="1" smtClean="0"/>
              <a:t>Akademisierung</a:t>
            </a:r>
            <a:r>
              <a:rPr lang="en-GB" dirty="0" smtClean="0"/>
              <a:t> des </a:t>
            </a:r>
            <a:r>
              <a:rPr lang="en-GB" dirty="0" err="1" smtClean="0"/>
              <a:t>deutschen</a:t>
            </a:r>
            <a:r>
              <a:rPr lang="en-GB" dirty="0" smtClean="0"/>
              <a:t> </a:t>
            </a:r>
            <a:r>
              <a:rPr lang="en-GB" dirty="0" err="1" smtClean="0"/>
              <a:t>Arbeitsmarkts</a:t>
            </a:r>
            <a:r>
              <a:rPr lang="en-GB" dirty="0"/>
              <a:t> </a:t>
            </a:r>
            <a:r>
              <a:rPr lang="en-GB" dirty="0" err="1"/>
              <a:t>verändert</a:t>
            </a:r>
            <a:r>
              <a:rPr lang="en-GB" dirty="0"/>
              <a:t> </a:t>
            </a:r>
            <a:r>
              <a:rPr lang="en-GB" dirty="0" smtClean="0"/>
              <a:t>die </a:t>
            </a:r>
            <a:r>
              <a:rPr lang="en-GB" dirty="0" err="1" smtClean="0"/>
              <a:t>beruflische</a:t>
            </a:r>
            <a:r>
              <a:rPr lang="en-GB" dirty="0" smtClean="0"/>
              <a:t> </a:t>
            </a:r>
            <a:r>
              <a:rPr lang="en-GB" dirty="0" err="1" smtClean="0"/>
              <a:t>Landschaft</a:t>
            </a:r>
            <a:r>
              <a:rPr lang="en-GB" dirty="0" smtClean="0"/>
              <a:t>. </a:t>
            </a:r>
            <a:r>
              <a:rPr lang="en-GB" dirty="0" err="1" smtClean="0"/>
              <a:t>Klassifizierung</a:t>
            </a:r>
            <a:r>
              <a:rPr lang="en-GB" dirty="0" smtClean="0"/>
              <a:t> </a:t>
            </a:r>
            <a:r>
              <a:rPr lang="en-GB" dirty="0" err="1" smtClean="0"/>
              <a:t>akademischer</a:t>
            </a:r>
            <a:r>
              <a:rPr lang="en-GB" dirty="0" smtClean="0"/>
              <a:t> </a:t>
            </a:r>
            <a:r>
              <a:rPr lang="en-GB" dirty="0" err="1" smtClean="0"/>
              <a:t>Berufe</a:t>
            </a:r>
            <a:r>
              <a:rPr lang="en-GB" dirty="0" smtClean="0"/>
              <a:t> </a:t>
            </a:r>
            <a:r>
              <a:rPr lang="en-GB" dirty="0" err="1" smtClean="0"/>
              <a:t>hilft</a:t>
            </a:r>
            <a:r>
              <a:rPr lang="en-GB" dirty="0" smtClean="0"/>
              <a:t> </a:t>
            </a:r>
            <a:r>
              <a:rPr lang="en-GB" dirty="0"/>
              <a:t>die </a:t>
            </a:r>
            <a:r>
              <a:rPr lang="en-GB" dirty="0" err="1"/>
              <a:t>Veränderungen</a:t>
            </a:r>
            <a:r>
              <a:rPr lang="en-GB" dirty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systematisieren</a:t>
            </a:r>
            <a:endParaRPr lang="en-GB" dirty="0" smtClean="0"/>
          </a:p>
          <a:p>
            <a:r>
              <a:rPr lang="en-GB" dirty="0" err="1"/>
              <a:t>Validitätsanalyse</a:t>
            </a:r>
            <a:r>
              <a:rPr lang="en-GB" dirty="0"/>
              <a:t> </a:t>
            </a:r>
            <a:r>
              <a:rPr lang="en-GB" dirty="0" err="1" smtClean="0"/>
              <a:t>bestätigt</a:t>
            </a:r>
            <a:r>
              <a:rPr lang="en-GB" dirty="0" smtClean="0"/>
              <a:t>, der Ansatz </a:t>
            </a:r>
            <a:r>
              <a:rPr lang="en-GB" dirty="0" err="1" smtClean="0"/>
              <a:t>grenzt</a:t>
            </a:r>
            <a:r>
              <a:rPr lang="en-GB" dirty="0" smtClean="0"/>
              <a:t> </a:t>
            </a:r>
            <a:r>
              <a:rPr lang="en-GB" dirty="0" err="1" smtClean="0"/>
              <a:t>auch</a:t>
            </a:r>
            <a:r>
              <a:rPr lang="en-GB" dirty="0" smtClean="0"/>
              <a:t> </a:t>
            </a:r>
            <a:r>
              <a:rPr lang="en-GB" dirty="0" err="1" smtClean="0"/>
              <a:t>im</a:t>
            </a:r>
            <a:r>
              <a:rPr lang="en-GB" dirty="0" smtClean="0"/>
              <a:t> </a:t>
            </a:r>
            <a:r>
              <a:rPr lang="en-GB" dirty="0" err="1" smtClean="0"/>
              <a:t>deutschen</a:t>
            </a:r>
            <a:r>
              <a:rPr lang="en-GB" dirty="0" smtClean="0"/>
              <a:t> </a:t>
            </a:r>
            <a:r>
              <a:rPr lang="en-GB" dirty="0" err="1" smtClean="0"/>
              <a:t>Kontext</a:t>
            </a:r>
            <a:r>
              <a:rPr lang="en-GB" dirty="0" smtClean="0"/>
              <a:t> </a:t>
            </a:r>
            <a:r>
              <a:rPr lang="en-GB" dirty="0" err="1" smtClean="0"/>
              <a:t>akademische</a:t>
            </a:r>
            <a:r>
              <a:rPr lang="en-GB" dirty="0" smtClean="0"/>
              <a:t>  </a:t>
            </a:r>
            <a:r>
              <a:rPr lang="en-GB" dirty="0" err="1" smtClean="0"/>
              <a:t>Berufe</a:t>
            </a:r>
            <a:r>
              <a:rPr lang="en-GB" dirty="0"/>
              <a:t> </a:t>
            </a:r>
            <a:r>
              <a:rPr lang="en-GB" dirty="0" err="1"/>
              <a:t>besser</a:t>
            </a:r>
            <a:r>
              <a:rPr lang="en-GB" dirty="0"/>
              <a:t> </a:t>
            </a:r>
            <a:r>
              <a:rPr lang="en-GB" dirty="0" smtClean="0"/>
              <a:t>ab </a:t>
            </a:r>
            <a:r>
              <a:rPr lang="en-GB" dirty="0" err="1" smtClean="0"/>
              <a:t>als</a:t>
            </a:r>
            <a:r>
              <a:rPr lang="en-GB" dirty="0" smtClean="0"/>
              <a:t> </a:t>
            </a:r>
            <a:r>
              <a:rPr lang="en-GB" dirty="0" err="1" smtClean="0"/>
              <a:t>bis</a:t>
            </a:r>
            <a:r>
              <a:rPr lang="en-GB" dirty="0" smtClean="0"/>
              <a:t> </a:t>
            </a:r>
            <a:r>
              <a:rPr lang="en-GB" dirty="0" err="1" smtClean="0"/>
              <a:t>dato</a:t>
            </a:r>
            <a:r>
              <a:rPr lang="en-GB" dirty="0" smtClean="0"/>
              <a:t> </a:t>
            </a:r>
            <a:r>
              <a:rPr lang="en-GB" dirty="0" err="1" smtClean="0"/>
              <a:t>existierende</a:t>
            </a:r>
            <a:r>
              <a:rPr lang="en-GB" dirty="0" smtClean="0"/>
              <a:t> </a:t>
            </a:r>
            <a:r>
              <a:rPr lang="en-GB" dirty="0" err="1" smtClean="0"/>
              <a:t>Verfahren</a:t>
            </a:r>
            <a:endParaRPr lang="en-GB" dirty="0" smtClean="0"/>
          </a:p>
          <a:p>
            <a:r>
              <a:rPr lang="en-GB" dirty="0" err="1" smtClean="0"/>
              <a:t>Anwendungsbereiche</a:t>
            </a:r>
            <a:r>
              <a:rPr lang="en-GB" dirty="0" smtClean="0"/>
              <a:t>: </a:t>
            </a:r>
            <a:r>
              <a:rPr lang="en-GB" dirty="0" err="1" smtClean="0"/>
              <a:t>Forschung</a:t>
            </a:r>
            <a:r>
              <a:rPr lang="en-GB" dirty="0" smtClean="0"/>
              <a:t>, </a:t>
            </a:r>
            <a:r>
              <a:rPr lang="en-GB" dirty="0" err="1" smtClean="0"/>
              <a:t>Arbeitsmarktmonitoring</a:t>
            </a:r>
            <a:r>
              <a:rPr lang="en-GB" dirty="0" smtClean="0"/>
              <a:t>, (</a:t>
            </a:r>
            <a:r>
              <a:rPr lang="en-GB" dirty="0" err="1" smtClean="0"/>
              <a:t>Berufsberatung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177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Hintergrund</a:t>
            </a:r>
            <a:r>
              <a:rPr lang="en-GB" dirty="0" smtClean="0"/>
              <a:t>: </a:t>
            </a:r>
            <a:r>
              <a:rPr lang="en-GB" dirty="0" err="1" smtClean="0"/>
              <a:t>Akademisierung</a:t>
            </a:r>
            <a:r>
              <a:rPr lang="en-GB" dirty="0" smtClean="0"/>
              <a:t> des </a:t>
            </a:r>
            <a:r>
              <a:rPr lang="en-GB" dirty="0" err="1" smtClean="0"/>
              <a:t>Arbeitsmarkts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u="sng" dirty="0" err="1" smtClean="0"/>
              <a:t>Wandelnde</a:t>
            </a:r>
            <a:r>
              <a:rPr lang="en-GB" u="sng" dirty="0" smtClean="0"/>
              <a:t> </a:t>
            </a:r>
            <a:r>
              <a:rPr lang="en-GB" u="sng" dirty="0" err="1" smtClean="0"/>
              <a:t>Relevanz</a:t>
            </a:r>
            <a:r>
              <a:rPr lang="en-GB" u="sng" dirty="0" smtClean="0"/>
              <a:t> der </a:t>
            </a:r>
            <a:r>
              <a:rPr lang="en-GB" u="sng" dirty="0" err="1" smtClean="0"/>
              <a:t>Hochschulausbildung</a:t>
            </a:r>
            <a:r>
              <a:rPr lang="en-GB" dirty="0" smtClean="0"/>
              <a:t>: </a:t>
            </a:r>
            <a:r>
              <a:rPr lang="en-GB" dirty="0" err="1" smtClean="0"/>
              <a:t>H</a:t>
            </a:r>
            <a:r>
              <a:rPr lang="en-GB" dirty="0" err="1"/>
              <a:t>ö</a:t>
            </a:r>
            <a:r>
              <a:rPr lang="en-GB" dirty="0" err="1" smtClean="0"/>
              <a:t>here</a:t>
            </a:r>
            <a:r>
              <a:rPr lang="en-GB" dirty="0" smtClean="0"/>
              <a:t> </a:t>
            </a:r>
            <a:r>
              <a:rPr lang="en-GB" dirty="0" err="1" smtClean="0"/>
              <a:t>Bildungsaspirationen</a:t>
            </a:r>
            <a:r>
              <a:rPr lang="en-GB" dirty="0" smtClean="0"/>
              <a:t>, </a:t>
            </a:r>
            <a:r>
              <a:rPr lang="en-GB" dirty="0" err="1" smtClean="0"/>
              <a:t>Zunehmende</a:t>
            </a:r>
            <a:r>
              <a:rPr lang="en-GB" dirty="0" smtClean="0"/>
              <a:t> </a:t>
            </a:r>
            <a:r>
              <a:rPr lang="en-GB" dirty="0" err="1" smtClean="0"/>
              <a:t>Permeabilit</a:t>
            </a:r>
            <a:r>
              <a:rPr lang="en-GB" dirty="0" err="1"/>
              <a:t>ä</a:t>
            </a:r>
            <a:r>
              <a:rPr lang="en-GB" dirty="0" err="1" smtClean="0"/>
              <a:t>t</a:t>
            </a:r>
            <a:r>
              <a:rPr lang="en-GB" dirty="0" smtClean="0"/>
              <a:t> des </a:t>
            </a:r>
            <a:r>
              <a:rPr lang="en-GB" dirty="0" err="1" smtClean="0"/>
              <a:t>Bildungssystems</a:t>
            </a:r>
            <a:r>
              <a:rPr lang="en-GB" dirty="0" smtClean="0"/>
              <a:t>, </a:t>
            </a:r>
            <a:r>
              <a:rPr lang="en-GB" dirty="0" err="1" smtClean="0"/>
              <a:t>Zunahme</a:t>
            </a:r>
            <a:r>
              <a:rPr lang="en-GB" dirty="0" smtClean="0"/>
              <a:t> der </a:t>
            </a:r>
            <a:r>
              <a:rPr lang="en-GB" dirty="0" err="1" smtClean="0"/>
              <a:t>Zugangswege</a:t>
            </a:r>
            <a:endParaRPr lang="en-GB" dirty="0" smtClean="0"/>
          </a:p>
          <a:p>
            <a:endParaRPr lang="en-GB" dirty="0" smtClean="0"/>
          </a:p>
          <a:p>
            <a:r>
              <a:rPr lang="en-GB" u="sng" dirty="0" err="1" smtClean="0"/>
              <a:t>Wandel</a:t>
            </a:r>
            <a:r>
              <a:rPr lang="en-GB" u="sng" dirty="0" smtClean="0"/>
              <a:t> der </a:t>
            </a:r>
            <a:r>
              <a:rPr lang="en-GB" u="sng" dirty="0" err="1" smtClean="0"/>
              <a:t>Arbeitswelt</a:t>
            </a:r>
            <a:r>
              <a:rPr lang="en-GB" dirty="0" smtClean="0"/>
              <a:t>: </a:t>
            </a:r>
            <a:r>
              <a:rPr lang="en-GB" dirty="0" err="1" smtClean="0"/>
              <a:t>Strukturwandel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Dienstleistungen</a:t>
            </a:r>
            <a:r>
              <a:rPr lang="en-GB" dirty="0" smtClean="0"/>
              <a:t>, </a:t>
            </a:r>
            <a:r>
              <a:rPr lang="en-GB" dirty="0" err="1" smtClean="0"/>
              <a:t>Computerisierung</a:t>
            </a:r>
            <a:r>
              <a:rPr lang="en-GB" dirty="0" smtClean="0"/>
              <a:t> und </a:t>
            </a:r>
            <a:r>
              <a:rPr lang="en-GB" dirty="0" err="1" smtClean="0"/>
              <a:t>Automatisierung</a:t>
            </a:r>
            <a:r>
              <a:rPr lang="en-GB" dirty="0" smtClean="0"/>
              <a:t>, </a:t>
            </a:r>
            <a:r>
              <a:rPr lang="en-GB" dirty="0" err="1" smtClean="0"/>
              <a:t>Formen</a:t>
            </a:r>
            <a:r>
              <a:rPr lang="en-GB" dirty="0" smtClean="0"/>
              <a:t> der </a:t>
            </a:r>
            <a:r>
              <a:rPr lang="en-GB" dirty="0" err="1" smtClean="0"/>
              <a:t>Arbeitsorganisation</a:t>
            </a:r>
            <a:r>
              <a:rPr lang="en-GB" dirty="0" smtClean="0"/>
              <a:t>, </a:t>
            </a:r>
            <a:r>
              <a:rPr lang="en-GB" dirty="0" err="1" smtClean="0"/>
              <a:t>Globalisierung</a:t>
            </a:r>
            <a:r>
              <a:rPr lang="en-GB" dirty="0" smtClean="0"/>
              <a:t>, </a:t>
            </a:r>
            <a:r>
              <a:rPr lang="en-GB" dirty="0" err="1" smtClean="0"/>
              <a:t>Demografischer</a:t>
            </a:r>
            <a:r>
              <a:rPr lang="en-GB" dirty="0" smtClean="0"/>
              <a:t> </a:t>
            </a:r>
            <a:r>
              <a:rPr lang="en-GB" dirty="0" err="1" smtClean="0"/>
              <a:t>Wandel</a:t>
            </a: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ym typeface="Wingdings" panose="05000000000000000000" pitchFamily="2" charset="2"/>
              </a:rPr>
              <a:t> </a:t>
            </a:r>
            <a:r>
              <a:rPr lang="en-GB" dirty="0" err="1" smtClean="0"/>
              <a:t>Konsequenz</a:t>
            </a:r>
            <a:r>
              <a:rPr lang="en-GB" dirty="0" smtClean="0"/>
              <a:t> auf die </a:t>
            </a:r>
            <a:r>
              <a:rPr lang="en-GB" dirty="0" err="1" smtClean="0"/>
              <a:t>Arbeitsmarktaussichten</a:t>
            </a:r>
            <a:r>
              <a:rPr lang="en-GB" dirty="0" smtClean="0"/>
              <a:t> von </a:t>
            </a:r>
            <a:r>
              <a:rPr lang="en-GB" dirty="0" err="1" smtClean="0"/>
              <a:t>Hochschulabsolventen</a:t>
            </a:r>
            <a:r>
              <a:rPr lang="en-GB" dirty="0" smtClean="0"/>
              <a:t>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77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Anteil</a:t>
            </a:r>
            <a:r>
              <a:rPr lang="en-GB" dirty="0" smtClean="0"/>
              <a:t> der </a:t>
            </a:r>
            <a:r>
              <a:rPr lang="en-GB" dirty="0" err="1"/>
              <a:t>Studienanfänger</a:t>
            </a:r>
            <a:r>
              <a:rPr lang="en-GB" dirty="0"/>
              <a:t> </a:t>
            </a:r>
            <a:r>
              <a:rPr lang="en-GB" dirty="0" smtClean="0"/>
              <a:t>an der </a:t>
            </a:r>
            <a:r>
              <a:rPr lang="en-GB" dirty="0" err="1" smtClean="0"/>
              <a:t>gleichaltrigen</a:t>
            </a:r>
            <a:r>
              <a:rPr lang="en-GB" dirty="0" smtClean="0"/>
              <a:t> </a:t>
            </a:r>
            <a:r>
              <a:rPr lang="en-GB" dirty="0" err="1"/>
              <a:t>Bevölkerung</a:t>
            </a:r>
            <a:r>
              <a:rPr lang="en-GB" dirty="0"/>
              <a:t> 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5147470"/>
              </p:ext>
            </p:extLst>
          </p:nvPr>
        </p:nvGraphicFramePr>
        <p:xfrm>
          <a:off x="974785" y="1690688"/>
          <a:ext cx="9661585" cy="4753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4785" y="6443932"/>
            <a:ext cx="87554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Quelle</a:t>
            </a:r>
            <a:r>
              <a:rPr lang="en-GB" dirty="0" smtClean="0"/>
              <a:t>: </a:t>
            </a:r>
            <a:r>
              <a:rPr lang="en-GB" dirty="0" err="1" smtClean="0"/>
              <a:t>Destatis</a:t>
            </a:r>
            <a:r>
              <a:rPr lang="en-GB" dirty="0" smtClean="0"/>
              <a:t>, </a:t>
            </a:r>
            <a:r>
              <a:rPr lang="en-GB" dirty="0" err="1"/>
              <a:t>Nichtmonetäre</a:t>
            </a:r>
            <a:r>
              <a:rPr lang="en-GB" dirty="0"/>
              <a:t> </a:t>
            </a:r>
            <a:r>
              <a:rPr lang="en-GB" dirty="0" err="1" smtClean="0"/>
              <a:t>hochschulstatistische</a:t>
            </a:r>
            <a:r>
              <a:rPr lang="en-GB" dirty="0" smtClean="0"/>
              <a:t> </a:t>
            </a:r>
            <a:r>
              <a:rPr lang="en-GB" dirty="0" err="1" smtClean="0"/>
              <a:t>Kennzahlen</a:t>
            </a:r>
            <a:r>
              <a:rPr lang="en-GB" dirty="0" smtClean="0"/>
              <a:t>, </a:t>
            </a:r>
            <a:r>
              <a:rPr lang="en-GB" dirty="0" err="1" smtClean="0"/>
              <a:t>Fachserie</a:t>
            </a:r>
            <a:r>
              <a:rPr lang="en-GB" dirty="0" smtClean="0"/>
              <a:t> 11 </a:t>
            </a:r>
            <a:r>
              <a:rPr lang="en-GB" dirty="0" err="1" smtClean="0"/>
              <a:t>Reihe</a:t>
            </a:r>
            <a:r>
              <a:rPr lang="en-GB" dirty="0" smtClean="0"/>
              <a:t> 4.3.1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74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Akademische</a:t>
            </a:r>
            <a:r>
              <a:rPr lang="en-GB" dirty="0" smtClean="0"/>
              <a:t> </a:t>
            </a:r>
            <a:r>
              <a:rPr lang="en-GB" dirty="0" err="1" smtClean="0"/>
              <a:t>Berufe</a:t>
            </a:r>
            <a:r>
              <a:rPr lang="en-GB" dirty="0" smtClean="0"/>
              <a:t>: </a:t>
            </a:r>
            <a:r>
              <a:rPr lang="en-GB" dirty="0" err="1" smtClean="0"/>
              <a:t>Konzept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err="1" smtClean="0"/>
              <a:t>Akademische</a:t>
            </a:r>
            <a:r>
              <a:rPr lang="en-GB" dirty="0" smtClean="0"/>
              <a:t> </a:t>
            </a:r>
            <a:r>
              <a:rPr lang="en-GB" dirty="0" err="1" smtClean="0"/>
              <a:t>Berufe</a:t>
            </a:r>
            <a:r>
              <a:rPr lang="en-GB" dirty="0" smtClean="0"/>
              <a:t> </a:t>
            </a:r>
            <a:r>
              <a:rPr lang="en-GB" dirty="0" err="1" smtClean="0"/>
              <a:t>kombinieren</a:t>
            </a:r>
            <a:r>
              <a:rPr lang="en-GB" dirty="0" smtClean="0"/>
              <a:t> </a:t>
            </a:r>
            <a:r>
              <a:rPr lang="en-GB" dirty="0" err="1" smtClean="0"/>
              <a:t>Arbeitstätigkeiten</a:t>
            </a:r>
            <a:r>
              <a:rPr lang="en-GB" dirty="0" smtClean="0"/>
              <a:t>, die </a:t>
            </a:r>
            <a:r>
              <a:rPr lang="en-GB" dirty="0" err="1" smtClean="0"/>
              <a:t>Wissen</a:t>
            </a:r>
            <a:r>
              <a:rPr lang="en-GB" dirty="0" smtClean="0"/>
              <a:t> und </a:t>
            </a:r>
            <a:r>
              <a:rPr lang="en-GB" dirty="0" err="1" smtClean="0"/>
              <a:t>Fertigkeiten</a:t>
            </a:r>
            <a:r>
              <a:rPr lang="en-GB" dirty="0" smtClean="0"/>
              <a:t> </a:t>
            </a:r>
            <a:r>
              <a:rPr lang="en-GB" dirty="0" err="1" smtClean="0"/>
              <a:t>voraussetzen</a:t>
            </a:r>
            <a:r>
              <a:rPr lang="en-GB" dirty="0" smtClean="0"/>
              <a:t>, </a:t>
            </a:r>
            <a:r>
              <a:rPr lang="en-GB" dirty="0" err="1" smtClean="0"/>
              <a:t>welche</a:t>
            </a:r>
            <a:r>
              <a:rPr lang="en-GB" dirty="0" smtClean="0"/>
              <a:t> </a:t>
            </a:r>
            <a:r>
              <a:rPr lang="en-GB" dirty="0" err="1" smtClean="0"/>
              <a:t>typischerweise</a:t>
            </a:r>
            <a:r>
              <a:rPr lang="en-GB" dirty="0" smtClean="0"/>
              <a:t> </a:t>
            </a:r>
            <a:r>
              <a:rPr lang="en-GB" dirty="0" err="1" smtClean="0"/>
              <a:t>während</a:t>
            </a:r>
            <a:r>
              <a:rPr lang="en-GB" dirty="0" smtClean="0"/>
              <a:t> </a:t>
            </a:r>
            <a:r>
              <a:rPr lang="en-GB" dirty="0" err="1" smtClean="0"/>
              <a:t>eines</a:t>
            </a:r>
            <a:r>
              <a:rPr lang="en-GB" dirty="0" smtClean="0"/>
              <a:t> </a:t>
            </a:r>
            <a:r>
              <a:rPr lang="en-GB" dirty="0" err="1" smtClean="0"/>
              <a:t>Hochschulstudiums</a:t>
            </a:r>
            <a:r>
              <a:rPr lang="en-GB" dirty="0" smtClean="0"/>
              <a:t>, </a:t>
            </a:r>
            <a:r>
              <a:rPr lang="en-GB" dirty="0" err="1" smtClean="0"/>
              <a:t>im</a:t>
            </a:r>
            <a:r>
              <a:rPr lang="en-GB" dirty="0" smtClean="0"/>
              <a:t> </a:t>
            </a:r>
            <a:r>
              <a:rPr lang="en-GB" dirty="0" err="1" smtClean="0"/>
              <a:t>weiteren</a:t>
            </a:r>
            <a:r>
              <a:rPr lang="en-GB" dirty="0" smtClean="0"/>
              <a:t> </a:t>
            </a:r>
            <a:r>
              <a:rPr lang="en-GB" dirty="0" err="1" smtClean="0"/>
              <a:t>Umfeld</a:t>
            </a:r>
            <a:r>
              <a:rPr lang="en-GB" dirty="0" smtClean="0"/>
              <a:t> </a:t>
            </a:r>
            <a:r>
              <a:rPr lang="en-GB" dirty="0" err="1" smtClean="0"/>
              <a:t>oder</a:t>
            </a:r>
            <a:r>
              <a:rPr lang="en-GB" dirty="0" smtClean="0"/>
              <a:t> in </a:t>
            </a:r>
            <a:r>
              <a:rPr lang="en-GB" dirty="0" err="1" smtClean="0"/>
              <a:t>direkter</a:t>
            </a:r>
            <a:r>
              <a:rPr lang="en-GB" dirty="0" smtClean="0"/>
              <a:t> </a:t>
            </a:r>
            <a:r>
              <a:rPr lang="en-GB" dirty="0" err="1" smtClean="0"/>
              <a:t>Folge</a:t>
            </a:r>
            <a:r>
              <a:rPr lang="en-GB" dirty="0" smtClean="0"/>
              <a:t> </a:t>
            </a:r>
            <a:r>
              <a:rPr lang="en-GB" dirty="0" err="1" smtClean="0"/>
              <a:t>eworben</a:t>
            </a:r>
            <a:r>
              <a:rPr lang="en-GB" dirty="0" smtClean="0"/>
              <a:t> </a:t>
            </a:r>
            <a:r>
              <a:rPr lang="en-GB" dirty="0" err="1" smtClean="0"/>
              <a:t>werden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err="1" smtClean="0"/>
              <a:t>Hochschulabsolventen</a:t>
            </a:r>
            <a:r>
              <a:rPr lang="en-GB" dirty="0" smtClean="0"/>
              <a:t> </a:t>
            </a:r>
            <a:r>
              <a:rPr lang="en-GB" dirty="0" err="1" smtClean="0"/>
              <a:t>sollten</a:t>
            </a:r>
            <a:r>
              <a:rPr lang="en-GB" dirty="0" smtClean="0"/>
              <a:t> </a:t>
            </a:r>
            <a:r>
              <a:rPr lang="en-GB" dirty="0" err="1" smtClean="0"/>
              <a:t>generell</a:t>
            </a:r>
            <a:r>
              <a:rPr lang="en-GB" dirty="0" smtClean="0"/>
              <a:t> </a:t>
            </a:r>
            <a:r>
              <a:rPr lang="en-GB" dirty="0" err="1"/>
              <a:t>über</a:t>
            </a:r>
            <a:r>
              <a:rPr lang="en-GB" dirty="0"/>
              <a:t> </a:t>
            </a:r>
            <a:r>
              <a:rPr lang="en-GB" dirty="0" smtClean="0"/>
              <a:t>die </a:t>
            </a:r>
            <a:r>
              <a:rPr lang="en-GB" dirty="0" err="1" smtClean="0"/>
              <a:t>notwendigen</a:t>
            </a:r>
            <a:r>
              <a:rPr lang="en-GB" dirty="0" smtClean="0"/>
              <a:t> </a:t>
            </a:r>
            <a:r>
              <a:rPr lang="en-GB" dirty="0" err="1" smtClean="0"/>
              <a:t>Fertigkeiten</a:t>
            </a:r>
            <a:r>
              <a:rPr lang="en-GB" dirty="0" smtClean="0"/>
              <a:t> </a:t>
            </a:r>
            <a:r>
              <a:rPr lang="en-GB" dirty="0" err="1" smtClean="0"/>
              <a:t>verfügen</a:t>
            </a:r>
            <a:r>
              <a:rPr lang="en-GB" dirty="0" smtClean="0"/>
              <a:t> um </a:t>
            </a:r>
            <a:r>
              <a:rPr lang="en-GB" dirty="0" err="1" smtClean="0"/>
              <a:t>hoch</a:t>
            </a:r>
            <a:r>
              <a:rPr lang="en-GB" dirty="0" smtClean="0"/>
              <a:t> </a:t>
            </a:r>
            <a:r>
              <a:rPr lang="en-GB" dirty="0" err="1" smtClean="0"/>
              <a:t>komplexe</a:t>
            </a:r>
            <a:r>
              <a:rPr lang="en-GB" dirty="0" smtClean="0"/>
              <a:t> </a:t>
            </a:r>
            <a:r>
              <a:rPr lang="en-GB" dirty="0" err="1" smtClean="0"/>
              <a:t>berufliche</a:t>
            </a:r>
            <a:r>
              <a:rPr lang="en-GB" dirty="0" smtClean="0"/>
              <a:t> </a:t>
            </a:r>
            <a:r>
              <a:rPr lang="en-GB" dirty="0" err="1"/>
              <a:t>Tätigekeiten</a:t>
            </a:r>
            <a:r>
              <a:rPr lang="en-GB" dirty="0"/>
              <a:t> </a:t>
            </a:r>
            <a:r>
              <a:rPr lang="en-GB" dirty="0" err="1" smtClean="0"/>
              <a:t>zufriedenstellend</a:t>
            </a:r>
            <a:r>
              <a:rPr lang="en-GB" dirty="0" smtClean="0"/>
              <a:t> </a:t>
            </a:r>
            <a:r>
              <a:rPr lang="en-GB" dirty="0" err="1" smtClean="0"/>
              <a:t>auszuüben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9653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4A2BA434-B8BD-4409-9D79-F62ADDB6CDE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Akademische</a:t>
            </a:r>
            <a:r>
              <a:rPr lang="en-GB" dirty="0" smtClean="0"/>
              <a:t> </a:t>
            </a:r>
            <a:r>
              <a:rPr lang="en-GB" dirty="0" err="1" smtClean="0"/>
              <a:t>Berufe</a:t>
            </a:r>
            <a:r>
              <a:rPr lang="en-GB" dirty="0" smtClean="0"/>
              <a:t>: </a:t>
            </a:r>
            <a:r>
              <a:rPr lang="en-GB" dirty="0" err="1" smtClean="0"/>
              <a:t>Existierende</a:t>
            </a:r>
            <a:r>
              <a:rPr lang="en-GB" dirty="0" smtClean="0"/>
              <a:t> </a:t>
            </a:r>
            <a:r>
              <a:rPr lang="en-GB" dirty="0" err="1" smtClean="0"/>
              <a:t>Klassifizierungen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Realised Matches: </a:t>
            </a:r>
            <a:r>
              <a:rPr lang="en-GB" dirty="0" err="1" smtClean="0"/>
              <a:t>Akademische</a:t>
            </a:r>
            <a:r>
              <a:rPr lang="en-GB" dirty="0" smtClean="0"/>
              <a:t> </a:t>
            </a:r>
            <a:r>
              <a:rPr lang="en-GB" dirty="0" err="1" smtClean="0"/>
              <a:t>Berufe</a:t>
            </a:r>
            <a:r>
              <a:rPr lang="en-GB" dirty="0" smtClean="0"/>
              <a:t> </a:t>
            </a:r>
            <a:r>
              <a:rPr lang="en-GB" dirty="0" err="1" smtClean="0"/>
              <a:t>sind</a:t>
            </a:r>
            <a:r>
              <a:rPr lang="en-GB" dirty="0" smtClean="0"/>
              <a:t> </a:t>
            </a:r>
            <a:r>
              <a:rPr lang="en-GB" dirty="0" err="1" smtClean="0"/>
              <a:t>Berufe</a:t>
            </a:r>
            <a:r>
              <a:rPr lang="en-GB" dirty="0" smtClean="0"/>
              <a:t> in </a:t>
            </a:r>
            <a:r>
              <a:rPr lang="en-GB" dirty="0" err="1" smtClean="0"/>
              <a:t>denen</a:t>
            </a:r>
            <a:r>
              <a:rPr lang="en-GB" dirty="0" smtClean="0"/>
              <a:t> </a:t>
            </a:r>
            <a:r>
              <a:rPr lang="en-GB" dirty="0" err="1" smtClean="0"/>
              <a:t>Akademiker</a:t>
            </a:r>
            <a:r>
              <a:rPr lang="en-GB" dirty="0" smtClean="0"/>
              <a:t> </a:t>
            </a:r>
            <a:r>
              <a:rPr lang="en-GB" dirty="0" err="1" smtClean="0"/>
              <a:t>arbeiten</a:t>
            </a:r>
            <a:r>
              <a:rPr lang="en-GB" dirty="0" smtClean="0"/>
              <a:t> </a:t>
            </a:r>
          </a:p>
          <a:p>
            <a:r>
              <a:rPr lang="en-GB" dirty="0" err="1" smtClean="0"/>
              <a:t>Traditionel</a:t>
            </a:r>
            <a:r>
              <a:rPr lang="en-GB" dirty="0" smtClean="0"/>
              <a:t>: </a:t>
            </a:r>
            <a:r>
              <a:rPr lang="en-GB" dirty="0" err="1"/>
              <a:t>Führungspositionen</a:t>
            </a:r>
            <a:r>
              <a:rPr lang="en-GB" dirty="0"/>
              <a:t> </a:t>
            </a:r>
            <a:r>
              <a:rPr lang="en-GB" dirty="0" smtClean="0"/>
              <a:t>in </a:t>
            </a:r>
            <a:r>
              <a:rPr lang="en-GB" dirty="0" err="1"/>
              <a:t>ö</a:t>
            </a:r>
            <a:r>
              <a:rPr lang="en-GB" dirty="0" err="1" smtClean="0"/>
              <a:t>ffentlicher</a:t>
            </a:r>
            <a:r>
              <a:rPr lang="en-GB" dirty="0" smtClean="0"/>
              <a:t> und </a:t>
            </a:r>
            <a:r>
              <a:rPr lang="en-GB" dirty="0" err="1" smtClean="0"/>
              <a:t>privater</a:t>
            </a:r>
            <a:r>
              <a:rPr lang="en-GB" dirty="0" smtClean="0"/>
              <a:t> </a:t>
            </a:r>
            <a:r>
              <a:rPr lang="en-GB" dirty="0" err="1" smtClean="0"/>
              <a:t>Verwaltung</a:t>
            </a:r>
            <a:r>
              <a:rPr lang="en-GB" dirty="0" smtClean="0"/>
              <a:t>, </a:t>
            </a:r>
            <a:r>
              <a:rPr lang="en-GB" dirty="0" err="1" smtClean="0"/>
              <a:t>Professionen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Wissensintensive</a:t>
            </a:r>
            <a:r>
              <a:rPr lang="en-GB" dirty="0" smtClean="0"/>
              <a:t> </a:t>
            </a:r>
            <a:r>
              <a:rPr lang="en-GB" dirty="0" err="1" smtClean="0"/>
              <a:t>Berufe</a:t>
            </a:r>
            <a:r>
              <a:rPr lang="en-GB" dirty="0" smtClean="0"/>
              <a:t>: </a:t>
            </a:r>
            <a:r>
              <a:rPr lang="en-GB" dirty="0" err="1" smtClean="0"/>
              <a:t>Selbstberichtete</a:t>
            </a:r>
            <a:r>
              <a:rPr lang="en-GB" dirty="0" smtClean="0"/>
              <a:t> </a:t>
            </a:r>
            <a:r>
              <a:rPr lang="en-GB" dirty="0" err="1" smtClean="0"/>
              <a:t>Qualifikationsanforderung</a:t>
            </a:r>
            <a:r>
              <a:rPr lang="en-GB" dirty="0" smtClean="0"/>
              <a:t> des </a:t>
            </a:r>
            <a:r>
              <a:rPr lang="en-GB" dirty="0" err="1" smtClean="0"/>
              <a:t>Arbeitsplatzes</a:t>
            </a:r>
            <a:endParaRPr lang="en-GB" dirty="0" smtClean="0"/>
          </a:p>
          <a:p>
            <a:r>
              <a:rPr lang="en-GB" dirty="0" err="1"/>
              <a:t>Fachlichkeit</a:t>
            </a:r>
            <a:r>
              <a:rPr lang="en-GB" dirty="0"/>
              <a:t> (</a:t>
            </a:r>
            <a:r>
              <a:rPr lang="en-GB" dirty="0" err="1"/>
              <a:t>KldB</a:t>
            </a:r>
            <a:r>
              <a:rPr lang="en-GB" dirty="0"/>
              <a:t> 2010): Hoch </a:t>
            </a:r>
            <a:r>
              <a:rPr lang="en-GB" dirty="0" err="1"/>
              <a:t>komplexe</a:t>
            </a:r>
            <a:r>
              <a:rPr lang="en-GB" dirty="0"/>
              <a:t> </a:t>
            </a:r>
            <a:r>
              <a:rPr lang="en-GB" dirty="0" err="1" smtClean="0"/>
              <a:t>T</a:t>
            </a:r>
            <a:r>
              <a:rPr lang="en-GB" dirty="0" err="1"/>
              <a:t>ä</a:t>
            </a:r>
            <a:r>
              <a:rPr lang="en-GB" dirty="0" err="1" smtClean="0"/>
              <a:t>tigkieten</a:t>
            </a:r>
            <a:r>
              <a:rPr lang="en-GB" dirty="0" smtClean="0"/>
              <a:t> </a:t>
            </a:r>
            <a:r>
              <a:rPr lang="en-GB" dirty="0"/>
              <a:t>die </a:t>
            </a:r>
            <a:r>
              <a:rPr lang="en-GB" dirty="0" err="1"/>
              <a:t>mindestens</a:t>
            </a:r>
            <a:r>
              <a:rPr lang="en-GB" dirty="0"/>
              <a:t>  </a:t>
            </a:r>
            <a:r>
              <a:rPr lang="en-GB" dirty="0" err="1"/>
              <a:t>ein</a:t>
            </a:r>
            <a:r>
              <a:rPr lang="en-GB" dirty="0"/>
              <a:t> </a:t>
            </a:r>
            <a:r>
              <a:rPr lang="en-GB" dirty="0" err="1"/>
              <a:t>vierjaheriges</a:t>
            </a:r>
            <a:r>
              <a:rPr lang="en-GB" dirty="0"/>
              <a:t> </a:t>
            </a:r>
            <a:r>
              <a:rPr lang="en-GB" dirty="0" err="1"/>
              <a:t>Hochschulstudium</a:t>
            </a:r>
            <a:r>
              <a:rPr lang="en-GB" dirty="0"/>
              <a:t> </a:t>
            </a:r>
            <a:r>
              <a:rPr lang="en-GB" dirty="0" err="1"/>
              <a:t>voraussetzen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10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Tasks-</a:t>
            </a:r>
            <a:r>
              <a:rPr lang="en-GB" dirty="0" err="1" smtClean="0"/>
              <a:t>basierter</a:t>
            </a:r>
            <a:r>
              <a:rPr lang="en-GB" dirty="0" smtClean="0"/>
              <a:t> Ansatz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Statistischer</a:t>
            </a:r>
            <a:r>
              <a:rPr lang="en-GB" dirty="0" smtClean="0"/>
              <a:t> Ansatz </a:t>
            </a:r>
          </a:p>
          <a:p>
            <a:r>
              <a:rPr lang="en-GB" dirty="0" smtClean="0"/>
              <a:t>Survey </a:t>
            </a:r>
            <a:r>
              <a:rPr lang="en-GB" dirty="0" err="1" smtClean="0"/>
              <a:t>basiert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Der </a:t>
            </a:r>
            <a:r>
              <a:rPr lang="en-GB" dirty="0" err="1" smtClean="0"/>
              <a:t>resultierende</a:t>
            </a:r>
            <a:r>
              <a:rPr lang="en-GB" dirty="0" smtClean="0"/>
              <a:t> </a:t>
            </a:r>
            <a:r>
              <a:rPr lang="en-GB" dirty="0" err="1" smtClean="0"/>
              <a:t>Indikator</a:t>
            </a:r>
            <a:r>
              <a:rPr lang="en-GB" dirty="0" smtClean="0"/>
              <a:t> </a:t>
            </a:r>
            <a:r>
              <a:rPr lang="en-GB" dirty="0" err="1" smtClean="0"/>
              <a:t>ist</a:t>
            </a:r>
            <a:r>
              <a:rPr lang="en-GB" dirty="0" smtClean="0"/>
              <a:t> :</a:t>
            </a:r>
          </a:p>
          <a:p>
            <a:r>
              <a:rPr lang="en-GB" dirty="0" smtClean="0"/>
              <a:t>Transparent</a:t>
            </a:r>
            <a:endParaRPr lang="en-GB" dirty="0"/>
          </a:p>
          <a:p>
            <a:r>
              <a:rPr lang="en-GB" dirty="0" err="1" smtClean="0"/>
              <a:t>Reproduzierbar</a:t>
            </a:r>
            <a:r>
              <a:rPr lang="en-GB" dirty="0" smtClean="0"/>
              <a:t> </a:t>
            </a:r>
          </a:p>
          <a:p>
            <a:r>
              <a:rPr lang="en-GB" dirty="0" err="1"/>
              <a:t>Valide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21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Klassifikation</a:t>
            </a:r>
            <a:r>
              <a:rPr lang="en-GB" dirty="0" smtClean="0"/>
              <a:t>: </a:t>
            </a:r>
            <a:r>
              <a:rPr lang="en-GB" dirty="0" err="1" smtClean="0"/>
              <a:t>Vorgehen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514350" indent="-514350">
                  <a:buAutoNum type="arabicPeriod"/>
                </a:pPr>
                <a:r>
                  <a:rPr lang="en-GB" dirty="0" smtClean="0"/>
                  <a:t>Multilevel </a:t>
                </a:r>
                <a:r>
                  <a:rPr lang="en-GB" dirty="0" err="1"/>
                  <a:t>P</a:t>
                </a:r>
                <a:r>
                  <a:rPr lang="en-GB" dirty="0" err="1" smtClean="0"/>
                  <a:t>robit</a:t>
                </a:r>
                <a:r>
                  <a:rPr lang="en-GB" dirty="0" smtClean="0"/>
                  <a:t> </a:t>
                </a:r>
                <a:r>
                  <a:rPr lang="en-GB" dirty="0"/>
                  <a:t>M</a:t>
                </a:r>
                <a:r>
                  <a:rPr lang="en-GB" dirty="0" smtClean="0"/>
                  <a:t>odell: </a:t>
                </a:r>
              </a:p>
              <a:p>
                <a:pPr marL="0" indent="0">
                  <a:buNone/>
                </a:pPr>
                <a:endParaRPr lang="en-GB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i="0" dirty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endChr m:val="|"/>
                              <m:ctrlP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GB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b="0" i="1" dirty="0" smtClean="0">
                                      <a:latin typeface="Cambria Math" panose="02040503050406030204" pitchFamily="18" charset="0"/>
                                    </a:rPr>
                                    <m:t>𝐻𝐸</m:t>
                                  </m:r>
                                </m:e>
                                <m:sub>
                                  <m:r>
                                    <a:rPr lang="en-GB" b="0" i="1" dirty="0" smtClean="0">
                                      <a:latin typeface="Cambria Math" panose="02040503050406030204" pitchFamily="18" charset="0"/>
                                    </a:rPr>
                                    <m:t>𝑖𝑗</m:t>
                                  </m:r>
                                </m:sub>
                              </m:sSub>
                              <m:r>
                                <a:rPr lang="en-GB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</m:func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𝑇𝑎𝑒𝑡𝑖𝑔𝑘𝑒𝑖𝑡𝑒</m:t>
                      </m:r>
                      <m:sSub>
                        <m:sSub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𝐴𝑛𝑓𝑜𝑟𝑑𝑒𝑟𝑢𝑛𝑔𝑒𝑛</m:t>
                          </m:r>
                        </m:e>
                        <m:sub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𝐴𝑢𝑡𝑜𝑛𝑜𝑚𝑖</m:t>
                      </m:r>
                      <m:sSub>
                        <m:sSub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GB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GB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GB" b="0" i="1" dirty="0" smtClean="0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GB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 smtClean="0"/>
              </a:p>
              <a:p>
                <a:pPr marL="514350" indent="-514350">
                  <a:buAutoNum type="arabicPeriod"/>
                </a:pPr>
                <a:endParaRPr lang="en-GB" dirty="0" smtClean="0"/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en-GB" dirty="0" err="1" smtClean="0"/>
                  <a:t>Abschätzung</a:t>
                </a:r>
                <a:r>
                  <a:rPr lang="en-GB" dirty="0" smtClean="0"/>
                  <a:t> des </a:t>
                </a:r>
                <a:r>
                  <a:rPr lang="en-GB" dirty="0" err="1" smtClean="0"/>
                  <a:t>berufsspezifischen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Bedarfs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nach</a:t>
                </a:r>
                <a:r>
                  <a:rPr lang="en-GB" dirty="0" smtClean="0"/>
                  <a:t> </a:t>
                </a:r>
                <a:r>
                  <a:rPr lang="en-GB" dirty="0" err="1" smtClean="0"/>
                  <a:t>akademischen</a:t>
                </a:r>
                <a:r>
                  <a:rPr lang="en-GB" dirty="0"/>
                  <a:t> </a:t>
                </a:r>
                <a:r>
                  <a:rPr lang="en-GB" dirty="0" err="1" smtClean="0"/>
                  <a:t>Fertigkeiten</a:t>
                </a:r>
                <a:r>
                  <a:rPr lang="en-GB" dirty="0" smtClean="0"/>
                  <a:t> und Aggregation auf </a:t>
                </a:r>
                <a:r>
                  <a:rPr lang="en-GB" dirty="0" err="1" smtClean="0"/>
                  <a:t>Ebene</a:t>
                </a:r>
                <a:r>
                  <a:rPr lang="en-GB" dirty="0" smtClean="0"/>
                  <a:t> der ISCO 2008  </a:t>
                </a:r>
                <a:r>
                  <a:rPr lang="en-GB" dirty="0" err="1"/>
                  <a:t>Berufsuntergruppen</a:t>
                </a:r>
                <a:r>
                  <a:rPr lang="en-GB" dirty="0"/>
                  <a:t> </a:t>
                </a:r>
                <a:r>
                  <a:rPr lang="en-GB" dirty="0" smtClean="0"/>
                  <a:t> (3-Steller)</a:t>
                </a:r>
              </a:p>
              <a:p>
                <a:pPr marL="514350" indent="-514350">
                  <a:buAutoNum type="arabicPeriod" startAt="2"/>
                </a:pPr>
                <a:endParaRPr lang="en-GB" dirty="0"/>
              </a:p>
              <a:p>
                <a:pPr marL="514350" indent="-514350">
                  <a:buAutoNum type="arabicPeriod" startAt="2"/>
                </a:pPr>
                <a:r>
                  <a:rPr lang="en-GB" dirty="0" smtClean="0"/>
                  <a:t>K-Medians </a:t>
                </a:r>
                <a:r>
                  <a:rPr lang="en-GB" dirty="0" err="1" smtClean="0"/>
                  <a:t>Klusteranalyse</a:t>
                </a:r>
                <a:r>
                  <a:rPr lang="en-GB" dirty="0" smtClean="0"/>
                  <a:t> </a:t>
                </a: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217" t="-2381" b="-1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25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Klassifikation</a:t>
            </a:r>
            <a:r>
              <a:rPr lang="en-GB" dirty="0" smtClean="0"/>
              <a:t>: </a:t>
            </a:r>
            <a:r>
              <a:rPr lang="en-GB" dirty="0" err="1" smtClean="0"/>
              <a:t>Verteilung</a:t>
            </a:r>
            <a:r>
              <a:rPr lang="en-GB" dirty="0" smtClean="0"/>
              <a:t> </a:t>
            </a:r>
            <a:r>
              <a:rPr lang="en-GB" dirty="0" err="1" smtClean="0"/>
              <a:t>selbstberichteter</a:t>
            </a:r>
            <a:r>
              <a:rPr lang="en-GB" dirty="0" smtClean="0"/>
              <a:t> </a:t>
            </a:r>
            <a:r>
              <a:rPr lang="en-GB" dirty="0" err="1" smtClean="0"/>
              <a:t>Ausbildungsanforderungen</a:t>
            </a:r>
            <a:r>
              <a:rPr lang="en-GB" dirty="0" smtClean="0"/>
              <a:t>, 2012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600" y="1864085"/>
            <a:ext cx="7048800" cy="474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78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1726</Words>
  <Application>Microsoft Office PowerPoint</Application>
  <PresentationFormat>Breitbild</PresentationFormat>
  <Paragraphs>361</Paragraphs>
  <Slides>21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Graduate labour market trends in Germany: Explorations using a task-based indicator of graduate jobs</vt:lpstr>
      <vt:lpstr>PowerPoint-Präsentation</vt:lpstr>
      <vt:lpstr>Hintergrund: Akademisierung des Arbeitsmarkts</vt:lpstr>
      <vt:lpstr>Anteil der Studienanfänger an der gleichaltrigen Bevölkerung </vt:lpstr>
      <vt:lpstr>Akademische Berufe: Konzept</vt:lpstr>
      <vt:lpstr>Akademische Berufe: Existierende Klassifizierungen </vt:lpstr>
      <vt:lpstr>Tasks-basierter Ansatz</vt:lpstr>
      <vt:lpstr>Klassifikation: Vorgehen</vt:lpstr>
      <vt:lpstr>Klassifikation: Verteilung selbstberichteter Ausbildungsanforderungen, 2012</vt:lpstr>
      <vt:lpstr>Klassifikation: Daten und Variablen</vt:lpstr>
      <vt:lpstr>Klassifikation: 1. Multilevel Probit</vt:lpstr>
      <vt:lpstr>Klassifikation: Akademischen Fertigkeiten nach ISCO08 Hauptgruppen </vt:lpstr>
      <vt:lpstr>Klassifizierung: Dichotome Gruppierung der ISCO08 3-Steller</vt:lpstr>
      <vt:lpstr>Akademische Berufe in Hauptgruppe 3</vt:lpstr>
      <vt:lpstr>Validitätsanalyse</vt:lpstr>
      <vt:lpstr>Entlohnungsprämie für ausbilungsadäquate Beschäftigung</vt:lpstr>
      <vt:lpstr>Fit zwischen Fertigkeiten und Anforderungen</vt:lpstr>
      <vt:lpstr>Teilnahme an beruflicher Weiterbildung</vt:lpstr>
      <vt:lpstr>Match zwischen Ausbildung und Beruf</vt:lpstr>
      <vt:lpstr>Zunahme fachlicher Anforderungen: 2006-2012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2023-03-24T10:45:38Z</dcterms:created>
  <dcterms:modified xsi:type="dcterms:W3CDTF">2023-03-24T10:47:40Z</dcterms:modified>
</cp:coreProperties>
</file>