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6"/>
  </p:notesMasterIdLst>
  <p:sldIdLst>
    <p:sldId id="256" r:id="rId2"/>
    <p:sldId id="310" r:id="rId3"/>
    <p:sldId id="281" r:id="rId4"/>
    <p:sldId id="292" r:id="rId5"/>
    <p:sldId id="282" r:id="rId6"/>
    <p:sldId id="311" r:id="rId7"/>
    <p:sldId id="284" r:id="rId8"/>
    <p:sldId id="293" r:id="rId9"/>
    <p:sldId id="261" r:id="rId10"/>
    <p:sldId id="302" r:id="rId11"/>
    <p:sldId id="262" r:id="rId12"/>
    <p:sldId id="263" r:id="rId13"/>
    <p:sldId id="303" r:id="rId14"/>
    <p:sldId id="306" r:id="rId15"/>
    <p:sldId id="265" r:id="rId16"/>
    <p:sldId id="301" r:id="rId17"/>
    <p:sldId id="288" r:id="rId18"/>
    <p:sldId id="304" r:id="rId19"/>
    <p:sldId id="307" r:id="rId20"/>
    <p:sldId id="270" r:id="rId21"/>
    <p:sldId id="279" r:id="rId22"/>
    <p:sldId id="308" r:id="rId23"/>
    <p:sldId id="289" r:id="rId24"/>
    <p:sldId id="290" r:id="rId25"/>
    <p:sldId id="309" r:id="rId26"/>
    <p:sldId id="294" r:id="rId27"/>
    <p:sldId id="295" r:id="rId28"/>
    <p:sldId id="296" r:id="rId29"/>
    <p:sldId id="305" r:id="rId30"/>
    <p:sldId id="257" r:id="rId31"/>
    <p:sldId id="297" r:id="rId32"/>
    <p:sldId id="298" r:id="rId33"/>
    <p:sldId id="300" r:id="rId34"/>
    <p:sldId id="299" r:id="rId3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8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1E-4A94-BBD7-F80AAEF820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1E-4A94-BBD7-F80AAEF820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81E-4A94-BBD7-F80AAEF82054}"/>
              </c:ext>
            </c:extLst>
          </c:dPt>
          <c:dLbls>
            <c:dLbl>
              <c:idx val="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81E-4A94-BBD7-F80AAEF8205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Tabelle1!$A$2:$A$4</c:f>
              <c:strCache>
                <c:ptCount val="3"/>
                <c:pt idx="0">
                  <c:v>An- und Ungelernte</c:v>
                </c:pt>
                <c:pt idx="1">
                  <c:v>In Ausbildung</c:v>
                </c:pt>
                <c:pt idx="2">
                  <c:v>Mit Berufsabschluss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14.1</c:v>
                </c:pt>
                <c:pt idx="1">
                  <c:v>14.5</c:v>
                </c:pt>
                <c:pt idx="2">
                  <c:v>71.2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1E-4A94-BBD7-F80AAEF82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Vollzeit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Mit Berufsausbildung</c:v>
                </c:pt>
                <c:pt idx="1">
                  <c:v>An- und Ungelernte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76.5</c:v>
                </c:pt>
                <c:pt idx="1">
                  <c:v>61.4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F2-4D56-8F41-B7E6C0C83652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Teilzeit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Mit Berufsausbildung</c:v>
                </c:pt>
                <c:pt idx="1">
                  <c:v>An- und Ungelernte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17.399999999999999</c:v>
                </c:pt>
                <c:pt idx="1">
                  <c:v>20.100000000000001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F2-4D56-8F41-B7E6C0C83652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Unregelmäßig/ geringfügig beschäftigt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Mit Berufsausbildung</c:v>
                </c:pt>
                <c:pt idx="1">
                  <c:v>An- und Ungelernte</c:v>
                </c:pt>
              </c:strCache>
            </c:strRef>
          </c:cat>
          <c:val>
            <c:numRef>
              <c:f>Tabelle1!$D$2:$D$3</c:f>
              <c:numCache>
                <c:formatCode>General</c:formatCode>
                <c:ptCount val="2"/>
                <c:pt idx="0">
                  <c:v>6.1</c:v>
                </c:pt>
                <c:pt idx="1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F2-4D56-8F41-B7E6C0C836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7998752"/>
        <c:axId val="357999536"/>
      </c:barChart>
      <c:catAx>
        <c:axId val="357998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57999536"/>
        <c:crosses val="autoZero"/>
        <c:auto val="1"/>
        <c:lblAlgn val="ctr"/>
        <c:lblOffset val="100"/>
        <c:noMultiLvlLbl val="0"/>
      </c:catAx>
      <c:valAx>
        <c:axId val="357999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7998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Erwerbstätige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Mit Berufsabschluss</c:v>
                </c:pt>
                <c:pt idx="1">
                  <c:v>An- und Ungelernte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82.3</c:v>
                </c:pt>
                <c:pt idx="1">
                  <c:v>56.9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21-4302-A0CD-47CECA30C477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Nichterwerbstätige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Mit Berufsabschluss</c:v>
                </c:pt>
                <c:pt idx="1">
                  <c:v>An- und Ungelernte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17.7</c:v>
                </c:pt>
                <c:pt idx="1">
                  <c:v>43.1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21-4302-A0CD-47CECA30C4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8665600"/>
        <c:axId val="358672656"/>
      </c:barChart>
      <c:catAx>
        <c:axId val="358665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8672656"/>
        <c:crosses val="autoZero"/>
        <c:auto val="1"/>
        <c:lblAlgn val="ctr"/>
        <c:lblOffset val="100"/>
        <c:noMultiLvlLbl val="0"/>
      </c:catAx>
      <c:valAx>
        <c:axId val="358672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866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Vollzeit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Mit Berufsausbildung</c:v>
                </c:pt>
                <c:pt idx="1">
                  <c:v>An- und Ungelernte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76.5</c:v>
                </c:pt>
                <c:pt idx="1">
                  <c:v>61.4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37-4D4E-882B-12CC493A6CCF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Teilzeit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Mit Berufsausbildung</c:v>
                </c:pt>
                <c:pt idx="1">
                  <c:v>An- und Ungelernte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17.399999999999999</c:v>
                </c:pt>
                <c:pt idx="1">
                  <c:v>20.100000000000001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37-4D4E-882B-12CC493A6CCF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Unregelmäßig/ geringfügig beschäftigt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Mit Berufsausbildung</c:v>
                </c:pt>
                <c:pt idx="1">
                  <c:v>An- und Ungelernte</c:v>
                </c:pt>
              </c:strCache>
            </c:strRef>
          </c:cat>
          <c:val>
            <c:numRef>
              <c:f>Tabelle1!$D$2:$D$3</c:f>
              <c:numCache>
                <c:formatCode>General</c:formatCode>
                <c:ptCount val="2"/>
                <c:pt idx="0">
                  <c:v>6.1</c:v>
                </c:pt>
                <c:pt idx="1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37-4D4E-882B-12CC493A6C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8671480"/>
        <c:axId val="358669128"/>
      </c:barChart>
      <c:catAx>
        <c:axId val="3586714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58669128"/>
        <c:crosses val="autoZero"/>
        <c:auto val="1"/>
        <c:lblAlgn val="ctr"/>
        <c:lblOffset val="100"/>
        <c:noMultiLvlLbl val="0"/>
      </c:catAx>
      <c:valAx>
        <c:axId val="3586691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8671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Mit Berufsabschluss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Tabelle1!$A$2:$A$10</c:f>
              <c:strCache>
                <c:ptCount val="9"/>
                <c:pt idx="0">
                  <c:v>Mathematik</c:v>
                </c:pt>
                <c:pt idx="1">
                  <c:v>Lesen von Fachartikeln</c:v>
                </c:pt>
                <c:pt idx="2">
                  <c:v>Leitender Vorgesetzter</c:v>
                </c:pt>
                <c:pt idx="3">
                  <c:v>Eigene Arbeitsplanung</c:v>
                </c:pt>
                <c:pt idx="4">
                  <c:v>Nutzung Tabellenkalkulation</c:v>
                </c:pt>
                <c:pt idx="5">
                  <c:v>Recherche im Internet</c:v>
                </c:pt>
                <c:pt idx="6">
                  <c:v>Nutzung Textverarbeitungsprogramm</c:v>
                </c:pt>
                <c:pt idx="7">
                  <c:v>Arbeiten im Team</c:v>
                </c:pt>
                <c:pt idx="8">
                  <c:v>Körperliche Arbeit</c:v>
                </c:pt>
              </c:strCache>
            </c:strRef>
          </c:cat>
          <c:val>
            <c:numRef>
              <c:f>Tabelle1!$B$2:$B$10</c:f>
              <c:numCache>
                <c:formatCode>General</c:formatCode>
                <c:ptCount val="9"/>
                <c:pt idx="0">
                  <c:v>4.4000000000000004</c:v>
                </c:pt>
                <c:pt idx="1">
                  <c:v>35.5</c:v>
                </c:pt>
                <c:pt idx="2">
                  <c:v>33.700000000000003</c:v>
                </c:pt>
                <c:pt idx="3">
                  <c:v>51.9</c:v>
                </c:pt>
                <c:pt idx="4">
                  <c:v>49</c:v>
                </c:pt>
                <c:pt idx="5">
                  <c:v>68.2</c:v>
                </c:pt>
                <c:pt idx="6">
                  <c:v>68.5</c:v>
                </c:pt>
                <c:pt idx="7">
                  <c:v>45.9</c:v>
                </c:pt>
                <c:pt idx="8">
                  <c:v>48.2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AC-4B8E-A7CD-4A1EEFB9BFF4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An- und Ungelernte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Tabelle1!$A$2:$A$10</c:f>
              <c:strCache>
                <c:ptCount val="9"/>
                <c:pt idx="0">
                  <c:v>Mathematik</c:v>
                </c:pt>
                <c:pt idx="1">
                  <c:v>Lesen von Fachartikeln</c:v>
                </c:pt>
                <c:pt idx="2">
                  <c:v>Leitender Vorgesetzter</c:v>
                </c:pt>
                <c:pt idx="3">
                  <c:v>Eigene Arbeitsplanung</c:v>
                </c:pt>
                <c:pt idx="4">
                  <c:v>Nutzung Tabellenkalkulation</c:v>
                </c:pt>
                <c:pt idx="5">
                  <c:v>Recherche im Internet</c:v>
                </c:pt>
                <c:pt idx="6">
                  <c:v>Nutzung Textverarbeitungsprogramm</c:v>
                </c:pt>
                <c:pt idx="7">
                  <c:v>Arbeiten im Team</c:v>
                </c:pt>
                <c:pt idx="8">
                  <c:v>Körperliche Arbeit</c:v>
                </c:pt>
              </c:strCache>
            </c:strRef>
          </c:cat>
          <c:val>
            <c:numRef>
              <c:f>Tabelle1!$C$2:$C$10</c:f>
              <c:numCache>
                <c:formatCode>General</c:formatCode>
                <c:ptCount val="9"/>
                <c:pt idx="0">
                  <c:v>0</c:v>
                </c:pt>
                <c:pt idx="1">
                  <c:v>8.6999999999999993</c:v>
                </c:pt>
                <c:pt idx="2">
                  <c:v>19.600000000000001</c:v>
                </c:pt>
                <c:pt idx="3">
                  <c:v>26.6</c:v>
                </c:pt>
                <c:pt idx="4">
                  <c:v>26.7</c:v>
                </c:pt>
                <c:pt idx="5">
                  <c:v>30</c:v>
                </c:pt>
                <c:pt idx="6">
                  <c:v>35.6</c:v>
                </c:pt>
                <c:pt idx="7">
                  <c:v>50.3</c:v>
                </c:pt>
                <c:pt idx="8">
                  <c:v>80.5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AC-4B8E-A7CD-4A1EEFB9BF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58671088"/>
        <c:axId val="358671872"/>
      </c:barChart>
      <c:catAx>
        <c:axId val="358671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8671872"/>
        <c:crosses val="autoZero"/>
        <c:auto val="1"/>
        <c:lblAlgn val="ctr"/>
        <c:lblOffset val="100"/>
        <c:noMultiLvlLbl val="0"/>
      </c:catAx>
      <c:valAx>
        <c:axId val="358671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867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An- und Ungelernte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Keine Angabe</c:v>
                </c:pt>
                <c:pt idx="1">
                  <c:v>Sozialleistungen</c:v>
                </c:pt>
                <c:pt idx="2">
                  <c:v>Sonstiges</c:v>
                </c:pt>
                <c:pt idx="3">
                  <c:v>Arbeit</c:v>
                </c:pt>
              </c:strCache>
            </c:strRef>
          </c:cat>
          <c:val>
            <c:numRef>
              <c:f>Tabelle1!$B$2:$B$5</c:f>
              <c:numCache>
                <c:formatCode>0.000</c:formatCode>
                <c:ptCount val="4"/>
                <c:pt idx="0">
                  <c:v>9.8000000000000007</c:v>
                </c:pt>
                <c:pt idx="1">
                  <c:v>16.5</c:v>
                </c:pt>
                <c:pt idx="2">
                  <c:v>30</c:v>
                </c:pt>
                <c:pt idx="3">
                  <c:v>43.7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9F-4AD6-A8CF-634E33A043B2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Mit  Berufsabschluss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Keine Angabe</c:v>
                </c:pt>
                <c:pt idx="1">
                  <c:v>Sozialleistungen</c:v>
                </c:pt>
                <c:pt idx="2">
                  <c:v>Sonstiges</c:v>
                </c:pt>
                <c:pt idx="3">
                  <c:v>Arbeit</c:v>
                </c:pt>
              </c:strCache>
            </c:strRef>
          </c:cat>
          <c:val>
            <c:numRef>
              <c:f>Tabelle1!$C$2:$C$5</c:f>
              <c:numCache>
                <c:formatCode>0.000</c:formatCode>
                <c:ptCount val="4"/>
                <c:pt idx="0">
                  <c:v>9.8000000000000007</c:v>
                </c:pt>
                <c:pt idx="1">
                  <c:v>4</c:v>
                </c:pt>
                <c:pt idx="2">
                  <c:v>16.399999999999999</c:v>
                </c:pt>
                <c:pt idx="3">
                  <c:v>69.8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9F-4AD6-A8CF-634E33A043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58665208"/>
        <c:axId val="358666776"/>
      </c:barChart>
      <c:catAx>
        <c:axId val="358665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8666776"/>
        <c:crosses val="autoZero"/>
        <c:auto val="1"/>
        <c:lblAlgn val="ctr"/>
        <c:lblOffset val="100"/>
        <c:noMultiLvlLbl val="0"/>
      </c:catAx>
      <c:valAx>
        <c:axId val="358666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8665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800" b="1" dirty="0" smtClean="0"/>
              <a:t>Lesekompetenzen</a:t>
            </a:r>
            <a:endParaRPr lang="de-DE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An- und Ungelernte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Bis Stufe 1</c:v>
                </c:pt>
                <c:pt idx="1">
                  <c:v>Stufe 2</c:v>
                </c:pt>
                <c:pt idx="2">
                  <c:v>Stufe 3</c:v>
                </c:pt>
                <c:pt idx="3">
                  <c:v>Stufe 4</c:v>
                </c:pt>
                <c:pt idx="4">
                  <c:v>Stufe 5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48.91</c:v>
                </c:pt>
                <c:pt idx="1">
                  <c:v>37.17</c:v>
                </c:pt>
                <c:pt idx="2">
                  <c:v>11.874000000000001</c:v>
                </c:pt>
                <c:pt idx="3">
                  <c:v>2.0499999999999998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09-40C5-8AC4-A8986933115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Mit Berufsabschluss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Bis Stufe 1</c:v>
                </c:pt>
                <c:pt idx="1">
                  <c:v>Stufe 2</c:v>
                </c:pt>
                <c:pt idx="2">
                  <c:v>Stufe 3</c:v>
                </c:pt>
                <c:pt idx="3">
                  <c:v>Stufe 4</c:v>
                </c:pt>
                <c:pt idx="4">
                  <c:v>Stufe 5</c:v>
                </c:pt>
              </c:strCache>
            </c:strRef>
          </c:cat>
          <c:val>
            <c:numRef>
              <c:f>Tabelle1!$C$2:$C$6</c:f>
              <c:numCache>
                <c:formatCode>General</c:formatCode>
                <c:ptCount val="5"/>
                <c:pt idx="0">
                  <c:v>15.02</c:v>
                </c:pt>
                <c:pt idx="1">
                  <c:v>36.33</c:v>
                </c:pt>
                <c:pt idx="2">
                  <c:v>38.409999999999997</c:v>
                </c:pt>
                <c:pt idx="3">
                  <c:v>9.74</c:v>
                </c:pt>
                <c:pt idx="4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09-40C5-8AC4-A8986933115B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Gesamtbevölkerung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Bis Stufe 1</c:v>
                </c:pt>
                <c:pt idx="1">
                  <c:v>Stufe 2</c:v>
                </c:pt>
                <c:pt idx="2">
                  <c:v>Stufe 3</c:v>
                </c:pt>
                <c:pt idx="3">
                  <c:v>Stufe 4</c:v>
                </c:pt>
                <c:pt idx="4">
                  <c:v>Stufe 5</c:v>
                </c:pt>
              </c:strCache>
            </c:strRef>
          </c:cat>
          <c:val>
            <c:numRef>
              <c:f>Tabelle1!$D$2:$D$6</c:f>
              <c:numCache>
                <c:formatCode>General</c:formatCode>
                <c:ptCount val="5"/>
                <c:pt idx="0">
                  <c:v>17.55</c:v>
                </c:pt>
                <c:pt idx="1">
                  <c:v>34.32</c:v>
                </c:pt>
                <c:pt idx="2">
                  <c:v>37.21</c:v>
                </c:pt>
                <c:pt idx="3">
                  <c:v>10.43</c:v>
                </c:pt>
                <c:pt idx="4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09-40C5-8AC4-A898693311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8667168"/>
        <c:axId val="358666384"/>
      </c:barChart>
      <c:catAx>
        <c:axId val="35866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8666384"/>
        <c:crosses val="autoZero"/>
        <c:auto val="1"/>
        <c:lblAlgn val="ctr"/>
        <c:lblOffset val="100"/>
        <c:noMultiLvlLbl val="0"/>
      </c:catAx>
      <c:valAx>
        <c:axId val="358666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8667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800" b="1" dirty="0" smtClean="0"/>
              <a:t>Alltagsmathematische Kompetenzen</a:t>
            </a:r>
            <a:endParaRPr lang="de-DE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An- und Ungelernte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Bis Stufe 1</c:v>
                </c:pt>
                <c:pt idx="1">
                  <c:v>Stufe 2</c:v>
                </c:pt>
                <c:pt idx="2">
                  <c:v>Stufe 3</c:v>
                </c:pt>
                <c:pt idx="3">
                  <c:v>Stufe 4</c:v>
                </c:pt>
                <c:pt idx="4">
                  <c:v>Stufe 5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54.72</c:v>
                </c:pt>
                <c:pt idx="1">
                  <c:v>32.5</c:v>
                </c:pt>
                <c:pt idx="2">
                  <c:v>10.51</c:v>
                </c:pt>
                <c:pt idx="3">
                  <c:v>2.16</c:v>
                </c:pt>
                <c:pt idx="4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2F-4786-864D-65AC7B3815E4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Mit Berufsabschluss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Bis Stufe 1</c:v>
                </c:pt>
                <c:pt idx="1">
                  <c:v>Stufe 2</c:v>
                </c:pt>
                <c:pt idx="2">
                  <c:v>Stufe 3</c:v>
                </c:pt>
                <c:pt idx="3">
                  <c:v>Stufe 4</c:v>
                </c:pt>
                <c:pt idx="4">
                  <c:v>Stufe 5</c:v>
                </c:pt>
              </c:strCache>
            </c:strRef>
          </c:cat>
          <c:val>
            <c:numRef>
              <c:f>Tabelle1!$C$2:$C$6</c:f>
              <c:numCache>
                <c:formatCode>General</c:formatCode>
                <c:ptCount val="5"/>
                <c:pt idx="0">
                  <c:v>14.86</c:v>
                </c:pt>
                <c:pt idx="1">
                  <c:v>32.76</c:v>
                </c:pt>
                <c:pt idx="2">
                  <c:v>37.380000000000003</c:v>
                </c:pt>
                <c:pt idx="3">
                  <c:v>13.6</c:v>
                </c:pt>
                <c:pt idx="4">
                  <c:v>1.41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2F-4786-864D-65AC7B3815E4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Gesamtbevölkerung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Bis Stufe 1</c:v>
                </c:pt>
                <c:pt idx="1">
                  <c:v>Stufe 2</c:v>
                </c:pt>
                <c:pt idx="2">
                  <c:v>Stufe 3</c:v>
                </c:pt>
                <c:pt idx="3">
                  <c:v>Stufe 4</c:v>
                </c:pt>
                <c:pt idx="4">
                  <c:v>Stufe 5</c:v>
                </c:pt>
              </c:strCache>
            </c:strRef>
          </c:cat>
          <c:val>
            <c:numRef>
              <c:f>Tabelle1!$D$2:$D$6</c:f>
              <c:numCache>
                <c:formatCode>General</c:formatCode>
                <c:ptCount val="5"/>
                <c:pt idx="0">
                  <c:v>18.43</c:v>
                </c:pt>
                <c:pt idx="1">
                  <c:v>31.31</c:v>
                </c:pt>
                <c:pt idx="2">
                  <c:v>35.630000000000003</c:v>
                </c:pt>
                <c:pt idx="3">
                  <c:v>13.34</c:v>
                </c:pt>
                <c:pt idx="4">
                  <c:v>1.28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2F-4786-864D-65AC7B3815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9237488"/>
        <c:axId val="359239056"/>
      </c:barChart>
      <c:catAx>
        <c:axId val="35923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9239056"/>
        <c:crosses val="autoZero"/>
        <c:auto val="1"/>
        <c:lblAlgn val="ctr"/>
        <c:lblOffset val="100"/>
        <c:noMultiLvlLbl val="0"/>
      </c:catAx>
      <c:valAx>
        <c:axId val="35923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9237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800" b="1" dirty="0" smtClean="0"/>
              <a:t>Lesekompetenzen</a:t>
            </a:r>
            <a:endParaRPr lang="de-DE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An- und Ungelernte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Bis Stufe 1</c:v>
                </c:pt>
                <c:pt idx="1">
                  <c:v>Stufe 2</c:v>
                </c:pt>
                <c:pt idx="2">
                  <c:v>Stufe 3</c:v>
                </c:pt>
                <c:pt idx="3">
                  <c:v>Stufe 4</c:v>
                </c:pt>
                <c:pt idx="4">
                  <c:v>Stufe 5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48.91</c:v>
                </c:pt>
                <c:pt idx="1">
                  <c:v>37.17</c:v>
                </c:pt>
                <c:pt idx="2">
                  <c:v>11.874000000000001</c:v>
                </c:pt>
                <c:pt idx="3">
                  <c:v>2.0499999999999998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0E-4D96-B891-89A868145B07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Mit Berufsabschluss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Bis Stufe 1</c:v>
                </c:pt>
                <c:pt idx="1">
                  <c:v>Stufe 2</c:v>
                </c:pt>
                <c:pt idx="2">
                  <c:v>Stufe 3</c:v>
                </c:pt>
                <c:pt idx="3">
                  <c:v>Stufe 4</c:v>
                </c:pt>
                <c:pt idx="4">
                  <c:v>Stufe 5</c:v>
                </c:pt>
              </c:strCache>
            </c:strRef>
          </c:cat>
          <c:val>
            <c:numRef>
              <c:f>Tabelle1!$C$2:$C$6</c:f>
              <c:numCache>
                <c:formatCode>General</c:formatCode>
                <c:ptCount val="5"/>
                <c:pt idx="0">
                  <c:v>15.02</c:v>
                </c:pt>
                <c:pt idx="1">
                  <c:v>36.33</c:v>
                </c:pt>
                <c:pt idx="2">
                  <c:v>38.409999999999997</c:v>
                </c:pt>
                <c:pt idx="3">
                  <c:v>9.74</c:v>
                </c:pt>
                <c:pt idx="4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0E-4D96-B891-89A868145B07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Gesamtbevölkerung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Bis Stufe 1</c:v>
                </c:pt>
                <c:pt idx="1">
                  <c:v>Stufe 2</c:v>
                </c:pt>
                <c:pt idx="2">
                  <c:v>Stufe 3</c:v>
                </c:pt>
                <c:pt idx="3">
                  <c:v>Stufe 4</c:v>
                </c:pt>
                <c:pt idx="4">
                  <c:v>Stufe 5</c:v>
                </c:pt>
              </c:strCache>
            </c:strRef>
          </c:cat>
          <c:val>
            <c:numRef>
              <c:f>Tabelle1!$D$2:$D$6</c:f>
              <c:numCache>
                <c:formatCode>General</c:formatCode>
                <c:ptCount val="5"/>
                <c:pt idx="0">
                  <c:v>17.55</c:v>
                </c:pt>
                <c:pt idx="1">
                  <c:v>34.32</c:v>
                </c:pt>
                <c:pt idx="2">
                  <c:v>37.21</c:v>
                </c:pt>
                <c:pt idx="3">
                  <c:v>10.43</c:v>
                </c:pt>
                <c:pt idx="4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0E-4D96-B891-89A868145B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9237880"/>
        <c:axId val="359238272"/>
      </c:barChart>
      <c:catAx>
        <c:axId val="359237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9238272"/>
        <c:crosses val="autoZero"/>
        <c:auto val="1"/>
        <c:lblAlgn val="ctr"/>
        <c:lblOffset val="100"/>
        <c:noMultiLvlLbl val="0"/>
      </c:catAx>
      <c:valAx>
        <c:axId val="35923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9237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800" b="1" dirty="0" smtClean="0"/>
              <a:t>Alltagsmathematische Kompetenzen</a:t>
            </a:r>
            <a:endParaRPr lang="de-DE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An- und Ungelernte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Bis Stufe 1</c:v>
                </c:pt>
                <c:pt idx="1">
                  <c:v>Stufe 2</c:v>
                </c:pt>
                <c:pt idx="2">
                  <c:v>Stufe 3</c:v>
                </c:pt>
                <c:pt idx="3">
                  <c:v>Stufe 4</c:v>
                </c:pt>
                <c:pt idx="4">
                  <c:v>Stufe 5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54.72</c:v>
                </c:pt>
                <c:pt idx="1">
                  <c:v>32.5</c:v>
                </c:pt>
                <c:pt idx="2">
                  <c:v>10.51</c:v>
                </c:pt>
                <c:pt idx="3">
                  <c:v>2.16</c:v>
                </c:pt>
                <c:pt idx="4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2C-4A39-8250-7F7C510595FF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Mit Berufsabschluss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Bis Stufe 1</c:v>
                </c:pt>
                <c:pt idx="1">
                  <c:v>Stufe 2</c:v>
                </c:pt>
                <c:pt idx="2">
                  <c:v>Stufe 3</c:v>
                </c:pt>
                <c:pt idx="3">
                  <c:v>Stufe 4</c:v>
                </c:pt>
                <c:pt idx="4">
                  <c:v>Stufe 5</c:v>
                </c:pt>
              </c:strCache>
            </c:strRef>
          </c:cat>
          <c:val>
            <c:numRef>
              <c:f>Tabelle1!$C$2:$C$6</c:f>
              <c:numCache>
                <c:formatCode>General</c:formatCode>
                <c:ptCount val="5"/>
                <c:pt idx="0">
                  <c:v>14.86</c:v>
                </c:pt>
                <c:pt idx="1">
                  <c:v>32.76</c:v>
                </c:pt>
                <c:pt idx="2">
                  <c:v>37.380000000000003</c:v>
                </c:pt>
                <c:pt idx="3">
                  <c:v>13.6</c:v>
                </c:pt>
                <c:pt idx="4">
                  <c:v>1.41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2C-4A39-8250-7F7C510595FF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Gesamtbevölkerung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Bis Stufe 1</c:v>
                </c:pt>
                <c:pt idx="1">
                  <c:v>Stufe 2</c:v>
                </c:pt>
                <c:pt idx="2">
                  <c:v>Stufe 3</c:v>
                </c:pt>
                <c:pt idx="3">
                  <c:v>Stufe 4</c:v>
                </c:pt>
                <c:pt idx="4">
                  <c:v>Stufe 5</c:v>
                </c:pt>
              </c:strCache>
            </c:strRef>
          </c:cat>
          <c:val>
            <c:numRef>
              <c:f>Tabelle1!$D$2:$D$6</c:f>
              <c:numCache>
                <c:formatCode>General</c:formatCode>
                <c:ptCount val="5"/>
                <c:pt idx="0">
                  <c:v>18.43</c:v>
                </c:pt>
                <c:pt idx="1">
                  <c:v>31.31</c:v>
                </c:pt>
                <c:pt idx="2">
                  <c:v>35.630000000000003</c:v>
                </c:pt>
                <c:pt idx="3">
                  <c:v>13.34</c:v>
                </c:pt>
                <c:pt idx="4">
                  <c:v>1.28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2C-4A39-8250-7F7C51059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9232784"/>
        <c:axId val="359238664"/>
      </c:barChart>
      <c:catAx>
        <c:axId val="35923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9238664"/>
        <c:crosses val="autoZero"/>
        <c:auto val="1"/>
        <c:lblAlgn val="ctr"/>
        <c:lblOffset val="100"/>
        <c:noMultiLvlLbl val="0"/>
      </c:catAx>
      <c:valAx>
        <c:axId val="359238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9232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Tabelle1!$B$2</c:f>
              <c:strCache>
                <c:ptCount val="1"/>
                <c:pt idx="0">
                  <c:v>Erwerbstätig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Tabelle1!$A$3:$A$4</c:f>
              <c:strCache>
                <c:ptCount val="2"/>
                <c:pt idx="0">
                  <c:v>An- und Ungelernte</c:v>
                </c:pt>
                <c:pt idx="1">
                  <c:v>Mit Berufsabschluss</c:v>
                </c:pt>
              </c:strCache>
            </c:strRef>
          </c:cat>
          <c:val>
            <c:numRef>
              <c:f>Tabelle1!$B$3:$B$4</c:f>
              <c:numCache>
                <c:formatCode>General</c:formatCode>
                <c:ptCount val="2"/>
                <c:pt idx="0">
                  <c:v>45.22</c:v>
                </c:pt>
                <c:pt idx="1">
                  <c:v>12.79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B7-4DB9-ACD5-525F279672E1}"/>
            </c:ext>
          </c:extLst>
        </c:ser>
        <c:ser>
          <c:idx val="1"/>
          <c:order val="1"/>
          <c:tx>
            <c:strRef>
              <c:f>Tabelle1!$C$2</c:f>
              <c:strCache>
                <c:ptCount val="1"/>
                <c:pt idx="0">
                  <c:v>Nicht erwerbstätig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Tabelle1!$A$3:$A$4</c:f>
              <c:strCache>
                <c:ptCount val="2"/>
                <c:pt idx="0">
                  <c:v>An- und Ungelernte</c:v>
                </c:pt>
                <c:pt idx="1">
                  <c:v>Mit Berufsabschluss</c:v>
                </c:pt>
              </c:strCache>
            </c:strRef>
          </c:cat>
          <c:val>
            <c:numRef>
              <c:f>Tabelle1!$C$3:$C$4</c:f>
              <c:numCache>
                <c:formatCode>General</c:formatCode>
                <c:ptCount val="2"/>
                <c:pt idx="0">
                  <c:v>53.59</c:v>
                </c:pt>
                <c:pt idx="1">
                  <c:v>27.1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B7-4DB9-ACD5-525F279672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9233960"/>
        <c:axId val="359234744"/>
      </c:barChart>
      <c:catAx>
        <c:axId val="359233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9234744"/>
        <c:crosses val="autoZero"/>
        <c:auto val="1"/>
        <c:lblAlgn val="ctr"/>
        <c:lblOffset val="100"/>
        <c:noMultiLvlLbl val="0"/>
      </c:catAx>
      <c:valAx>
        <c:axId val="359234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9233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0"/>
            <c:bubble3D val="0"/>
            <c:explosion val="29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68-48E6-97B5-0D97EB99F65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68-48E6-97B5-0D97EB99F65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468-48E6-97B5-0D97EB99F653}"/>
              </c:ext>
            </c:extLst>
          </c:dPt>
          <c:dLbls>
            <c:dLbl>
              <c:idx val="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468-48E6-97B5-0D97EB99F65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Tabelle1!$A$2:$A$4</c:f>
              <c:strCache>
                <c:ptCount val="3"/>
                <c:pt idx="0">
                  <c:v>An- und Ungelernte</c:v>
                </c:pt>
                <c:pt idx="1">
                  <c:v>In Ausbildung</c:v>
                </c:pt>
                <c:pt idx="2">
                  <c:v>Mit Berufsabschluss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14.1</c:v>
                </c:pt>
                <c:pt idx="1">
                  <c:v>14.5</c:v>
                </c:pt>
                <c:pt idx="2">
                  <c:v>71.2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468-48E6-97B5-0D97EB99F6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An- und Ungelernte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55 bis 64 Jahre</c:v>
                </c:pt>
                <c:pt idx="1">
                  <c:v>45 bis 54 Jahre</c:v>
                </c:pt>
                <c:pt idx="2">
                  <c:v>35 bis 44 Jahre</c:v>
                </c:pt>
                <c:pt idx="3">
                  <c:v>25 bis 34 Jahre</c:v>
                </c:pt>
                <c:pt idx="4">
                  <c:v>16 bis 24 Jahre</c:v>
                </c:pt>
                <c:pt idx="6">
                  <c:v>Frauen</c:v>
                </c:pt>
                <c:pt idx="7">
                  <c:v>Männer</c:v>
                </c:pt>
              </c:strCache>
            </c:strRef>
          </c:cat>
          <c:val>
            <c:numRef>
              <c:f>Tabelle1!$B$2:$B$9</c:f>
              <c:numCache>
                <c:formatCode>0.0</c:formatCode>
                <c:ptCount val="8"/>
                <c:pt idx="0">
                  <c:v>16.690000000000001</c:v>
                </c:pt>
                <c:pt idx="1">
                  <c:v>14.33</c:v>
                </c:pt>
                <c:pt idx="2">
                  <c:v>14.836017800493563</c:v>
                </c:pt>
                <c:pt idx="3">
                  <c:v>14.03</c:v>
                </c:pt>
                <c:pt idx="4">
                  <c:v>9.34</c:v>
                </c:pt>
                <c:pt idx="6">
                  <c:v>15.889267958142902</c:v>
                </c:pt>
                <c:pt idx="7">
                  <c:v>12.23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94-4BF6-B282-CF844EA24B02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 Ausbildung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55 bis 64 Jahre</c:v>
                </c:pt>
                <c:pt idx="1">
                  <c:v>45 bis 54 Jahre</c:v>
                </c:pt>
                <c:pt idx="2">
                  <c:v>35 bis 44 Jahre</c:v>
                </c:pt>
                <c:pt idx="3">
                  <c:v>25 bis 34 Jahre</c:v>
                </c:pt>
                <c:pt idx="4">
                  <c:v>16 bis 24 Jahre</c:v>
                </c:pt>
                <c:pt idx="6">
                  <c:v>Frauen</c:v>
                </c:pt>
                <c:pt idx="7">
                  <c:v>Männer</c:v>
                </c:pt>
              </c:strCache>
            </c:strRef>
          </c:cat>
          <c:val>
            <c:numRef>
              <c:f>Tabelle1!$C$2:$C$9</c:f>
              <c:numCache>
                <c:formatCode>0.0</c:formatCode>
                <c:ptCount val="8"/>
                <c:pt idx="0">
                  <c:v>7.0000000000000007E-2</c:v>
                </c:pt>
                <c:pt idx="1">
                  <c:v>0.4</c:v>
                </c:pt>
                <c:pt idx="2">
                  <c:v>1.46</c:v>
                </c:pt>
                <c:pt idx="3">
                  <c:v>15.08</c:v>
                </c:pt>
                <c:pt idx="4">
                  <c:v>71.599999999999994</c:v>
                </c:pt>
                <c:pt idx="6">
                  <c:v>14.14</c:v>
                </c:pt>
                <c:pt idx="7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94-4BF6-B282-CF844EA24B02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Mit Berufsabschluss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55 bis 64 Jahre</c:v>
                </c:pt>
                <c:pt idx="1">
                  <c:v>45 bis 54 Jahre</c:v>
                </c:pt>
                <c:pt idx="2">
                  <c:v>35 bis 44 Jahre</c:v>
                </c:pt>
                <c:pt idx="3">
                  <c:v>25 bis 34 Jahre</c:v>
                </c:pt>
                <c:pt idx="4">
                  <c:v>16 bis 24 Jahre</c:v>
                </c:pt>
                <c:pt idx="6">
                  <c:v>Frauen</c:v>
                </c:pt>
                <c:pt idx="7">
                  <c:v>Männer</c:v>
                </c:pt>
              </c:strCache>
            </c:strRef>
          </c:cat>
          <c:val>
            <c:numRef>
              <c:f>Tabelle1!$D$2:$D$9</c:f>
              <c:numCache>
                <c:formatCode>0.0</c:formatCode>
                <c:ptCount val="8"/>
                <c:pt idx="0">
                  <c:v>83</c:v>
                </c:pt>
                <c:pt idx="1">
                  <c:v>85.06</c:v>
                </c:pt>
                <c:pt idx="2">
                  <c:v>83.57</c:v>
                </c:pt>
                <c:pt idx="3">
                  <c:v>70.73</c:v>
                </c:pt>
                <c:pt idx="4">
                  <c:v>18.93</c:v>
                </c:pt>
                <c:pt idx="6">
                  <c:v>69.77</c:v>
                </c:pt>
                <c:pt idx="7">
                  <c:v>72.69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94-4BF6-B282-CF844EA24B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2024656"/>
        <c:axId val="352020344"/>
      </c:barChart>
      <c:catAx>
        <c:axId val="352024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2020344"/>
        <c:crosses val="autoZero"/>
        <c:auto val="1"/>
        <c:lblAlgn val="ctr"/>
        <c:lblOffset val="100"/>
        <c:noMultiLvlLbl val="0"/>
      </c:catAx>
      <c:valAx>
        <c:axId val="352020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202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An- und Ungelernte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Kein Migrationshintergrund</c:v>
                </c:pt>
                <c:pt idx="1">
                  <c:v>Migrationshintergrund, nicht selbst zugewandert</c:v>
                </c:pt>
                <c:pt idx="2">
                  <c:v>Migrationshintergrund, selbst zugewandert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9.26</c:v>
                </c:pt>
                <c:pt idx="1">
                  <c:v>16.920000000000002</c:v>
                </c:pt>
                <c:pt idx="2">
                  <c:v>36.6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99-4D46-993B-2714821FF217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 Ausbildung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Kein Migrationshintergrund</c:v>
                </c:pt>
                <c:pt idx="1">
                  <c:v>Migrationshintergrund, nicht selbst zugewandert</c:v>
                </c:pt>
                <c:pt idx="2">
                  <c:v>Migrationshintergrund, selbst zugewandert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13.83</c:v>
                </c:pt>
                <c:pt idx="1">
                  <c:v>48.41</c:v>
                </c:pt>
                <c:pt idx="2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99-4D46-993B-2714821FF217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Mit Berufsabschluss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Kein Migrationshintergrund</c:v>
                </c:pt>
                <c:pt idx="1">
                  <c:v>Migrationshintergrund, nicht selbst zugewandert</c:v>
                </c:pt>
                <c:pt idx="2">
                  <c:v>Migrationshintergrund, selbst zugewandert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76.77</c:v>
                </c:pt>
                <c:pt idx="1">
                  <c:v>34.49</c:v>
                </c:pt>
                <c:pt idx="2">
                  <c:v>52.72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99-4D46-993B-2714821FF2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2018776"/>
        <c:axId val="352019952"/>
      </c:barChart>
      <c:catAx>
        <c:axId val="352018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2019952"/>
        <c:crosses val="autoZero"/>
        <c:auto val="1"/>
        <c:lblAlgn val="ctr"/>
        <c:lblOffset val="100"/>
        <c:noMultiLvlLbl val="0"/>
      </c:catAx>
      <c:valAx>
        <c:axId val="352019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2018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An- und Ungelernt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29673278897163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C15-4AF0-84D0-D4294ACF22DD}"/>
                </c:ext>
              </c:extLst>
            </c:dLbl>
            <c:dLbl>
              <c:idx val="1"/>
              <c:layout>
                <c:manualLayout>
                  <c:x val="1.2593465577943387E-2"/>
                  <c:y val="-2.94009589342690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C15-4AF0-84D0-D4294ACF22D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(Fach)Hoch-schulreife</c:v>
                </c:pt>
                <c:pt idx="1">
                  <c:v>Realschul-abschluss</c:v>
                </c:pt>
                <c:pt idx="2">
                  <c:v>Hauptschul-abschluss</c:v>
                </c:pt>
                <c:pt idx="3">
                  <c:v>Kein Schulabschluss</c:v>
                </c:pt>
              </c:strCache>
            </c:strRef>
          </c:cat>
          <c:val>
            <c:numRef>
              <c:f>Tabelle1!$B$2:$B$5</c:f>
              <c:numCache>
                <c:formatCode>#,#00</c:formatCode>
                <c:ptCount val="4"/>
                <c:pt idx="0">
                  <c:v>5.28</c:v>
                </c:pt>
                <c:pt idx="1">
                  <c:v>7.23</c:v>
                </c:pt>
                <c:pt idx="2">
                  <c:v>25.23</c:v>
                </c:pt>
                <c:pt idx="3">
                  <c:v>85.47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15-4AF0-84D0-D4294ACF22DD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 Ausbildung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40771295228018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C15-4AF0-84D0-D4294ACF22DD}"/>
                </c:ext>
              </c:extLst>
            </c:dLbl>
            <c:dLbl>
              <c:idx val="1"/>
              <c:layout>
                <c:manualLayout>
                  <c:x val="3.1483663944858471E-2"/>
                  <c:y val="-2.94009589342690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C15-4AF0-84D0-D4294ACF22DD}"/>
                </c:ext>
              </c:extLst>
            </c:dLbl>
            <c:dLbl>
              <c:idx val="3"/>
              <c:layout>
                <c:manualLayout>
                  <c:x val="-1.1806373979321926E-2"/>
                  <c:y val="-1.347528384391086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C15-4AF0-84D0-D4294ACF22D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(Fach)Hoch-schulreife</c:v>
                </c:pt>
                <c:pt idx="1">
                  <c:v>Realschul-abschluss</c:v>
                </c:pt>
                <c:pt idx="2">
                  <c:v>Hauptschul-abschluss</c:v>
                </c:pt>
                <c:pt idx="3">
                  <c:v>Kein Schulabschluss</c:v>
                </c:pt>
              </c:strCache>
            </c:strRef>
          </c:cat>
          <c:val>
            <c:numRef>
              <c:f>Tabelle1!$C$2:$C$5</c:f>
              <c:numCache>
                <c:formatCode>#,#00</c:formatCode>
                <c:ptCount val="4"/>
                <c:pt idx="0">
                  <c:v>20.440000000000001</c:v>
                </c:pt>
                <c:pt idx="1">
                  <c:v>8.75</c:v>
                </c:pt>
                <c:pt idx="2">
                  <c:v>4.51</c:v>
                </c:pt>
                <c:pt idx="3">
                  <c:v>9.86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15-4AF0-84D0-D4294ACF22DD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Mit Berufsabschluss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1.5741831972429121E-2"/>
                  <c:y val="-1.347528384391086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C15-4AF0-84D0-D4294ACF22D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(Fach)Hoch-schulreife</c:v>
                </c:pt>
                <c:pt idx="1">
                  <c:v>Realschul-abschluss</c:v>
                </c:pt>
                <c:pt idx="2">
                  <c:v>Hauptschul-abschluss</c:v>
                </c:pt>
                <c:pt idx="3">
                  <c:v>Kein Schulabschluss</c:v>
                </c:pt>
              </c:strCache>
            </c:strRef>
          </c:cat>
          <c:val>
            <c:numRef>
              <c:f>Tabelle1!$D$2:$D$5</c:f>
              <c:numCache>
                <c:formatCode>#,#00</c:formatCode>
                <c:ptCount val="4"/>
                <c:pt idx="0">
                  <c:v>74.260000000000005</c:v>
                </c:pt>
                <c:pt idx="1">
                  <c:v>83.97</c:v>
                </c:pt>
                <c:pt idx="2">
                  <c:v>70.17</c:v>
                </c:pt>
                <c:pt idx="3">
                  <c:v>4.59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C15-4AF0-84D0-D4294ACF2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2020736"/>
        <c:axId val="357994440"/>
      </c:barChart>
      <c:catAx>
        <c:axId val="352020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7994440"/>
        <c:crosses val="autoZero"/>
        <c:auto val="1"/>
        <c:lblAlgn val="ctr"/>
        <c:lblOffset val="100"/>
        <c:noMultiLvlLbl val="0"/>
      </c:catAx>
      <c:valAx>
        <c:axId val="357994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2020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An- und Ungelernt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29673278897163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3B5-4E65-9749-DBF495898A0E}"/>
                </c:ext>
              </c:extLst>
            </c:dLbl>
            <c:dLbl>
              <c:idx val="1"/>
              <c:layout>
                <c:manualLayout>
                  <c:x val="1.2593465577943387E-2"/>
                  <c:y val="-2.94009589342690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3B5-4E65-9749-DBF495898A0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(Fach)Hoch-schulreife</c:v>
                </c:pt>
                <c:pt idx="1">
                  <c:v>Realschul-abschluss</c:v>
                </c:pt>
                <c:pt idx="2">
                  <c:v>Hauptschul-abschluss</c:v>
                </c:pt>
                <c:pt idx="3">
                  <c:v>Kein Schulabschluss</c:v>
                </c:pt>
              </c:strCache>
            </c:strRef>
          </c:cat>
          <c:val>
            <c:numRef>
              <c:f>Tabelle1!$B$2:$B$5</c:f>
              <c:numCache>
                <c:formatCode>#,#00</c:formatCode>
                <c:ptCount val="4"/>
                <c:pt idx="0">
                  <c:v>5.28</c:v>
                </c:pt>
                <c:pt idx="1">
                  <c:v>7.23</c:v>
                </c:pt>
                <c:pt idx="2">
                  <c:v>25.23</c:v>
                </c:pt>
                <c:pt idx="3">
                  <c:v>85.47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B5-4E65-9749-DBF495898A0E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 Ausbildung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40771295228018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3B5-4E65-9749-DBF495898A0E}"/>
                </c:ext>
              </c:extLst>
            </c:dLbl>
            <c:dLbl>
              <c:idx val="1"/>
              <c:layout>
                <c:manualLayout>
                  <c:x val="3.1483663944858471E-2"/>
                  <c:y val="-2.94009589342690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3B5-4E65-9749-DBF495898A0E}"/>
                </c:ext>
              </c:extLst>
            </c:dLbl>
            <c:dLbl>
              <c:idx val="3"/>
              <c:layout>
                <c:manualLayout>
                  <c:x val="-1.1806373979321926E-2"/>
                  <c:y val="-1.347528384391086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3B5-4E65-9749-DBF495898A0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(Fach)Hoch-schulreife</c:v>
                </c:pt>
                <c:pt idx="1">
                  <c:v>Realschul-abschluss</c:v>
                </c:pt>
                <c:pt idx="2">
                  <c:v>Hauptschul-abschluss</c:v>
                </c:pt>
                <c:pt idx="3">
                  <c:v>Kein Schulabschluss</c:v>
                </c:pt>
              </c:strCache>
            </c:strRef>
          </c:cat>
          <c:val>
            <c:numRef>
              <c:f>Tabelle1!$C$2:$C$5</c:f>
              <c:numCache>
                <c:formatCode>#,#00</c:formatCode>
                <c:ptCount val="4"/>
                <c:pt idx="0">
                  <c:v>20.440000000000001</c:v>
                </c:pt>
                <c:pt idx="1">
                  <c:v>8.75</c:v>
                </c:pt>
                <c:pt idx="2">
                  <c:v>4.51</c:v>
                </c:pt>
                <c:pt idx="3">
                  <c:v>9.86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3B5-4E65-9749-DBF495898A0E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Mit Berufsabschluss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1.5741831972429121E-2"/>
                  <c:y val="-1.347528384391086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3B5-4E65-9749-DBF495898A0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(Fach)Hoch-schulreife</c:v>
                </c:pt>
                <c:pt idx="1">
                  <c:v>Realschul-abschluss</c:v>
                </c:pt>
                <c:pt idx="2">
                  <c:v>Hauptschul-abschluss</c:v>
                </c:pt>
                <c:pt idx="3">
                  <c:v>Kein Schulabschluss</c:v>
                </c:pt>
              </c:strCache>
            </c:strRef>
          </c:cat>
          <c:val>
            <c:numRef>
              <c:f>Tabelle1!$D$2:$D$5</c:f>
              <c:numCache>
                <c:formatCode>#,#00</c:formatCode>
                <c:ptCount val="4"/>
                <c:pt idx="0">
                  <c:v>74.260000000000005</c:v>
                </c:pt>
                <c:pt idx="1">
                  <c:v>83.97</c:v>
                </c:pt>
                <c:pt idx="2">
                  <c:v>70.17</c:v>
                </c:pt>
                <c:pt idx="3">
                  <c:v>4.59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3B5-4E65-9749-DBF495898A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7995616"/>
        <c:axId val="357997184"/>
      </c:barChart>
      <c:catAx>
        <c:axId val="357995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7997184"/>
        <c:crosses val="autoZero"/>
        <c:auto val="1"/>
        <c:lblAlgn val="ctr"/>
        <c:lblOffset val="100"/>
        <c:noMultiLvlLbl val="0"/>
      </c:catAx>
      <c:valAx>
        <c:axId val="357997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7995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53-48F0-AB1E-9935F1912F3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53-48F0-AB1E-9935F1912F3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53-48F0-AB1E-9935F1912F3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Tabelle1!$A$2:$A$4</c:f>
              <c:strCache>
                <c:ptCount val="3"/>
                <c:pt idx="0">
                  <c:v>Kein Ausbildungs-/Studienabbruch</c:v>
                </c:pt>
                <c:pt idx="1">
                  <c:v>Berufsausbildung abgebrochen</c:v>
                </c:pt>
                <c:pt idx="2">
                  <c:v>Studium abgebrochen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67.8</c:v>
                </c:pt>
                <c:pt idx="1">
                  <c:v>28.3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53-48F0-AB1E-9935F1912F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Erwerbstätige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Mit Berufsabschluss</c:v>
                </c:pt>
                <c:pt idx="1">
                  <c:v>An- und Ungelernte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82.3</c:v>
                </c:pt>
                <c:pt idx="1">
                  <c:v>56.9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9E-4C82-9DB0-29DF2FBD2128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Nichterwerbstätige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Mit Berufsabschluss</c:v>
                </c:pt>
                <c:pt idx="1">
                  <c:v>An- und Ungelernte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17.7</c:v>
                </c:pt>
                <c:pt idx="1">
                  <c:v>43.1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9E-4C82-9DB0-29DF2FBD2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7997968"/>
        <c:axId val="357999144"/>
      </c:barChart>
      <c:catAx>
        <c:axId val="357997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7999144"/>
        <c:crosses val="autoZero"/>
        <c:auto val="1"/>
        <c:lblAlgn val="ctr"/>
        <c:lblOffset val="100"/>
        <c:noMultiLvlLbl val="0"/>
      </c:catAx>
      <c:valAx>
        <c:axId val="357999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799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Erwerbstätige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Mit Berufsabschluss</c:v>
                </c:pt>
                <c:pt idx="1">
                  <c:v>An- und Ungelernte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82.3</c:v>
                </c:pt>
                <c:pt idx="1">
                  <c:v>56.9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69-44E3-B0AD-E50535749784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Nichterwerbstätige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Mit Berufsabschluss</c:v>
                </c:pt>
                <c:pt idx="1">
                  <c:v>An- und Ungelernte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17.7</c:v>
                </c:pt>
                <c:pt idx="1">
                  <c:v>43.1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69-44E3-B0AD-E505357497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7994832"/>
        <c:axId val="357996400"/>
      </c:barChart>
      <c:catAx>
        <c:axId val="357994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7996400"/>
        <c:crosses val="autoZero"/>
        <c:auto val="1"/>
        <c:lblAlgn val="ctr"/>
        <c:lblOffset val="100"/>
        <c:noMultiLvlLbl val="0"/>
      </c:catAx>
      <c:valAx>
        <c:axId val="357996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799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A2F24-9220-46EA-8525-62471C47DD35}" type="datetimeFigureOut">
              <a:rPr lang="de-DE" smtClean="0"/>
              <a:t>24.03.2023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65DCC-EF5E-4206-8D5A-445712C8F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7116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F4F27E-08C7-41D7-A1C9-383DC80990C6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34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22.11.2013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6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Dr. Hagen Lesch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3542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86" name="Picture 38" descr="IW-Gebäude02-254x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255838"/>
          </a:xfrm>
          <a:prstGeom prst="rect">
            <a:avLst/>
          </a:prstGeom>
          <a:noFill/>
        </p:spPr>
      </p:pic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3254207"/>
            <a:ext cx="7107238" cy="346249"/>
          </a:xfrm>
        </p:spPr>
        <p:txBody>
          <a:bodyPr anchor="b"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6725" y="3716346"/>
            <a:ext cx="7107238" cy="17287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" y="212408"/>
            <a:ext cx="2779200" cy="729891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0" y="5713208"/>
            <a:ext cx="1861200" cy="27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4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Inhalt und Bild 56x1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Überschrift (30pt), Untertitel (20pt)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5" y="1700808"/>
            <a:ext cx="6121400" cy="432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386363" y="6524625"/>
            <a:ext cx="360362" cy="196850"/>
          </a:xfrm>
        </p:spPr>
        <p:txBody>
          <a:bodyPr/>
          <a:lstStyle>
            <a:lvl1pPr>
              <a:defRPr/>
            </a:lvl1pPr>
          </a:lstStyle>
          <a:p>
            <a:fld id="{DA4073E8-E5B7-4C13-B74A-677F983CD93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2" hasCustomPrompt="1"/>
          </p:nvPr>
        </p:nvSpPr>
        <p:spPr>
          <a:xfrm>
            <a:off x="6729013" y="1773238"/>
            <a:ext cx="2017712" cy="4320000"/>
          </a:xfr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defRPr lang="de-DE" sz="1050" b="1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dirty="0" smtClean="0"/>
              <a:t>Bild 56x120mm</a:t>
            </a:r>
            <a:endParaRPr lang="de-DE" dirty="0"/>
          </a:p>
        </p:txBody>
      </p:sp>
      <p:sp>
        <p:nvSpPr>
          <p:cNvPr id="9" name="Inhaltsplatzhalter 10"/>
          <p:cNvSpPr>
            <a:spLocks noGrp="1"/>
          </p:cNvSpPr>
          <p:nvPr>
            <p:ph sz="quarter" idx="13" hasCustomPrompt="1"/>
          </p:nvPr>
        </p:nvSpPr>
        <p:spPr>
          <a:xfrm>
            <a:off x="468315" y="6120000"/>
            <a:ext cx="8280400" cy="180000"/>
          </a:xfrm>
        </p:spPr>
        <p:txBody>
          <a:bodyPr/>
          <a:lstStyle>
            <a:lvl1pPr>
              <a:spcBef>
                <a:spcPts val="0"/>
              </a:spcBef>
              <a:defRPr sz="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Fußnoten und Quellenangaben (maximal zweizeilig)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54130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Inhalt und 3 klein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6725" y="828008"/>
            <a:ext cx="8280000" cy="346249"/>
          </a:xfrm>
        </p:spPr>
        <p:txBody>
          <a:bodyPr/>
          <a:lstStyle/>
          <a:p>
            <a:r>
              <a:rPr lang="de-DE" dirty="0" smtClean="0"/>
              <a:t>Überschrift (30pt), Untertitel (20pt)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5" y="1700808"/>
            <a:ext cx="6121400" cy="432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386363" y="6524625"/>
            <a:ext cx="360362" cy="196850"/>
          </a:xfrm>
        </p:spPr>
        <p:txBody>
          <a:bodyPr/>
          <a:lstStyle>
            <a:lvl1pPr>
              <a:defRPr/>
            </a:lvl1pPr>
          </a:lstStyle>
          <a:p>
            <a:fld id="{DA4073E8-E5B7-4C13-B74A-677F983CD93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2"/>
          </p:nvPr>
        </p:nvSpPr>
        <p:spPr>
          <a:xfrm>
            <a:off x="6729013" y="1772816"/>
            <a:ext cx="2017712" cy="1260000"/>
          </a:xfr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defRPr lang="de-DE" sz="1050" b="1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9" name="Bildplatzhalter 6"/>
          <p:cNvSpPr>
            <a:spLocks noGrp="1"/>
          </p:cNvSpPr>
          <p:nvPr>
            <p:ph type="pic" sz="quarter" idx="13"/>
          </p:nvPr>
        </p:nvSpPr>
        <p:spPr>
          <a:xfrm>
            <a:off x="6729013" y="3267056"/>
            <a:ext cx="2017712" cy="1260000"/>
          </a:xfr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defRPr lang="de-DE" sz="1050" b="1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729013" y="4761296"/>
            <a:ext cx="2017712" cy="1260000"/>
          </a:xfr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defRPr lang="de-DE" sz="1050" b="1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4" name="Inhaltsplatzhalter 10"/>
          <p:cNvSpPr>
            <a:spLocks noGrp="1"/>
          </p:cNvSpPr>
          <p:nvPr>
            <p:ph sz="quarter" idx="15" hasCustomPrompt="1"/>
          </p:nvPr>
        </p:nvSpPr>
        <p:spPr>
          <a:xfrm>
            <a:off x="468315" y="6120000"/>
            <a:ext cx="8280400" cy="180000"/>
          </a:xfrm>
        </p:spPr>
        <p:txBody>
          <a:bodyPr/>
          <a:lstStyle>
            <a:lvl1pPr>
              <a:spcBef>
                <a:spcPts val="0"/>
              </a:spcBef>
              <a:defRPr sz="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Fußnoten und Quellenangaben (maximal zweizeilig)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6595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Überschrift (30pt), Untertitel (20pt)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4073E8-E5B7-4C13-B74A-677F983CD932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Inhaltsplatzhalter 10"/>
          <p:cNvSpPr>
            <a:spLocks noGrp="1"/>
          </p:cNvSpPr>
          <p:nvPr>
            <p:ph sz="quarter" idx="12" hasCustomPrompt="1"/>
          </p:nvPr>
        </p:nvSpPr>
        <p:spPr>
          <a:xfrm>
            <a:off x="468315" y="6120000"/>
            <a:ext cx="8280400" cy="180000"/>
          </a:xfrm>
        </p:spPr>
        <p:txBody>
          <a:bodyPr/>
          <a:lstStyle>
            <a:lvl1pPr>
              <a:spcBef>
                <a:spcPts val="0"/>
              </a:spcBef>
              <a:defRPr sz="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Fußnoten und Quellenangaben (maximal zweizeilig)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4088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4073E8-E5B7-4C13-B74A-677F983CD932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Inhaltsplatzhalter 10"/>
          <p:cNvSpPr>
            <a:spLocks noGrp="1"/>
          </p:cNvSpPr>
          <p:nvPr>
            <p:ph sz="quarter" idx="12" hasCustomPrompt="1"/>
          </p:nvPr>
        </p:nvSpPr>
        <p:spPr>
          <a:xfrm>
            <a:off x="468315" y="6120000"/>
            <a:ext cx="8280400" cy="180000"/>
          </a:xfrm>
        </p:spPr>
        <p:txBody>
          <a:bodyPr/>
          <a:lstStyle>
            <a:lvl1pPr>
              <a:spcBef>
                <a:spcPts val="0"/>
              </a:spcBef>
              <a:defRPr sz="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Fußnoten und Quellenangaben (maximal zweizeilig)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332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erfolie ohne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4073E8-E5B7-4C13-B74A-677F983CD9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60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Film 4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Überschrift (30pt), Untertitel (20pt)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4073E8-E5B7-4C13-B74A-677F983CD932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Medienplatzhalter 5"/>
          <p:cNvSpPr>
            <a:spLocks noGrp="1"/>
          </p:cNvSpPr>
          <p:nvPr>
            <p:ph type="media" sz="quarter" idx="12" hasCustomPrompt="1"/>
          </p:nvPr>
        </p:nvSpPr>
        <p:spPr>
          <a:xfrm>
            <a:off x="466725" y="1773238"/>
            <a:ext cx="6238800" cy="4679950"/>
          </a:xfr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defRPr lang="de-DE" sz="1050" b="1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dirty="0" smtClean="0"/>
              <a:t>Film 4:3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001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Film 16: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Überschrift (30pt), Untertitel (20pt)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4073E8-E5B7-4C13-B74A-677F983CD932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Medienplatzhalter 5"/>
          <p:cNvSpPr>
            <a:spLocks noGrp="1"/>
          </p:cNvSpPr>
          <p:nvPr>
            <p:ph type="media" sz="quarter" idx="12" hasCustomPrompt="1"/>
          </p:nvPr>
        </p:nvSpPr>
        <p:spPr>
          <a:xfrm>
            <a:off x="466725" y="1773238"/>
            <a:ext cx="8210550" cy="4679950"/>
          </a:xfr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defRPr lang="de-DE" sz="1050" b="1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dirty="0" smtClean="0"/>
              <a:t>Film 16:9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839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6725" y="828008"/>
            <a:ext cx="8210550" cy="346249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4073E8-E5B7-4C13-B74A-677F983CD932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6725" y="1700213"/>
            <a:ext cx="8210550" cy="720000"/>
          </a:xfrm>
          <a:gradFill flip="none" rotWithShape="1">
            <a:gsLst>
              <a:gs pos="23000">
                <a:schemeClr val="tx2"/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lIns="360000" anchor="ctr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THEMA 1 EINGEBEN</a:t>
            </a:r>
          </a:p>
        </p:txBody>
      </p:sp>
      <p:sp>
        <p:nvSpPr>
          <p:cNvPr id="7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66725" y="2756529"/>
            <a:ext cx="8210550" cy="720000"/>
          </a:xfrm>
          <a:gradFill flip="none" rotWithShape="1">
            <a:gsLst>
              <a:gs pos="23000">
                <a:schemeClr val="tx2"/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36000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de-DE" dirty="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THEMA 2 EINGEBEN</a:t>
            </a:r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66725" y="3812845"/>
            <a:ext cx="8210550" cy="720000"/>
          </a:xfrm>
          <a:gradFill flip="none" rotWithShape="1">
            <a:gsLst>
              <a:gs pos="23000">
                <a:schemeClr val="tx2"/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36000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de-DE" dirty="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THEMA 3 EINGEBEN</a:t>
            </a:r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66725" y="4869160"/>
            <a:ext cx="8210550" cy="720000"/>
          </a:xfrm>
          <a:gradFill flip="none" rotWithShape="1">
            <a:gsLst>
              <a:gs pos="23000">
                <a:schemeClr val="tx2"/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36000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de-DE" dirty="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THEMA 4 EINGEBEN</a:t>
            </a:r>
          </a:p>
        </p:txBody>
      </p:sp>
    </p:spTree>
    <p:extLst>
      <p:ext uri="{BB962C8B-B14F-4D97-AF65-F5344CB8AC3E}">
        <p14:creationId xmlns:p14="http://schemas.microsoft.com/office/powerpoint/2010/main" val="321879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6725" y="828008"/>
            <a:ext cx="8280000" cy="34624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Überschrift (30pt), Untertitel (20pt)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6725" y="1700213"/>
            <a:ext cx="8280000" cy="432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4073E8-E5B7-4C13-B74A-677F983CD932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2" hasCustomPrompt="1"/>
          </p:nvPr>
        </p:nvSpPr>
        <p:spPr>
          <a:xfrm>
            <a:off x="468315" y="6120000"/>
            <a:ext cx="8280400" cy="180000"/>
          </a:xfrm>
        </p:spPr>
        <p:txBody>
          <a:bodyPr/>
          <a:lstStyle>
            <a:lvl1pPr>
              <a:spcBef>
                <a:spcPts val="0"/>
              </a:spcBef>
              <a:defRPr sz="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Fußnoten und Quellenangaben (maximal zweizeilig)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1785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kurze Aufzählungs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6725" y="828008"/>
            <a:ext cx="8280000" cy="34624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4073E8-E5B7-4C13-B74A-677F983CD93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2" y="1700212"/>
            <a:ext cx="8280000" cy="4680000"/>
          </a:xfrm>
        </p:spPr>
        <p:txBody>
          <a:bodyPr/>
          <a:lstStyle>
            <a:lvl1pPr marL="342884" indent="-342884">
              <a:buClr>
                <a:schemeClr val="tx2"/>
              </a:buClr>
              <a:buFont typeface="Wingdings 3" pitchFamily="18" charset="2"/>
              <a:buChar char=""/>
              <a:defRPr sz="2250" baseline="0"/>
            </a:lvl1pPr>
          </a:lstStyle>
          <a:p>
            <a:pPr lvl="0"/>
            <a:r>
              <a:rPr lang="de-DE" dirty="0" smtClean="0"/>
              <a:t>Folie für kurze max. 5 Aufzählungen</a:t>
            </a:r>
          </a:p>
        </p:txBody>
      </p:sp>
    </p:spTree>
    <p:extLst>
      <p:ext uri="{BB962C8B-B14F-4D97-AF65-F5344CB8AC3E}">
        <p14:creationId xmlns:p14="http://schemas.microsoft.com/office/powerpoint/2010/main" val="120854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ild 228x1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Überschrift (30pt), Untertitel (20pt)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4073E8-E5B7-4C13-B74A-677F983CD93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2" hasCustomPrompt="1"/>
          </p:nvPr>
        </p:nvSpPr>
        <p:spPr>
          <a:xfrm>
            <a:off x="466724" y="1773238"/>
            <a:ext cx="8280000" cy="4320000"/>
          </a:xfr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defRPr lang="de-DE" sz="1050" b="1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dirty="0" smtClean="0"/>
              <a:t>Bild 228x120mm</a:t>
            </a:r>
            <a:endParaRPr lang="de-DE" dirty="0"/>
          </a:p>
        </p:txBody>
      </p:sp>
      <p:sp>
        <p:nvSpPr>
          <p:cNvPr id="8" name="Inhaltsplatzhalter 10"/>
          <p:cNvSpPr>
            <a:spLocks noGrp="1"/>
          </p:cNvSpPr>
          <p:nvPr>
            <p:ph sz="quarter" idx="13" hasCustomPrompt="1"/>
          </p:nvPr>
        </p:nvSpPr>
        <p:spPr>
          <a:xfrm>
            <a:off x="468315" y="6120000"/>
            <a:ext cx="8280400" cy="180000"/>
          </a:xfrm>
        </p:spPr>
        <p:txBody>
          <a:bodyPr/>
          <a:lstStyle>
            <a:lvl1pPr>
              <a:spcBef>
                <a:spcPts val="0"/>
              </a:spcBef>
              <a:defRPr sz="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Fußnoten und Quellenangaben (maximal zweizeilig)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8864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, Inhalt und Bild 170x1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6725" y="828008"/>
            <a:ext cx="8280000" cy="346249"/>
          </a:xfrm>
        </p:spPr>
        <p:txBody>
          <a:bodyPr/>
          <a:lstStyle/>
          <a:p>
            <a:r>
              <a:rPr lang="de-DE" dirty="0" smtClean="0"/>
              <a:t>Überschrift (30pt), Untertitel (20pt)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6726" y="1700213"/>
            <a:ext cx="2017712" cy="432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4073E8-E5B7-4C13-B74A-677F983CD93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2" hasCustomPrompt="1"/>
          </p:nvPr>
        </p:nvSpPr>
        <p:spPr>
          <a:xfrm>
            <a:off x="2625325" y="1773238"/>
            <a:ext cx="6121400" cy="4320000"/>
          </a:xfr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defRPr lang="de-DE" sz="1050" b="1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dirty="0" smtClean="0"/>
              <a:t>Bild 170x120mm</a:t>
            </a:r>
            <a:endParaRPr lang="de-DE" dirty="0"/>
          </a:p>
        </p:txBody>
      </p:sp>
      <p:sp>
        <p:nvSpPr>
          <p:cNvPr id="9" name="Inhaltsplatzhalter 10"/>
          <p:cNvSpPr>
            <a:spLocks noGrp="1"/>
          </p:cNvSpPr>
          <p:nvPr>
            <p:ph sz="quarter" idx="13" hasCustomPrompt="1"/>
          </p:nvPr>
        </p:nvSpPr>
        <p:spPr>
          <a:xfrm>
            <a:off x="468315" y="6120000"/>
            <a:ext cx="8280400" cy="180000"/>
          </a:xfrm>
        </p:spPr>
        <p:txBody>
          <a:bodyPr/>
          <a:lstStyle>
            <a:lvl1pPr>
              <a:spcBef>
                <a:spcPts val="0"/>
              </a:spcBef>
              <a:defRPr sz="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Fußnoten und Quellenangaben (maximal zweizeilig)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5131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Inhalt und Bild 114x1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6725" y="828008"/>
            <a:ext cx="8280000" cy="346249"/>
          </a:xfrm>
        </p:spPr>
        <p:txBody>
          <a:bodyPr/>
          <a:lstStyle/>
          <a:p>
            <a:r>
              <a:rPr lang="de-DE" dirty="0" smtClean="0"/>
              <a:t>Überschrift (30pt), Untertitel (20pt)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6726" y="1700213"/>
            <a:ext cx="4033838" cy="432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4073E8-E5B7-4C13-B74A-677F983CD93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2" hasCustomPrompt="1"/>
          </p:nvPr>
        </p:nvSpPr>
        <p:spPr>
          <a:xfrm>
            <a:off x="4641452" y="1773238"/>
            <a:ext cx="4105275" cy="4320000"/>
          </a:xfr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defRPr lang="de-DE" sz="1050" b="1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dirty="0" smtClean="0"/>
              <a:t>Bild 114x120mm</a:t>
            </a:r>
            <a:endParaRPr lang="de-DE" dirty="0"/>
          </a:p>
        </p:txBody>
      </p:sp>
      <p:sp>
        <p:nvSpPr>
          <p:cNvPr id="9" name="Inhaltsplatzhalter 10"/>
          <p:cNvSpPr>
            <a:spLocks noGrp="1"/>
          </p:cNvSpPr>
          <p:nvPr>
            <p:ph sz="quarter" idx="13" hasCustomPrompt="1"/>
          </p:nvPr>
        </p:nvSpPr>
        <p:spPr>
          <a:xfrm>
            <a:off x="468315" y="6120000"/>
            <a:ext cx="8280400" cy="180000"/>
          </a:xfrm>
        </p:spPr>
        <p:txBody>
          <a:bodyPr/>
          <a:lstStyle>
            <a:lvl1pPr>
              <a:spcBef>
                <a:spcPts val="0"/>
              </a:spcBef>
              <a:defRPr sz="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Fußnoten und Quellenangaben (maximal zweizeilig)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9518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x 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9854" y="828008"/>
            <a:ext cx="8280000" cy="346249"/>
          </a:xfrm>
        </p:spPr>
        <p:txBody>
          <a:bodyPr/>
          <a:lstStyle/>
          <a:p>
            <a:r>
              <a:rPr lang="de-DE" dirty="0" smtClean="0"/>
              <a:t>Überschrift (30pt), Untertitel (20pt)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6726" y="1700213"/>
            <a:ext cx="4033838" cy="432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4073E8-E5B7-4C13-B74A-677F983CD93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2"/>
          <p:cNvSpPr>
            <a:spLocks noGrp="1"/>
          </p:cNvSpPr>
          <p:nvPr>
            <p:ph idx="12"/>
          </p:nvPr>
        </p:nvSpPr>
        <p:spPr>
          <a:xfrm>
            <a:off x="4716016" y="1700213"/>
            <a:ext cx="4033838" cy="432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Inhaltsplatzhalter 10"/>
          <p:cNvSpPr>
            <a:spLocks noGrp="1"/>
          </p:cNvSpPr>
          <p:nvPr>
            <p:ph sz="quarter" idx="13" hasCustomPrompt="1"/>
          </p:nvPr>
        </p:nvSpPr>
        <p:spPr>
          <a:xfrm>
            <a:off x="468315" y="6120000"/>
            <a:ext cx="8280400" cy="180000"/>
          </a:xfrm>
        </p:spPr>
        <p:txBody>
          <a:bodyPr/>
          <a:lstStyle>
            <a:lvl1pPr>
              <a:spcBef>
                <a:spcPts val="0"/>
              </a:spcBef>
              <a:defRPr sz="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Fußnoten und Quellenangaben (maximal zweizeilig)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44119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2 x Inhalt unter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6725" y="828008"/>
            <a:ext cx="8280000" cy="34624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Überschrift (30pt), Untertitel (20pt)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6725" y="1700212"/>
            <a:ext cx="8280000" cy="216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4073E8-E5B7-4C13-B74A-677F983CD93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Inhaltsplatzhalter 2"/>
          <p:cNvSpPr>
            <a:spLocks noGrp="1"/>
          </p:cNvSpPr>
          <p:nvPr>
            <p:ph idx="12"/>
          </p:nvPr>
        </p:nvSpPr>
        <p:spPr>
          <a:xfrm>
            <a:off x="466725" y="3861288"/>
            <a:ext cx="8280000" cy="216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Inhaltsplatzhalter 10"/>
          <p:cNvSpPr>
            <a:spLocks noGrp="1"/>
          </p:cNvSpPr>
          <p:nvPr>
            <p:ph sz="quarter" idx="13" hasCustomPrompt="1"/>
          </p:nvPr>
        </p:nvSpPr>
        <p:spPr>
          <a:xfrm>
            <a:off x="468315" y="6120000"/>
            <a:ext cx="8280400" cy="180000"/>
          </a:xfrm>
        </p:spPr>
        <p:txBody>
          <a:bodyPr/>
          <a:lstStyle>
            <a:lvl1pPr>
              <a:spcBef>
                <a:spcPts val="0"/>
              </a:spcBef>
              <a:defRPr sz="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Fußnoten und Quellenangaben (maximal zweizeilig)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9271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" name="Picture 41" descr="IW-02-254x2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-1154"/>
            <a:ext cx="9144000" cy="7556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828008"/>
            <a:ext cx="82800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 smtClean="0"/>
              <a:t>Überschrift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700213"/>
            <a:ext cx="8280000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Erste Textebene ohne Aufzählungszeichen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6729" y="6524625"/>
            <a:ext cx="777716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5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6363" y="6524625"/>
            <a:ext cx="360362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750" b="1">
                <a:solidFill>
                  <a:schemeClr val="tx2"/>
                </a:solidFill>
              </a:defRPr>
            </a:lvl1pPr>
          </a:lstStyle>
          <a:p>
            <a:fld id="{DA4073E8-E5B7-4C13-B74A-677F983CD932}" type="slidenum">
              <a:rPr lang="de-DE" smtClean="0"/>
              <a:t>‹Nr.›</a:t>
            </a:fld>
            <a:endParaRPr lang="de-DE"/>
          </a:p>
        </p:txBody>
      </p:sp>
      <p:pic>
        <p:nvPicPr>
          <p:cNvPr id="1070" name="Picture 46" descr="IW Koeln-Logo-0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71488" y="115896"/>
            <a:ext cx="180022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652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2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5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5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5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50" b="1">
          <a:solidFill>
            <a:schemeClr val="tx2"/>
          </a:solidFill>
          <a:latin typeface="Arial" charset="0"/>
        </a:defRPr>
      </a:lvl5pPr>
      <a:lvl6pPr marL="342884" algn="l" rtl="0" eaLnBrk="1" fontAlgn="base" hangingPunct="1">
        <a:spcBef>
          <a:spcPct val="0"/>
        </a:spcBef>
        <a:spcAft>
          <a:spcPct val="0"/>
        </a:spcAft>
        <a:defRPr sz="2250" b="1">
          <a:solidFill>
            <a:schemeClr val="tx2"/>
          </a:solidFill>
          <a:latin typeface="Arial" charset="0"/>
        </a:defRPr>
      </a:lvl6pPr>
      <a:lvl7pPr marL="685766" algn="l" rtl="0" eaLnBrk="1" fontAlgn="base" hangingPunct="1">
        <a:spcBef>
          <a:spcPct val="0"/>
        </a:spcBef>
        <a:spcAft>
          <a:spcPct val="0"/>
        </a:spcAft>
        <a:defRPr sz="2250" b="1">
          <a:solidFill>
            <a:schemeClr val="tx2"/>
          </a:solidFill>
          <a:latin typeface="Arial" charset="0"/>
        </a:defRPr>
      </a:lvl7pPr>
      <a:lvl8pPr marL="1028649" algn="l" rtl="0" eaLnBrk="1" fontAlgn="base" hangingPunct="1">
        <a:spcBef>
          <a:spcPct val="0"/>
        </a:spcBef>
        <a:spcAft>
          <a:spcPct val="0"/>
        </a:spcAft>
        <a:defRPr sz="2250" b="1">
          <a:solidFill>
            <a:schemeClr val="tx2"/>
          </a:solidFill>
          <a:latin typeface="Arial" charset="0"/>
        </a:defRPr>
      </a:lvl8pPr>
      <a:lvl9pPr marL="1371532" algn="l" rtl="0" eaLnBrk="1" fontAlgn="base" hangingPunct="1">
        <a:spcBef>
          <a:spcPct val="0"/>
        </a:spcBef>
        <a:spcAft>
          <a:spcPct val="0"/>
        </a:spcAft>
        <a:defRPr sz="225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00000"/>
        </a:lnSpc>
        <a:spcBef>
          <a:spcPts val="1050"/>
        </a:spcBef>
        <a:spcAft>
          <a:spcPct val="0"/>
        </a:spcAft>
        <a:defRPr sz="1500" b="1" baseline="0">
          <a:solidFill>
            <a:schemeClr val="bg2"/>
          </a:solidFill>
          <a:latin typeface="+mn-lt"/>
          <a:ea typeface="+mn-ea"/>
          <a:cs typeface="+mn-cs"/>
        </a:defRPr>
      </a:lvl1pPr>
      <a:lvl2pPr marL="134535" indent="-133344" algn="l" rtl="0" eaLnBrk="1" fontAlgn="base" hangingPunct="1">
        <a:lnSpc>
          <a:spcPct val="100000"/>
        </a:lnSpc>
        <a:spcBef>
          <a:spcPts val="1050"/>
        </a:spcBef>
        <a:spcAft>
          <a:spcPct val="0"/>
        </a:spcAft>
        <a:buClr>
          <a:schemeClr val="tx2"/>
        </a:buClr>
        <a:buFont typeface="Wingdings 3" pitchFamily="18" charset="2"/>
        <a:buChar char="}"/>
        <a:defRPr sz="1500">
          <a:solidFill>
            <a:schemeClr val="bg2"/>
          </a:solidFill>
          <a:latin typeface="+mn-lt"/>
        </a:defRPr>
      </a:lvl2pPr>
      <a:lvl3pPr marL="269069" indent="-133344" algn="l" rtl="0" eaLnBrk="1" fontAlgn="base" hangingPunct="1">
        <a:lnSpc>
          <a:spcPct val="100000"/>
        </a:lnSpc>
        <a:spcBef>
          <a:spcPts val="825"/>
        </a:spcBef>
        <a:spcAft>
          <a:spcPct val="0"/>
        </a:spcAft>
        <a:buClr>
          <a:schemeClr val="bg2"/>
        </a:buClr>
        <a:buFont typeface="Wingdings 3" pitchFamily="18" charset="2"/>
        <a:buChar char="}"/>
        <a:defRPr sz="1200">
          <a:solidFill>
            <a:schemeClr val="bg2"/>
          </a:solidFill>
          <a:latin typeface="+mn-lt"/>
        </a:defRPr>
      </a:lvl3pPr>
      <a:lvl4pPr marL="403602" indent="-133344" algn="l" rtl="0" eaLnBrk="1" fontAlgn="base" hangingPunct="1">
        <a:lnSpc>
          <a:spcPct val="100000"/>
        </a:lnSpc>
        <a:spcBef>
          <a:spcPts val="825"/>
        </a:spcBef>
        <a:spcAft>
          <a:spcPct val="0"/>
        </a:spcAft>
        <a:buClr>
          <a:schemeClr val="bg2"/>
        </a:buClr>
        <a:buFont typeface="Wingdings 3" pitchFamily="18" charset="2"/>
        <a:buChar char="}"/>
        <a:defRPr sz="1050">
          <a:solidFill>
            <a:schemeClr val="bg2"/>
          </a:solidFill>
          <a:latin typeface="+mn-lt"/>
        </a:defRPr>
      </a:lvl4pPr>
      <a:lvl5pPr marL="538136" indent="-133344" algn="l" rtl="0" eaLnBrk="1" fontAlgn="base" hangingPunct="1">
        <a:lnSpc>
          <a:spcPct val="100000"/>
        </a:lnSpc>
        <a:spcBef>
          <a:spcPts val="75"/>
        </a:spcBef>
        <a:spcAft>
          <a:spcPct val="0"/>
        </a:spcAft>
        <a:buClr>
          <a:schemeClr val="bg2"/>
        </a:buClr>
        <a:buFont typeface="Wingdings 3" pitchFamily="18" charset="2"/>
        <a:buChar char="}"/>
        <a:defRPr sz="1050">
          <a:solidFill>
            <a:schemeClr val="bg2"/>
          </a:solidFill>
          <a:latin typeface="+mn-lt"/>
        </a:defRPr>
      </a:lvl5pPr>
      <a:lvl6pPr marL="881019" indent="-133344" algn="l" rtl="0" eaLnBrk="1" fontAlgn="base" hangingPunct="1">
        <a:lnSpc>
          <a:spcPct val="120000"/>
        </a:lnSpc>
        <a:spcBef>
          <a:spcPct val="60000"/>
        </a:spcBef>
        <a:spcAft>
          <a:spcPct val="0"/>
        </a:spcAft>
        <a:buClr>
          <a:schemeClr val="bg2"/>
        </a:buClr>
        <a:buFont typeface="Wingdings 3" pitchFamily="18" charset="2"/>
        <a:buChar char="}"/>
        <a:defRPr sz="1050">
          <a:solidFill>
            <a:schemeClr val="bg2"/>
          </a:solidFill>
          <a:latin typeface="+mn-lt"/>
        </a:defRPr>
      </a:lvl6pPr>
      <a:lvl7pPr marL="1223903" indent="-133344" algn="l" rtl="0" eaLnBrk="1" fontAlgn="base" hangingPunct="1">
        <a:lnSpc>
          <a:spcPct val="120000"/>
        </a:lnSpc>
        <a:spcBef>
          <a:spcPct val="60000"/>
        </a:spcBef>
        <a:spcAft>
          <a:spcPct val="0"/>
        </a:spcAft>
        <a:buClr>
          <a:schemeClr val="bg2"/>
        </a:buClr>
        <a:buFont typeface="Wingdings 3" pitchFamily="18" charset="2"/>
        <a:buChar char="}"/>
        <a:defRPr sz="1050">
          <a:solidFill>
            <a:schemeClr val="bg2"/>
          </a:solidFill>
          <a:latin typeface="+mn-lt"/>
        </a:defRPr>
      </a:lvl7pPr>
      <a:lvl8pPr marL="1566785" indent="-133344" algn="l" rtl="0" eaLnBrk="1" fontAlgn="base" hangingPunct="1">
        <a:lnSpc>
          <a:spcPct val="120000"/>
        </a:lnSpc>
        <a:spcBef>
          <a:spcPct val="60000"/>
        </a:spcBef>
        <a:spcAft>
          <a:spcPct val="0"/>
        </a:spcAft>
        <a:buClr>
          <a:schemeClr val="bg2"/>
        </a:buClr>
        <a:buFont typeface="Wingdings 3" pitchFamily="18" charset="2"/>
        <a:buChar char="}"/>
        <a:defRPr sz="1050">
          <a:solidFill>
            <a:schemeClr val="bg2"/>
          </a:solidFill>
          <a:latin typeface="+mn-lt"/>
        </a:defRPr>
      </a:lvl8pPr>
      <a:lvl9pPr marL="1909667" indent="-133344" algn="l" rtl="0" eaLnBrk="1" fontAlgn="base" hangingPunct="1">
        <a:lnSpc>
          <a:spcPct val="120000"/>
        </a:lnSpc>
        <a:spcBef>
          <a:spcPct val="60000"/>
        </a:spcBef>
        <a:spcAft>
          <a:spcPct val="0"/>
        </a:spcAft>
        <a:buClr>
          <a:schemeClr val="bg2"/>
        </a:buClr>
        <a:buFont typeface="Wingdings 3" pitchFamily="18" charset="2"/>
        <a:buChar char="}"/>
        <a:defRPr sz="1050">
          <a:solidFill>
            <a:schemeClr val="bg2"/>
          </a:solidFill>
          <a:latin typeface="+mn-lt"/>
        </a:defRPr>
      </a:lvl9pPr>
    </p:bodyStyle>
    <p:otherStyle>
      <a:defPPr>
        <a:defRPr lang="de-DE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6725" y="2677126"/>
            <a:ext cx="7566322" cy="923330"/>
          </a:xfrm>
        </p:spPr>
        <p:txBody>
          <a:bodyPr/>
          <a:lstStyle/>
          <a:p>
            <a:r>
              <a:rPr lang="de-DE" sz="3000" dirty="0" smtClean="0"/>
              <a:t>Qualifizierung von An- und Ungelernten</a:t>
            </a:r>
            <a:endParaRPr lang="de-DE" sz="3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6724" y="3716346"/>
            <a:ext cx="8514905" cy="1728787"/>
          </a:xfrm>
        </p:spPr>
        <p:txBody>
          <a:bodyPr/>
          <a:lstStyle/>
          <a:p>
            <a:r>
              <a:rPr lang="de-DE" sz="2000" dirty="0" smtClean="0"/>
              <a:t>Eine empirische Bestandaufnahme der Lebenssituation und Potenziale</a:t>
            </a:r>
          </a:p>
          <a:p>
            <a:pPr>
              <a:spcBef>
                <a:spcPts val="1200"/>
              </a:spcBef>
            </a:pPr>
            <a:r>
              <a:rPr lang="de-DE" sz="1800" b="0" i="1" dirty="0" smtClean="0"/>
              <a:t>Bildung und Beruf: Erwerb und Verwertung in modernen Gesellschaften</a:t>
            </a:r>
            <a:br>
              <a:rPr lang="de-DE" sz="1800" b="0" i="1" dirty="0" smtClean="0"/>
            </a:br>
            <a:r>
              <a:rPr lang="de-DE" sz="1800" b="0" dirty="0" smtClean="0"/>
              <a:t>Gemeinsame Nutzertagung der FDZ des Bundes und der Länder sowie des BIBB</a:t>
            </a:r>
          </a:p>
          <a:p>
            <a:pPr>
              <a:spcBef>
                <a:spcPts val="600"/>
              </a:spcBef>
            </a:pPr>
            <a:r>
              <a:rPr lang="de-DE" sz="1800" dirty="0" smtClean="0"/>
              <a:t>Bonn, 4. November 2015, Dr. Regina Flake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172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69854" y="828008"/>
            <a:ext cx="8280000" cy="769441"/>
          </a:xfrm>
        </p:spPr>
        <p:txBody>
          <a:bodyPr/>
          <a:lstStyle/>
          <a:p>
            <a:r>
              <a:rPr lang="de-DE" sz="3000" dirty="0" smtClean="0"/>
              <a:t>An- und Ungelernte in der Bevölkerung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dirty="0" smtClean="0"/>
              <a:t>16- bis 64-jährige im Jahr 2011, in Prozent</a:t>
            </a:r>
            <a:endParaRPr lang="de-DE" sz="2000" dirty="0"/>
          </a:p>
        </p:txBody>
      </p:sp>
      <p:graphicFrame>
        <p:nvGraphicFramePr>
          <p:cNvPr id="13" name="Inhaltsplatzhalt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731315"/>
              </p:ext>
            </p:extLst>
          </p:nvPr>
        </p:nvGraphicFramePr>
        <p:xfrm>
          <a:off x="466725" y="1700213"/>
          <a:ext cx="4033838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Inhaltsplatzhalter 1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342884" indent="-342884">
              <a:buClr>
                <a:srgbClr val="006AB3"/>
              </a:buClr>
              <a:buFont typeface="Wingdings 3" pitchFamily="18" charset="2"/>
              <a:buChar char=""/>
            </a:pPr>
            <a:r>
              <a:rPr lang="de-DE" sz="2000" b="0" dirty="0">
                <a:solidFill>
                  <a:srgbClr val="646464"/>
                </a:solidFill>
              </a:rPr>
              <a:t>7,5 Mio. Personen im Alter von 16 bis 64 Jahren haben keinen Berufsabschluss</a:t>
            </a:r>
          </a:p>
          <a:p>
            <a:pPr marL="342884" indent="-342884">
              <a:buClr>
                <a:srgbClr val="006AB3"/>
              </a:buClr>
              <a:buFont typeface="Wingdings 3" pitchFamily="18" charset="2"/>
              <a:buChar char=""/>
            </a:pPr>
            <a:r>
              <a:rPr lang="de-DE" sz="2000" b="0" dirty="0">
                <a:solidFill>
                  <a:srgbClr val="646464"/>
                </a:solidFill>
              </a:rPr>
              <a:t>Personen mit Berufsabschluss:</a:t>
            </a:r>
          </a:p>
          <a:p>
            <a:pPr marL="674967" indent="-342884">
              <a:buClr>
                <a:srgbClr val="006AB3"/>
              </a:buClr>
              <a:buFont typeface="Wingdings 3" pitchFamily="18" charset="2"/>
              <a:buChar char=""/>
            </a:pPr>
            <a:r>
              <a:rPr lang="de-DE" sz="2000" b="0" dirty="0">
                <a:solidFill>
                  <a:srgbClr val="646464"/>
                </a:solidFill>
              </a:rPr>
              <a:t>66,5% Berufsausbildung</a:t>
            </a:r>
          </a:p>
          <a:p>
            <a:pPr marL="674967" indent="-342884">
              <a:buClr>
                <a:srgbClr val="006AB3"/>
              </a:buClr>
              <a:buFont typeface="Wingdings 3" pitchFamily="18" charset="2"/>
              <a:buChar char=""/>
            </a:pPr>
            <a:r>
              <a:rPr lang="de-DE" sz="2000" b="0" dirty="0">
                <a:solidFill>
                  <a:srgbClr val="646464"/>
                </a:solidFill>
              </a:rPr>
              <a:t>11,8% Fortbildungsabschluss</a:t>
            </a:r>
          </a:p>
          <a:p>
            <a:pPr marL="674967" indent="-342884">
              <a:buClr>
                <a:srgbClr val="006AB3"/>
              </a:buClr>
              <a:buFont typeface="Wingdings 3" pitchFamily="18" charset="2"/>
              <a:buChar char=""/>
            </a:pPr>
            <a:r>
              <a:rPr lang="de-DE" sz="2000" b="0" dirty="0">
                <a:solidFill>
                  <a:srgbClr val="646464"/>
                </a:solidFill>
              </a:rPr>
              <a:t>21,4% (Fach-</a:t>
            </a:r>
            <a:r>
              <a:rPr lang="de-DE" sz="2000" b="0" dirty="0" smtClean="0">
                <a:solidFill>
                  <a:srgbClr val="646464"/>
                </a:solidFill>
              </a:rPr>
              <a:t>) Hochschulabschluss</a:t>
            </a:r>
            <a:endParaRPr lang="de-DE" sz="2000" b="0" dirty="0">
              <a:solidFill>
                <a:srgbClr val="646464"/>
              </a:solidFill>
            </a:endParaRPr>
          </a:p>
          <a:p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>
                <a:solidFill>
                  <a:schemeClr val="bg2"/>
                </a:solidFill>
              </a:rPr>
              <a:t>Quelle: Mikrozensus 2011; eigene Berechnungen</a:t>
            </a:r>
          </a:p>
          <a:p>
            <a:endParaRPr lang="de-D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11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4" y="828008"/>
            <a:ext cx="8677275" cy="769441"/>
          </a:xfrm>
        </p:spPr>
        <p:txBody>
          <a:bodyPr/>
          <a:lstStyle/>
          <a:p>
            <a:r>
              <a:rPr lang="de-DE" sz="3000" dirty="0" smtClean="0"/>
              <a:t>An- und Ungelernte nach Geschlecht und Alter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dirty="0" smtClean="0"/>
              <a:t>16- bis 64-jährige, in Prozent</a:t>
            </a:r>
            <a:endParaRPr lang="de-DE" sz="2000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742830"/>
              </p:ext>
            </p:extLst>
          </p:nvPr>
        </p:nvGraphicFramePr>
        <p:xfrm>
          <a:off x="466725" y="1700213"/>
          <a:ext cx="8280400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Inhaltsplatzhalt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2"/>
                </a:solidFill>
              </a:rPr>
              <a:t>Quelle: Mikrozensus 2011; eigene Berechnungen</a:t>
            </a:r>
            <a:endParaRPr lang="de-D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91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4" y="828008"/>
            <a:ext cx="9434514" cy="1269578"/>
          </a:xfrm>
        </p:spPr>
        <p:txBody>
          <a:bodyPr/>
          <a:lstStyle/>
          <a:p>
            <a:r>
              <a:rPr lang="de-DE" sz="3000" dirty="0" smtClean="0"/>
              <a:t>An- und Ungelernte nach Migrationshintergrund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dirty="0" smtClean="0"/>
              <a:t>16- bis 64-jährige, in Prozent</a:t>
            </a:r>
            <a:endParaRPr lang="de-DE" sz="2000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974847"/>
              </p:ext>
            </p:extLst>
          </p:nvPr>
        </p:nvGraphicFramePr>
        <p:xfrm>
          <a:off x="466725" y="1700213"/>
          <a:ext cx="8280400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Inhaltsplatzhalt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2"/>
                </a:solidFill>
              </a:rPr>
              <a:t>Quelle: Mikrozensus 2011; eigene Berechnungen</a:t>
            </a:r>
            <a:endParaRPr lang="de-D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27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854" y="828008"/>
            <a:ext cx="8974184" cy="769441"/>
          </a:xfrm>
        </p:spPr>
        <p:txBody>
          <a:bodyPr/>
          <a:lstStyle/>
          <a:p>
            <a:r>
              <a:rPr lang="de-DE" sz="3000" dirty="0" smtClean="0"/>
              <a:t>Berufliche Qualifikation und Schulabschlüsse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dirty="0" smtClean="0"/>
              <a:t>16- bis 64-jährige, in Prozent</a:t>
            </a:r>
            <a:endParaRPr lang="de-DE" sz="2000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450431"/>
              </p:ext>
            </p:extLst>
          </p:nvPr>
        </p:nvGraphicFramePr>
        <p:xfrm>
          <a:off x="466725" y="1700213"/>
          <a:ext cx="4033838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8315" y="6305744"/>
            <a:ext cx="8280400" cy="180000"/>
          </a:xfrm>
        </p:spPr>
        <p:txBody>
          <a:bodyPr/>
          <a:lstStyle/>
          <a:p>
            <a:r>
              <a:rPr lang="de-DE" dirty="0" smtClean="0">
                <a:solidFill>
                  <a:schemeClr val="bg2"/>
                </a:solidFill>
              </a:rPr>
              <a:t>Quelle: Mikrozensus 2011; eigene Berechnungen</a:t>
            </a:r>
          </a:p>
          <a:p>
            <a:endParaRPr lang="de-DE" dirty="0">
              <a:solidFill>
                <a:schemeClr val="bg2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00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854" y="828008"/>
            <a:ext cx="8974184" cy="769441"/>
          </a:xfrm>
        </p:spPr>
        <p:txBody>
          <a:bodyPr/>
          <a:lstStyle/>
          <a:p>
            <a:r>
              <a:rPr lang="de-DE" sz="3000" dirty="0" smtClean="0"/>
              <a:t>Berufliche Qualifikation und Schulabschlüsse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dirty="0" smtClean="0"/>
              <a:t>16- bis 64-jährige, in Prozent</a:t>
            </a:r>
            <a:endParaRPr lang="de-DE" sz="2000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450431"/>
              </p:ext>
            </p:extLst>
          </p:nvPr>
        </p:nvGraphicFramePr>
        <p:xfrm>
          <a:off x="466725" y="1700213"/>
          <a:ext cx="4033838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Inhaltsplatzhalter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342884" indent="-342884">
              <a:buClr>
                <a:srgbClr val="006AB3"/>
              </a:buClr>
              <a:buFont typeface="Wingdings 3" pitchFamily="18" charset="2"/>
              <a:buChar char=""/>
            </a:pPr>
            <a:r>
              <a:rPr lang="de-DE" sz="2000" b="0" dirty="0">
                <a:solidFill>
                  <a:srgbClr val="646464"/>
                </a:solidFill>
              </a:rPr>
              <a:t>Unternehmen bevorzugen Jugendliche mit </a:t>
            </a:r>
            <a:r>
              <a:rPr lang="de-DE" sz="2000" b="0" dirty="0" smtClean="0">
                <a:solidFill>
                  <a:srgbClr val="646464"/>
                </a:solidFill>
              </a:rPr>
              <a:t>höherem Schulabschluss </a:t>
            </a:r>
            <a:r>
              <a:rPr lang="de-DE" sz="2000" b="0" dirty="0">
                <a:solidFill>
                  <a:srgbClr val="646464"/>
                </a:solidFill>
              </a:rPr>
              <a:t>für Ausbildung </a:t>
            </a:r>
          </a:p>
          <a:p>
            <a:pPr marL="342884" indent="-342884">
              <a:buClr>
                <a:srgbClr val="006AB3"/>
              </a:buClr>
              <a:buFont typeface="Wingdings 3" pitchFamily="18" charset="2"/>
              <a:buChar char=""/>
            </a:pPr>
            <a:r>
              <a:rPr lang="de-DE" sz="2000" b="0" dirty="0">
                <a:solidFill>
                  <a:srgbClr val="646464"/>
                </a:solidFill>
              </a:rPr>
              <a:t>Verengtes berufliches Spektrum für leistungsschwächere Jugendliche</a:t>
            </a:r>
          </a:p>
          <a:p>
            <a:pPr marL="342884" indent="-342884">
              <a:buClr>
                <a:srgbClr val="006AB3"/>
              </a:buClr>
              <a:buFont typeface="Wingdings 3" pitchFamily="18" charset="2"/>
              <a:buChar char=""/>
            </a:pPr>
            <a:r>
              <a:rPr lang="de-DE" sz="2000" b="0" dirty="0">
                <a:solidFill>
                  <a:srgbClr val="646464"/>
                </a:solidFill>
              </a:rPr>
              <a:t>Durch Misserfolg in der Schulzeit kein weitere Bildungswunsch</a:t>
            </a:r>
          </a:p>
          <a:p>
            <a:pPr marL="342884" indent="-342884">
              <a:buClr>
                <a:srgbClr val="006AB3"/>
              </a:buClr>
              <a:buFont typeface="Wingdings 3" pitchFamily="18" charset="2"/>
              <a:buChar char=""/>
            </a:pPr>
            <a:r>
              <a:rPr lang="de-DE" sz="2000" b="0" dirty="0">
                <a:solidFill>
                  <a:srgbClr val="646464"/>
                </a:solidFill>
              </a:rPr>
              <a:t>Im Übergangsbereich „hängengeblieben</a:t>
            </a:r>
            <a:r>
              <a:rPr lang="de-DE" sz="2000" b="0" dirty="0" smtClean="0">
                <a:solidFill>
                  <a:srgbClr val="646464"/>
                </a:solidFill>
              </a:rPr>
              <a:t>“</a:t>
            </a:r>
            <a:endParaRPr lang="de-DE" sz="2000" b="0" dirty="0">
              <a:solidFill>
                <a:srgbClr val="646464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8315" y="6305744"/>
            <a:ext cx="8280400" cy="180000"/>
          </a:xfrm>
        </p:spPr>
        <p:txBody>
          <a:bodyPr/>
          <a:lstStyle/>
          <a:p>
            <a:r>
              <a:rPr lang="de-DE" dirty="0" smtClean="0">
                <a:solidFill>
                  <a:schemeClr val="bg2"/>
                </a:solidFill>
              </a:rPr>
              <a:t>Quelle: Mikrozensus 2011; eigene Berechnungen</a:t>
            </a:r>
          </a:p>
          <a:p>
            <a:endParaRPr lang="de-D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86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828008"/>
            <a:ext cx="8280000" cy="769441"/>
          </a:xfrm>
        </p:spPr>
        <p:txBody>
          <a:bodyPr/>
          <a:lstStyle/>
          <a:p>
            <a:r>
              <a:rPr lang="de-DE" sz="3000" dirty="0" smtClean="0"/>
              <a:t>An- und Ungelernte mit Ausbildungsabbruch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dirty="0" smtClean="0"/>
              <a:t>16- bis 64-jährige, in Prozent</a:t>
            </a:r>
            <a:endParaRPr lang="de-DE" sz="2000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928692"/>
              </p:ext>
            </p:extLst>
          </p:nvPr>
        </p:nvGraphicFramePr>
        <p:xfrm>
          <a:off x="466725" y="1700213"/>
          <a:ext cx="8280400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Inhaltsplatzhalt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2"/>
                </a:solidFill>
              </a:rPr>
              <a:t>Quelle: PIAAC 2012; eigene Berechnungen</a:t>
            </a:r>
            <a:endParaRPr lang="de-D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73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9854" y="828008"/>
            <a:ext cx="8280000" cy="923330"/>
          </a:xfrm>
        </p:spPr>
        <p:txBody>
          <a:bodyPr/>
          <a:lstStyle/>
          <a:p>
            <a:r>
              <a:rPr lang="de-DE" sz="3000" dirty="0"/>
              <a:t>Einflussfaktoren auf die Wahrscheinlichkeit, an- und ungelernt zu sein</a:t>
            </a:r>
          </a:p>
        </p:txBody>
      </p:sp>
      <p:graphicFrame>
        <p:nvGraphicFramePr>
          <p:cNvPr id="8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154023"/>
              </p:ext>
            </p:extLst>
          </p:nvPr>
        </p:nvGraphicFramePr>
        <p:xfrm>
          <a:off x="466724" y="1700205"/>
          <a:ext cx="4076700" cy="497779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31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9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9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74">
                <a:tc>
                  <a:txBody>
                    <a:bodyPr/>
                    <a:lstStyle/>
                    <a:p>
                      <a:pPr algn="ctr" fontAlgn="b"/>
                      <a:endParaRPr lang="de-DE" sz="800" b="1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Alle</a:t>
                      </a:r>
                      <a:endParaRPr lang="de-DE" sz="800" b="1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u="none" strike="noStrike">
                          <a:solidFill>
                            <a:schemeClr val="bg2"/>
                          </a:solidFill>
                          <a:effectLst/>
                        </a:rPr>
                        <a:t>Männer</a:t>
                      </a:r>
                      <a:endParaRPr lang="de-DE" sz="800" b="1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Frauen</a:t>
                      </a:r>
                      <a:endParaRPr lang="de-DE" sz="800" b="1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7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Frau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0,048***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74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Alter (Referenz: 35 bis 44 Jahre)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7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16 bis 24 Jahre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0,144***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0,146***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0,146***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7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25 bis 34 Jahre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0,011***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0,009***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0,016***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7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45 bis 54 Jahre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0,000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-0,005***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0,008***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7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55 bis 64 Jahre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0,005***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-0,014***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0,024***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74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Familienstand (Referenz: Ledig)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7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Verheiratet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-0,030***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-0,051***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-0,007***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523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Geschieden, verwitwet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-0,005**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-0,026***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0,011***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74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Minderjährige Kinder (Referenz: keine minderjährigen Kinder)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523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Kinder unter </a:t>
                      </a:r>
                      <a:r>
                        <a:rPr lang="de-DE" sz="8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3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0,009***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0,005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0,019***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15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Kinder </a:t>
                      </a:r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über </a:t>
                      </a:r>
                      <a:r>
                        <a:rPr lang="de-DE" sz="8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3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0</a:t>
                      </a:r>
                      <a:r>
                        <a:rPr lang="de-DE" sz="8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,003</a:t>
                      </a:r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*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0,003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0,009***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37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Alleinerziehend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0,026***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-0,006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0,037***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4374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Migrationshintergrund (Referenz: kein Migrationshintergrund)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564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Migrationshintergrund, nicht selbst zugewandert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0,136***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0,151***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0,116***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564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Migrationshintergrund, selbst zugewandert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0,204***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0,210***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0,201***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4374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Schulabschluss (Referenz: </a:t>
                      </a:r>
                      <a:r>
                        <a:rPr lang="de-DE" sz="8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Realschule)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1523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Ohne</a:t>
                      </a:r>
                      <a:r>
                        <a:rPr lang="de-DE" sz="800" u="none" strike="noStrike" baseline="0" dirty="0" smtClean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de-DE" sz="8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Schulabschluss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0,752***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0,749***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0,750***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1523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Hauptschule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0,167***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0,120***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0,218***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1523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(Fach-)Abitur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-0,021***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-0,001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-0,040***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437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Konstante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0,030***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0,067***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0,036***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437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Bundesland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ja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ja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ja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437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R2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0,262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0,261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0,274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437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F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6279,34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>
                          <a:solidFill>
                            <a:schemeClr val="bg2"/>
                          </a:solidFill>
                          <a:effectLst/>
                        </a:rPr>
                        <a:t>2453,18</a:t>
                      </a:r>
                      <a:endParaRPr lang="de-DE" sz="800" b="0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5285,02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437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N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377.791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186.86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190.931</a:t>
                      </a:r>
                      <a:endParaRPr lang="de-DE" sz="800" b="0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623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6" name="Inhaltsplatzhalter 5"/>
          <p:cNvSpPr>
            <a:spLocks noGrp="1"/>
          </p:cNvSpPr>
          <p:nvPr>
            <p:ph idx="12"/>
          </p:nvPr>
        </p:nvSpPr>
        <p:spPr>
          <a:xfrm>
            <a:off x="4716016" y="1700213"/>
            <a:ext cx="4427984" cy="4320000"/>
          </a:xfrm>
        </p:spPr>
        <p:txBody>
          <a:bodyPr/>
          <a:lstStyle/>
          <a:p>
            <a:pPr marL="342884" indent="-342884">
              <a:buClr>
                <a:srgbClr val="006AB3"/>
              </a:buClr>
              <a:buFont typeface="Wingdings 3" pitchFamily="18" charset="2"/>
              <a:buChar char=""/>
            </a:pPr>
            <a:r>
              <a:rPr lang="de-DE" sz="2000" b="0" dirty="0">
                <a:solidFill>
                  <a:srgbClr val="646464"/>
                </a:solidFill>
              </a:rPr>
              <a:t>Frauen</a:t>
            </a:r>
          </a:p>
          <a:p>
            <a:pPr marL="342884" indent="-342884">
              <a:buClr>
                <a:srgbClr val="006AB3"/>
              </a:buClr>
              <a:buFont typeface="Wingdings 3" pitchFamily="18" charset="2"/>
              <a:buChar char=""/>
            </a:pPr>
            <a:r>
              <a:rPr lang="de-DE" sz="2000" b="0" dirty="0">
                <a:solidFill>
                  <a:srgbClr val="646464"/>
                </a:solidFill>
              </a:rPr>
              <a:t>Personen unter 34 Jahren und Personen über 55 Jahren </a:t>
            </a:r>
            <a:r>
              <a:rPr lang="de-DE" sz="2000" b="0" dirty="0" smtClean="0">
                <a:solidFill>
                  <a:srgbClr val="646464"/>
                </a:solidFill>
              </a:rPr>
              <a:t/>
            </a:r>
            <a:br>
              <a:rPr lang="de-DE" sz="2000" b="0" dirty="0" smtClean="0">
                <a:solidFill>
                  <a:srgbClr val="646464"/>
                </a:solidFill>
              </a:rPr>
            </a:br>
            <a:r>
              <a:rPr lang="de-DE" sz="2000" b="0" dirty="0" smtClean="0">
                <a:solidFill>
                  <a:srgbClr val="646464"/>
                </a:solidFill>
              </a:rPr>
              <a:t>(Referenzgruppe</a:t>
            </a:r>
            <a:r>
              <a:rPr lang="de-DE" sz="2000" b="0" dirty="0">
                <a:solidFill>
                  <a:srgbClr val="646464"/>
                </a:solidFill>
              </a:rPr>
              <a:t>: </a:t>
            </a:r>
            <a:r>
              <a:rPr lang="de-DE" sz="2000" b="0" dirty="0" smtClean="0">
                <a:solidFill>
                  <a:srgbClr val="646464"/>
                </a:solidFill>
              </a:rPr>
              <a:t>35- </a:t>
            </a:r>
            <a:r>
              <a:rPr lang="de-DE" sz="2000" b="0" dirty="0">
                <a:solidFill>
                  <a:srgbClr val="646464"/>
                </a:solidFill>
              </a:rPr>
              <a:t>bis 44-Jährigen)</a:t>
            </a:r>
          </a:p>
          <a:p>
            <a:pPr marL="342884" indent="-342884">
              <a:buClr>
                <a:srgbClr val="006AB3"/>
              </a:buClr>
              <a:buFont typeface="Wingdings 3" pitchFamily="18" charset="2"/>
              <a:buChar char=""/>
            </a:pPr>
            <a:r>
              <a:rPr lang="de-DE" sz="2000" b="0" dirty="0" smtClean="0">
                <a:solidFill>
                  <a:srgbClr val="646464"/>
                </a:solidFill>
              </a:rPr>
              <a:t>Geschiedene, Verwitwete</a:t>
            </a:r>
            <a:endParaRPr lang="de-DE" sz="2000" b="0" dirty="0">
              <a:solidFill>
                <a:srgbClr val="646464"/>
              </a:solidFill>
            </a:endParaRPr>
          </a:p>
          <a:p>
            <a:pPr marL="342884" indent="-342884">
              <a:buClr>
                <a:srgbClr val="006AB3"/>
              </a:buClr>
              <a:buFont typeface="Wingdings 3" pitchFamily="18" charset="2"/>
              <a:buChar char=""/>
            </a:pPr>
            <a:r>
              <a:rPr lang="de-DE" sz="2000" b="0" dirty="0">
                <a:solidFill>
                  <a:srgbClr val="646464"/>
                </a:solidFill>
              </a:rPr>
              <a:t>(Junge) Mütter mit kleinen Kindern</a:t>
            </a:r>
          </a:p>
          <a:p>
            <a:pPr marL="342884" indent="-342884">
              <a:buClr>
                <a:srgbClr val="006AB3"/>
              </a:buClr>
              <a:buFont typeface="Wingdings 3" pitchFamily="18" charset="2"/>
              <a:buChar char=""/>
            </a:pPr>
            <a:r>
              <a:rPr lang="de-DE" sz="2000" b="0" dirty="0">
                <a:solidFill>
                  <a:srgbClr val="646464"/>
                </a:solidFill>
              </a:rPr>
              <a:t>Personen mit Migrationshintergrund (selbst zugewandert)</a:t>
            </a:r>
          </a:p>
          <a:p>
            <a:pPr marL="342884" indent="-342884">
              <a:buClr>
                <a:srgbClr val="006AB3"/>
              </a:buClr>
              <a:buFont typeface="Wingdings 3" pitchFamily="18" charset="2"/>
              <a:buChar char=""/>
            </a:pPr>
            <a:r>
              <a:rPr lang="de-DE" sz="2000" b="0" dirty="0" smtClean="0">
                <a:solidFill>
                  <a:srgbClr val="646464"/>
                </a:solidFill>
              </a:rPr>
              <a:t>Personen mit niedrigem Schulabschluss</a:t>
            </a:r>
            <a:endParaRPr lang="de-DE" sz="2000" b="0" dirty="0">
              <a:solidFill>
                <a:srgbClr val="646464"/>
              </a:solidFill>
            </a:endParaRPr>
          </a:p>
          <a:p>
            <a:endParaRPr lang="de-DE" sz="2000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466725" y="6678000"/>
            <a:ext cx="8280400" cy="180000"/>
          </a:xfrm>
        </p:spPr>
        <p:txBody>
          <a:bodyPr/>
          <a:lstStyle/>
          <a:p>
            <a:r>
              <a:rPr lang="de-DE" dirty="0" smtClean="0">
                <a:solidFill>
                  <a:schemeClr val="bg2"/>
                </a:solidFill>
              </a:rPr>
              <a:t>Quelle: Mikrozensus 2011; eigene Berechnungen</a:t>
            </a:r>
            <a:endParaRPr lang="de-D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67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854" y="828008"/>
            <a:ext cx="8280000" cy="769441"/>
          </a:xfrm>
        </p:spPr>
        <p:txBody>
          <a:bodyPr/>
          <a:lstStyle/>
          <a:p>
            <a:r>
              <a:rPr lang="de-DE" sz="3000" dirty="0" smtClean="0"/>
              <a:t>Erwerbsbeteiligung und -umfang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dirty="0" smtClean="0"/>
              <a:t>16- bis 64-jährige, in Prozent</a:t>
            </a:r>
            <a:endParaRPr lang="de-DE" sz="2000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833118"/>
              </p:ext>
            </p:extLst>
          </p:nvPr>
        </p:nvGraphicFramePr>
        <p:xfrm>
          <a:off x="466725" y="1700213"/>
          <a:ext cx="4033838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360363" y="6678000"/>
            <a:ext cx="8280400" cy="180000"/>
          </a:xfrm>
        </p:spPr>
        <p:txBody>
          <a:bodyPr/>
          <a:lstStyle/>
          <a:p>
            <a:r>
              <a:rPr lang="de-DE" dirty="0" smtClean="0">
                <a:solidFill>
                  <a:schemeClr val="bg2"/>
                </a:solidFill>
              </a:rPr>
              <a:t>Quelle: Mikrozensus 2011; eigene Berechnungen</a:t>
            </a:r>
          </a:p>
          <a:p>
            <a:endParaRPr lang="de-DE" dirty="0">
              <a:solidFill>
                <a:schemeClr val="bg2"/>
              </a:solidFill>
            </a:endParaRPr>
          </a:p>
        </p:txBody>
      </p:sp>
      <p:sp>
        <p:nvSpPr>
          <p:cNvPr id="11" name="Inhaltsplatzhalter 10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911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854" y="828008"/>
            <a:ext cx="8280000" cy="769441"/>
          </a:xfrm>
        </p:spPr>
        <p:txBody>
          <a:bodyPr/>
          <a:lstStyle/>
          <a:p>
            <a:r>
              <a:rPr lang="de-DE" sz="3000" dirty="0" smtClean="0"/>
              <a:t>Erwerbsbeteiligung und -umfang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dirty="0" smtClean="0"/>
              <a:t>16- bis 64-jährige, in Prozent</a:t>
            </a:r>
            <a:endParaRPr lang="de-DE" sz="2000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833118"/>
              </p:ext>
            </p:extLst>
          </p:nvPr>
        </p:nvGraphicFramePr>
        <p:xfrm>
          <a:off x="466725" y="1700213"/>
          <a:ext cx="4033838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Inhaltsplatzhalter 8"/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743789694"/>
              </p:ext>
            </p:extLst>
          </p:nvPr>
        </p:nvGraphicFramePr>
        <p:xfrm>
          <a:off x="4716463" y="1700213"/>
          <a:ext cx="4033837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308769" y="6032564"/>
            <a:ext cx="8280400" cy="180000"/>
          </a:xfrm>
        </p:spPr>
        <p:txBody>
          <a:bodyPr/>
          <a:lstStyle/>
          <a:p>
            <a:r>
              <a:rPr lang="de-DE" dirty="0" smtClean="0">
                <a:solidFill>
                  <a:schemeClr val="bg2"/>
                </a:solidFill>
              </a:rPr>
              <a:t>Quelle: Mikrozensus 2011; eigene Berechnungen</a:t>
            </a:r>
          </a:p>
          <a:p>
            <a:endParaRPr lang="de-D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854" y="828008"/>
            <a:ext cx="8280000" cy="769441"/>
          </a:xfrm>
        </p:spPr>
        <p:txBody>
          <a:bodyPr/>
          <a:lstStyle/>
          <a:p>
            <a:r>
              <a:rPr lang="de-DE" sz="3000" dirty="0" smtClean="0"/>
              <a:t>Erwerbsbeteiligung und -umfang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dirty="0" smtClean="0"/>
              <a:t>16- bis 64-jährige, in Prozent</a:t>
            </a:r>
            <a:endParaRPr lang="de-DE" sz="2000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833118"/>
              </p:ext>
            </p:extLst>
          </p:nvPr>
        </p:nvGraphicFramePr>
        <p:xfrm>
          <a:off x="466725" y="1700213"/>
          <a:ext cx="4033838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Inhaltsplatzhalter 8"/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743789694"/>
              </p:ext>
            </p:extLst>
          </p:nvPr>
        </p:nvGraphicFramePr>
        <p:xfrm>
          <a:off x="4716463" y="1700213"/>
          <a:ext cx="4033837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308769" y="6032564"/>
            <a:ext cx="8280400" cy="180000"/>
          </a:xfrm>
        </p:spPr>
        <p:txBody>
          <a:bodyPr/>
          <a:lstStyle/>
          <a:p>
            <a:r>
              <a:rPr lang="de-DE" dirty="0" smtClean="0">
                <a:solidFill>
                  <a:schemeClr val="bg2"/>
                </a:solidFill>
              </a:rPr>
              <a:t>Quelle: Mikrozensus 2011; eigene Berechnungen</a:t>
            </a:r>
          </a:p>
          <a:p>
            <a:endParaRPr lang="de-DE" dirty="0">
              <a:solidFill>
                <a:schemeClr val="bg2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60362" y="6225328"/>
            <a:ext cx="8177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84" indent="-342884">
              <a:buClr>
                <a:srgbClr val="006AB3"/>
              </a:buClr>
              <a:buFont typeface="Wingdings 3" pitchFamily="18" charset="2"/>
              <a:buChar char=""/>
            </a:pPr>
            <a:r>
              <a:rPr lang="de-DE" sz="2000" i="1" dirty="0">
                <a:solidFill>
                  <a:srgbClr val="646464"/>
                </a:solidFill>
              </a:rPr>
              <a:t>17,4 Prozent aller An- und Ungelernten sind arbeitslos </a:t>
            </a:r>
            <a:r>
              <a:rPr lang="de-DE" sz="2000" i="1" dirty="0" smtClean="0">
                <a:solidFill>
                  <a:srgbClr val="646464"/>
                </a:solidFill>
              </a:rPr>
              <a:t>gemeldet</a:t>
            </a:r>
            <a:endParaRPr lang="de-DE" sz="2000" i="1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Inhaltsplatzhalt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Inhaltsplatzhalter 1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de-DE" sz="2000" b="0" dirty="0" smtClean="0"/>
              <a:t>Regina Flake, Lydia </a:t>
            </a:r>
            <a:r>
              <a:rPr lang="de-DE" sz="2000" b="0" dirty="0" err="1"/>
              <a:t>Malin</a:t>
            </a:r>
            <a:r>
              <a:rPr lang="de-DE" sz="2000" b="0" dirty="0"/>
              <a:t>, Lena </a:t>
            </a:r>
            <a:r>
              <a:rPr lang="de-DE" sz="2000" b="0" dirty="0" err="1"/>
              <a:t>Middendorf</a:t>
            </a:r>
            <a:r>
              <a:rPr lang="de-DE" sz="2000" b="0" dirty="0"/>
              <a:t>, Susanne </a:t>
            </a:r>
            <a:r>
              <a:rPr lang="de-DE" sz="2000" b="0" dirty="0" err="1" smtClean="0"/>
              <a:t>Seyda</a:t>
            </a:r>
            <a:endParaRPr lang="de-DE" sz="2000" b="0" dirty="0"/>
          </a:p>
          <a:p>
            <a:r>
              <a:rPr lang="de-DE" sz="2000" dirty="0"/>
              <a:t>Qualifizierung von An- und Ungelernten </a:t>
            </a:r>
            <a:r>
              <a:rPr lang="de-DE" sz="2000" b="0" dirty="0" smtClean="0"/>
              <a:t/>
            </a:r>
            <a:br>
              <a:rPr lang="de-DE" sz="2000" b="0" dirty="0" smtClean="0"/>
            </a:br>
            <a:r>
              <a:rPr lang="de-DE" sz="2000" b="0" dirty="0" smtClean="0"/>
              <a:t>Eine </a:t>
            </a:r>
            <a:r>
              <a:rPr lang="de-DE" sz="2000" b="0" dirty="0"/>
              <a:t>empirische </a:t>
            </a:r>
            <a:r>
              <a:rPr lang="de-DE" sz="2000" b="0" dirty="0" smtClean="0"/>
              <a:t>Bestands-aufnahme </a:t>
            </a:r>
            <a:r>
              <a:rPr lang="de-DE" sz="2000" b="0" dirty="0"/>
              <a:t>der Lebenssituation und Potenziale </a:t>
            </a:r>
          </a:p>
          <a:p>
            <a:r>
              <a:rPr lang="de-DE" sz="2000" b="0" dirty="0"/>
              <a:t>IW-Analysen – Forschungsberichte Nr. 100, Köln 2014</a:t>
            </a:r>
          </a:p>
          <a:p>
            <a:endParaRPr lang="de-DE" sz="2000" b="0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354" y="2204387"/>
            <a:ext cx="2366582" cy="331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72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828008"/>
            <a:ext cx="8280000" cy="1077218"/>
          </a:xfrm>
        </p:spPr>
        <p:txBody>
          <a:bodyPr/>
          <a:lstStyle/>
          <a:p>
            <a:r>
              <a:rPr lang="de-DE" sz="3000" dirty="0" smtClean="0"/>
              <a:t>Tätigkeiten im Beruf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dirty="0" smtClean="0"/>
              <a:t>16- bis 64-jährige Beschäftigte, Ausübung mindestens einmal in der Woche, in Prozent</a:t>
            </a:r>
            <a:endParaRPr lang="de-DE" sz="2000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66950"/>
              </p:ext>
            </p:extLst>
          </p:nvPr>
        </p:nvGraphicFramePr>
        <p:xfrm>
          <a:off x="466725" y="1700213"/>
          <a:ext cx="8280400" cy="4734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Inhaltsplatzhalter 3"/>
          <p:cNvSpPr>
            <a:spLocks noGrp="1"/>
          </p:cNvSpPr>
          <p:nvPr>
            <p:ph sz="quarter" idx="12"/>
          </p:nvPr>
        </p:nvSpPr>
        <p:spPr>
          <a:xfrm>
            <a:off x="466325" y="6434325"/>
            <a:ext cx="8280400" cy="180000"/>
          </a:xfrm>
        </p:spPr>
        <p:txBody>
          <a:bodyPr/>
          <a:lstStyle/>
          <a:p>
            <a:r>
              <a:rPr lang="de-DE" dirty="0" smtClean="0">
                <a:solidFill>
                  <a:schemeClr val="bg2"/>
                </a:solidFill>
              </a:rPr>
              <a:t>Quelle: PIAAC, 2012; eigene Berechnungen</a:t>
            </a:r>
            <a:endParaRPr lang="de-D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70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828008"/>
            <a:ext cx="8280000" cy="769441"/>
          </a:xfrm>
        </p:spPr>
        <p:txBody>
          <a:bodyPr/>
          <a:lstStyle/>
          <a:p>
            <a:r>
              <a:rPr lang="de-DE" sz="3000" dirty="0" smtClean="0"/>
              <a:t>Einkommen I − Haushaltseinkommen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dirty="0" smtClean="0"/>
              <a:t>16- bis 64-jährige, in Euro</a:t>
            </a:r>
            <a:endParaRPr lang="de-DE" sz="200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147907"/>
              </p:ext>
            </p:extLst>
          </p:nvPr>
        </p:nvGraphicFramePr>
        <p:xfrm>
          <a:off x="466725" y="1700213"/>
          <a:ext cx="8279888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2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0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An-</a:t>
                      </a:r>
                      <a:r>
                        <a:rPr lang="de-DE" sz="1400" baseline="0" dirty="0" smtClean="0"/>
                        <a:t> und Ungelernte</a:t>
                      </a:r>
                      <a:endParaRPr lang="de-DE" sz="1400" dirty="0"/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Mit Berufsabschluss</a:t>
                      </a:r>
                      <a:endParaRPr lang="de-DE" sz="1400" dirty="0"/>
                    </a:p>
                  </a:txBody>
                  <a:tcPr marL="68374" marR="68374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 gridSpan="3">
                  <a:txBody>
                    <a:bodyPr/>
                    <a:lstStyle/>
                    <a:p>
                      <a:r>
                        <a:rPr lang="de-DE" sz="1800" b="1" dirty="0" smtClean="0">
                          <a:solidFill>
                            <a:schemeClr val="bg2"/>
                          </a:solidFill>
                        </a:rPr>
                        <a:t>Haushaltseinkommen</a:t>
                      </a:r>
                      <a:endParaRPr lang="de-DE" sz="1400" b="1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Haushaltseinkommen nach Steuern und Transfers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32.885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49.925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Darunter: Öffentliche Leistungen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5.133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2.910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 gridSpan="3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bg2"/>
                          </a:solidFill>
                        </a:rPr>
                        <a:t>Äquivalenzeinkommen</a:t>
                      </a:r>
                      <a:endParaRPr lang="de-DE" sz="1400" b="1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Äquivalenzeinkommen nach Steuern und Transfers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17.732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25.529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Darunter: Öffentliche</a:t>
                      </a:r>
                      <a:r>
                        <a:rPr lang="de-DE" sz="1400" baseline="0" dirty="0" smtClean="0">
                          <a:solidFill>
                            <a:schemeClr val="bg2"/>
                          </a:solidFill>
                        </a:rPr>
                        <a:t> Transferleistungen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2.655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1.565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i="0" dirty="0" smtClean="0">
                          <a:solidFill>
                            <a:schemeClr val="bg2"/>
                          </a:solidFill>
                        </a:rPr>
                        <a:t>Beobachtungen</a:t>
                      </a:r>
                      <a:endParaRPr lang="de-DE" sz="1400" i="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i="0" dirty="0" smtClean="0">
                          <a:solidFill>
                            <a:schemeClr val="bg2"/>
                          </a:solidFill>
                        </a:rPr>
                        <a:t>1.772</a:t>
                      </a:r>
                      <a:endParaRPr lang="de-DE" sz="1400" i="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i="0" dirty="0" smtClean="0">
                          <a:solidFill>
                            <a:schemeClr val="bg2"/>
                          </a:solidFill>
                        </a:rPr>
                        <a:t>11.414</a:t>
                      </a:r>
                      <a:endParaRPr lang="de-DE" sz="1400" i="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Inhaltsplatzhalter 3"/>
          <p:cNvSpPr>
            <a:spLocks noGrp="1"/>
          </p:cNvSpPr>
          <p:nvPr>
            <p:ph sz="quarter" idx="12"/>
          </p:nvPr>
        </p:nvSpPr>
        <p:spPr>
          <a:xfrm>
            <a:off x="466725" y="4741571"/>
            <a:ext cx="8280400" cy="180000"/>
          </a:xfrm>
        </p:spPr>
        <p:txBody>
          <a:bodyPr/>
          <a:lstStyle/>
          <a:p>
            <a:r>
              <a:rPr lang="de-DE" dirty="0" smtClean="0">
                <a:solidFill>
                  <a:schemeClr val="bg2"/>
                </a:solidFill>
              </a:rPr>
              <a:t>Quelle: SOEP 2012; eigene Berechnungen</a:t>
            </a:r>
            <a:endParaRPr lang="de-D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09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828008"/>
            <a:ext cx="8280000" cy="769441"/>
          </a:xfrm>
        </p:spPr>
        <p:txBody>
          <a:bodyPr/>
          <a:lstStyle/>
          <a:p>
            <a:r>
              <a:rPr lang="de-DE" sz="3000" dirty="0" smtClean="0"/>
              <a:t>Einkommen I − Haushaltseinkommen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dirty="0" smtClean="0"/>
              <a:t>16- bis 64-jährige, in Euro</a:t>
            </a:r>
            <a:endParaRPr lang="de-DE" sz="200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147907"/>
              </p:ext>
            </p:extLst>
          </p:nvPr>
        </p:nvGraphicFramePr>
        <p:xfrm>
          <a:off x="466725" y="1700213"/>
          <a:ext cx="8279888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2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0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An-</a:t>
                      </a:r>
                      <a:r>
                        <a:rPr lang="de-DE" sz="1400" baseline="0" dirty="0" smtClean="0"/>
                        <a:t> und Ungelernte</a:t>
                      </a:r>
                      <a:endParaRPr lang="de-DE" sz="1400" dirty="0"/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Mit Berufsabschluss</a:t>
                      </a:r>
                      <a:endParaRPr lang="de-DE" sz="1400" dirty="0"/>
                    </a:p>
                  </a:txBody>
                  <a:tcPr marL="68374" marR="68374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 gridSpan="3">
                  <a:txBody>
                    <a:bodyPr/>
                    <a:lstStyle/>
                    <a:p>
                      <a:r>
                        <a:rPr lang="de-DE" sz="1800" b="1" dirty="0" smtClean="0">
                          <a:solidFill>
                            <a:schemeClr val="bg2"/>
                          </a:solidFill>
                        </a:rPr>
                        <a:t>Haushaltseinkommen</a:t>
                      </a:r>
                      <a:endParaRPr lang="de-DE" sz="1400" b="1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Haushaltseinkommen nach Steuern und Transfers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32.885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49.925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Darunter: Öffentliche Leistungen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5.133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2.910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 gridSpan="3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bg2"/>
                          </a:solidFill>
                        </a:rPr>
                        <a:t>Äquivalenzeinkommen</a:t>
                      </a:r>
                      <a:endParaRPr lang="de-DE" sz="1400" b="1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Äquivalenzeinkommen nach Steuern und Transfers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17.732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25.529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Darunter: Öffentliche</a:t>
                      </a:r>
                      <a:r>
                        <a:rPr lang="de-DE" sz="1400" baseline="0" dirty="0" smtClean="0">
                          <a:solidFill>
                            <a:schemeClr val="bg2"/>
                          </a:solidFill>
                        </a:rPr>
                        <a:t> Transferleistungen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2.655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solidFill>
                            <a:schemeClr val="bg2"/>
                          </a:solidFill>
                        </a:rPr>
                        <a:t>1.565</a:t>
                      </a:r>
                      <a:endParaRPr lang="de-DE" sz="140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i="0" dirty="0" smtClean="0">
                          <a:solidFill>
                            <a:schemeClr val="bg2"/>
                          </a:solidFill>
                        </a:rPr>
                        <a:t>Beobachtungen</a:t>
                      </a:r>
                      <a:endParaRPr lang="de-DE" sz="1400" i="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i="0" dirty="0" smtClean="0">
                          <a:solidFill>
                            <a:schemeClr val="bg2"/>
                          </a:solidFill>
                        </a:rPr>
                        <a:t>1.772</a:t>
                      </a:r>
                      <a:endParaRPr lang="de-DE" sz="1400" i="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i="0" dirty="0" smtClean="0">
                          <a:solidFill>
                            <a:schemeClr val="bg2"/>
                          </a:solidFill>
                        </a:rPr>
                        <a:t>11.414</a:t>
                      </a:r>
                      <a:endParaRPr lang="de-DE" sz="1400" i="0" dirty="0">
                        <a:solidFill>
                          <a:schemeClr val="bg2"/>
                        </a:solidFill>
                      </a:endParaRPr>
                    </a:p>
                  </a:txBody>
                  <a:tcPr marL="68374" marR="68374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Inhaltsplatzhalter 3"/>
          <p:cNvSpPr>
            <a:spLocks noGrp="1"/>
          </p:cNvSpPr>
          <p:nvPr>
            <p:ph sz="quarter" idx="12"/>
          </p:nvPr>
        </p:nvSpPr>
        <p:spPr>
          <a:xfrm>
            <a:off x="466725" y="4741571"/>
            <a:ext cx="8280400" cy="180000"/>
          </a:xfrm>
        </p:spPr>
        <p:txBody>
          <a:bodyPr/>
          <a:lstStyle/>
          <a:p>
            <a:r>
              <a:rPr lang="de-DE" dirty="0" smtClean="0">
                <a:solidFill>
                  <a:schemeClr val="bg2"/>
                </a:solidFill>
              </a:rPr>
              <a:t>Quelle: SOEP 2012; eigene Berechnungen</a:t>
            </a:r>
            <a:endParaRPr lang="de-DE" dirty="0">
              <a:solidFill>
                <a:schemeClr val="bg2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66725" y="5186370"/>
            <a:ext cx="8677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84" indent="-342884">
              <a:buClr>
                <a:srgbClr val="006AB3"/>
              </a:buClr>
              <a:buFont typeface="Wingdings 3" pitchFamily="18" charset="2"/>
              <a:buChar char=""/>
            </a:pPr>
            <a:r>
              <a:rPr lang="de-DE" sz="2000" i="1" dirty="0">
                <a:solidFill>
                  <a:srgbClr val="646464"/>
                </a:solidFill>
              </a:rPr>
              <a:t>Gut jeder vierte An- und Ungelernte gilt als armutsgefährdet </a:t>
            </a:r>
            <a:r>
              <a:rPr lang="de-DE" sz="2000" i="1" dirty="0" smtClean="0">
                <a:solidFill>
                  <a:srgbClr val="646464"/>
                </a:solidFill>
              </a:rPr>
              <a:t/>
            </a:r>
            <a:br>
              <a:rPr lang="de-DE" sz="2000" i="1" dirty="0" smtClean="0">
                <a:solidFill>
                  <a:srgbClr val="646464"/>
                </a:solidFill>
              </a:rPr>
            </a:br>
            <a:r>
              <a:rPr lang="de-DE" sz="2000" i="1" dirty="0" smtClean="0">
                <a:solidFill>
                  <a:srgbClr val="646464"/>
                </a:solidFill>
              </a:rPr>
              <a:t>(</a:t>
            </a:r>
            <a:r>
              <a:rPr lang="de-DE" sz="2000" i="1" dirty="0">
                <a:solidFill>
                  <a:srgbClr val="646464"/>
                </a:solidFill>
              </a:rPr>
              <a:t>27,1 Prozent</a:t>
            </a:r>
            <a:r>
              <a:rPr lang="de-DE" sz="2000" i="1" dirty="0" smtClean="0">
                <a:solidFill>
                  <a:srgbClr val="646464"/>
                </a:solidFill>
              </a:rPr>
              <a:t>)</a:t>
            </a:r>
            <a:endParaRPr lang="de-DE" sz="2000" i="1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45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828008"/>
            <a:ext cx="8477250" cy="1269578"/>
          </a:xfrm>
        </p:spPr>
        <p:txBody>
          <a:bodyPr/>
          <a:lstStyle/>
          <a:p>
            <a:r>
              <a:rPr lang="de-DE" sz="3000" dirty="0" smtClean="0"/>
              <a:t>Einkommen II – Quelle für den überwiegenden Lebensunterhalt</a:t>
            </a:r>
            <a:br>
              <a:rPr lang="de-DE" sz="3000" dirty="0" smtClean="0"/>
            </a:br>
            <a:r>
              <a:rPr lang="de-DE" sz="2000" dirty="0" smtClean="0"/>
              <a:t>16- bis 64-Jährige, in Prozent</a:t>
            </a:r>
            <a:endParaRPr lang="de-DE" sz="2000" dirty="0"/>
          </a:p>
        </p:txBody>
      </p:sp>
      <p:graphicFrame>
        <p:nvGraphicFramePr>
          <p:cNvPr id="9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72350"/>
              </p:ext>
            </p:extLst>
          </p:nvPr>
        </p:nvGraphicFramePr>
        <p:xfrm>
          <a:off x="466725" y="2097586"/>
          <a:ext cx="8280400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Inhaltsplatzhalter 18"/>
          <p:cNvSpPr>
            <a:spLocks noGrp="1"/>
          </p:cNvSpPr>
          <p:nvPr>
            <p:ph sz="quarter" idx="12"/>
          </p:nvPr>
        </p:nvSpPr>
        <p:spPr>
          <a:xfrm>
            <a:off x="468315" y="6320031"/>
            <a:ext cx="8280400" cy="180000"/>
          </a:xfrm>
        </p:spPr>
        <p:txBody>
          <a:bodyPr/>
          <a:lstStyle/>
          <a:p>
            <a:r>
              <a:rPr lang="de-DE" dirty="0" smtClean="0">
                <a:solidFill>
                  <a:schemeClr val="bg2"/>
                </a:solidFill>
              </a:rPr>
              <a:t>Quelle: Mikrozensus 2011; eigene Berechnungen</a:t>
            </a:r>
          </a:p>
          <a:p>
            <a:endParaRPr lang="de-DE" dirty="0">
              <a:solidFill>
                <a:schemeClr val="bg2"/>
              </a:solidFill>
            </a:endParaRP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331" y="2752130"/>
            <a:ext cx="2667000" cy="2000250"/>
          </a:xfrm>
          <a:prstGeom prst="rect">
            <a:avLst/>
          </a:prstGeom>
        </p:spPr>
      </p:pic>
      <p:sp>
        <p:nvSpPr>
          <p:cNvPr id="21" name="Textfeld 20"/>
          <p:cNvSpPr txBox="1"/>
          <p:nvPr/>
        </p:nvSpPr>
        <p:spPr>
          <a:xfrm>
            <a:off x="7679072" y="6650251"/>
            <a:ext cx="1603169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chemeClr val="bg2"/>
                </a:solidFill>
              </a:rPr>
              <a:t>Bildnachweis: </a:t>
            </a:r>
            <a:r>
              <a:rPr lang="de-DE" sz="750" dirty="0" err="1">
                <a:solidFill>
                  <a:schemeClr val="bg2"/>
                </a:solidFill>
              </a:rPr>
              <a:t>matttilda</a:t>
            </a:r>
            <a:r>
              <a:rPr lang="de-DE" sz="750" dirty="0">
                <a:solidFill>
                  <a:schemeClr val="bg2"/>
                </a:solidFill>
              </a:rPr>
              <a:t> - </a:t>
            </a:r>
            <a:r>
              <a:rPr lang="de-DE" sz="750" dirty="0" err="1">
                <a:solidFill>
                  <a:schemeClr val="bg2"/>
                </a:solidFill>
              </a:rPr>
              <a:t>Fotolia</a:t>
            </a:r>
            <a:endParaRPr lang="de-DE" sz="75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61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828008"/>
            <a:ext cx="8280000" cy="769441"/>
          </a:xfrm>
        </p:spPr>
        <p:txBody>
          <a:bodyPr/>
          <a:lstStyle/>
          <a:p>
            <a:r>
              <a:rPr lang="de-DE" sz="3000" dirty="0" smtClean="0"/>
              <a:t>Einkommen II – Arbeitszeit und Stundenlohn</a:t>
            </a:r>
            <a:br>
              <a:rPr lang="de-DE" sz="3000" dirty="0" smtClean="0"/>
            </a:br>
            <a:r>
              <a:rPr lang="de-DE" sz="2000" dirty="0" smtClean="0"/>
              <a:t>16- bis 64-Jährige Beschäftigte, in Prozent</a:t>
            </a:r>
            <a:endParaRPr lang="de-DE" sz="2000" dirty="0"/>
          </a:p>
        </p:txBody>
      </p:sp>
      <p:graphicFrame>
        <p:nvGraphicFramePr>
          <p:cNvPr id="13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432166"/>
              </p:ext>
            </p:extLst>
          </p:nvPr>
        </p:nvGraphicFramePr>
        <p:xfrm>
          <a:off x="466725" y="1700213"/>
          <a:ext cx="8279607" cy="1181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5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9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4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An- und Ungelernte</a:t>
                      </a:r>
                      <a:endParaRPr lang="de-DE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Mit Berufsabschluss</a:t>
                      </a:r>
                      <a:endParaRPr lang="de-DE" sz="1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bg2"/>
                          </a:solidFill>
                        </a:rPr>
                        <a:t>Wöchentliche Arbeitszeit, in Stunden</a:t>
                      </a:r>
                      <a:endParaRPr lang="de-DE" sz="16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>
                          <a:solidFill>
                            <a:schemeClr val="bg2"/>
                          </a:solidFill>
                        </a:rPr>
                        <a:t>35</a:t>
                      </a:r>
                      <a:endParaRPr lang="de-DE" sz="16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>
                          <a:solidFill>
                            <a:schemeClr val="bg2"/>
                          </a:solidFill>
                        </a:rPr>
                        <a:t>39</a:t>
                      </a:r>
                      <a:endParaRPr lang="de-DE" sz="16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bg2"/>
                          </a:solidFill>
                        </a:rPr>
                        <a:t>Stundenlohn,</a:t>
                      </a:r>
                      <a:r>
                        <a:rPr lang="de-DE" sz="1600" baseline="0" dirty="0" smtClean="0">
                          <a:solidFill>
                            <a:schemeClr val="bg2"/>
                          </a:solidFill>
                        </a:rPr>
                        <a:t> in Euro</a:t>
                      </a:r>
                      <a:endParaRPr lang="de-DE" sz="16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>
                          <a:solidFill>
                            <a:schemeClr val="bg2"/>
                          </a:solidFill>
                        </a:rPr>
                        <a:t>12,00</a:t>
                      </a:r>
                      <a:endParaRPr lang="de-DE" sz="16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>
                          <a:solidFill>
                            <a:schemeClr val="bg2"/>
                          </a:solidFill>
                        </a:rPr>
                        <a:t>17,25</a:t>
                      </a:r>
                      <a:endParaRPr lang="de-DE" sz="16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Inhaltsplatzhalter 5"/>
          <p:cNvSpPr>
            <a:spLocks noGrp="1"/>
          </p:cNvSpPr>
          <p:nvPr>
            <p:ph sz="quarter" idx="4294967295"/>
          </p:nvPr>
        </p:nvSpPr>
        <p:spPr>
          <a:xfrm>
            <a:off x="465932" y="3014385"/>
            <a:ext cx="8280400" cy="134938"/>
          </a:xfrm>
        </p:spPr>
        <p:txBody>
          <a:bodyPr/>
          <a:lstStyle/>
          <a:p>
            <a:r>
              <a:rPr lang="de-DE" sz="900" b="0" dirty="0"/>
              <a:t>Quelle: SOEP 2012; eigene Berechnungen</a:t>
            </a:r>
          </a:p>
          <a:p>
            <a:endParaRPr lang="de-DE" sz="900" b="0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92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828008"/>
            <a:ext cx="8280000" cy="769441"/>
          </a:xfrm>
        </p:spPr>
        <p:txBody>
          <a:bodyPr/>
          <a:lstStyle/>
          <a:p>
            <a:r>
              <a:rPr lang="de-DE" sz="3000" dirty="0" smtClean="0"/>
              <a:t>Einkommen II – Arbeitszeit und Stundenlohn</a:t>
            </a:r>
            <a:br>
              <a:rPr lang="de-DE" sz="3000" dirty="0" smtClean="0"/>
            </a:br>
            <a:r>
              <a:rPr lang="de-DE" sz="2000" dirty="0" smtClean="0"/>
              <a:t>16- bis 64-Jährige Beschäftigte, in Prozent</a:t>
            </a:r>
            <a:endParaRPr lang="de-DE" sz="2000" dirty="0"/>
          </a:p>
        </p:txBody>
      </p:sp>
      <p:graphicFrame>
        <p:nvGraphicFramePr>
          <p:cNvPr id="13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432166"/>
              </p:ext>
            </p:extLst>
          </p:nvPr>
        </p:nvGraphicFramePr>
        <p:xfrm>
          <a:off x="466725" y="1700213"/>
          <a:ext cx="8279607" cy="1181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5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9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4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An- und Ungelernte</a:t>
                      </a:r>
                      <a:endParaRPr lang="de-DE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Mit Berufsabschluss</a:t>
                      </a:r>
                      <a:endParaRPr lang="de-DE" sz="1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bg2"/>
                          </a:solidFill>
                        </a:rPr>
                        <a:t>Wöchentliche Arbeitszeit, in Stunden</a:t>
                      </a:r>
                      <a:endParaRPr lang="de-DE" sz="16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>
                          <a:solidFill>
                            <a:schemeClr val="bg2"/>
                          </a:solidFill>
                        </a:rPr>
                        <a:t>35</a:t>
                      </a:r>
                      <a:endParaRPr lang="de-DE" sz="16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>
                          <a:solidFill>
                            <a:schemeClr val="bg2"/>
                          </a:solidFill>
                        </a:rPr>
                        <a:t>39</a:t>
                      </a:r>
                      <a:endParaRPr lang="de-DE" sz="16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bg2"/>
                          </a:solidFill>
                        </a:rPr>
                        <a:t>Stundenlohn,</a:t>
                      </a:r>
                      <a:r>
                        <a:rPr lang="de-DE" sz="1600" baseline="0" dirty="0" smtClean="0">
                          <a:solidFill>
                            <a:schemeClr val="bg2"/>
                          </a:solidFill>
                        </a:rPr>
                        <a:t> in Euro</a:t>
                      </a:r>
                      <a:endParaRPr lang="de-DE" sz="16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>
                          <a:solidFill>
                            <a:schemeClr val="bg2"/>
                          </a:solidFill>
                        </a:rPr>
                        <a:t>12,00</a:t>
                      </a:r>
                      <a:endParaRPr lang="de-DE" sz="16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>
                          <a:solidFill>
                            <a:schemeClr val="bg2"/>
                          </a:solidFill>
                        </a:rPr>
                        <a:t>17,25</a:t>
                      </a:r>
                      <a:endParaRPr lang="de-DE" sz="16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Inhaltsplatzhalter 2"/>
          <p:cNvSpPr>
            <a:spLocks noGrp="1"/>
          </p:cNvSpPr>
          <p:nvPr>
            <p:ph sz="quarter" idx="12"/>
          </p:nvPr>
        </p:nvSpPr>
        <p:spPr>
          <a:xfrm>
            <a:off x="465932" y="3875790"/>
            <a:ext cx="8280400" cy="1380938"/>
          </a:xfrm>
        </p:spPr>
        <p:txBody>
          <a:bodyPr/>
          <a:lstStyle/>
          <a:p>
            <a:pPr marL="342884" indent="-342884">
              <a:buClr>
                <a:srgbClr val="006AB3"/>
              </a:buClr>
              <a:buFont typeface="Wingdings 3" pitchFamily="18" charset="2"/>
              <a:buChar char=""/>
            </a:pPr>
            <a:r>
              <a:rPr lang="de-DE" sz="2000" i="1" kern="1200" dirty="0">
                <a:solidFill>
                  <a:srgbClr val="646464"/>
                </a:solidFill>
              </a:rPr>
              <a:t>Auch nach Kontrolle für Arbeitszeit, Alter, Migrationshintergrund etc. verdienen An- und Ungelernte signifikant weniger als Personen mit Berufsabschluss</a:t>
            </a:r>
          </a:p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294967295"/>
          </p:nvPr>
        </p:nvSpPr>
        <p:spPr>
          <a:xfrm>
            <a:off x="465932" y="3014385"/>
            <a:ext cx="8280400" cy="134938"/>
          </a:xfrm>
        </p:spPr>
        <p:txBody>
          <a:bodyPr/>
          <a:lstStyle/>
          <a:p>
            <a:r>
              <a:rPr lang="de-DE" sz="900" b="0" dirty="0"/>
              <a:t>Quelle: SOEP 2012; eigene Berechnungen</a:t>
            </a:r>
          </a:p>
          <a:p>
            <a:endParaRPr lang="de-DE" sz="900" b="0" dirty="0"/>
          </a:p>
        </p:txBody>
      </p:sp>
    </p:spTree>
    <p:extLst>
      <p:ext uri="{BB962C8B-B14F-4D97-AF65-F5344CB8AC3E}">
        <p14:creationId xmlns:p14="http://schemas.microsoft.com/office/powerpoint/2010/main" val="417313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7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de-DE" dirty="0"/>
              <a:t>Ziel und Datengrundlage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7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de-DE" dirty="0"/>
              <a:t>An- und Ungelernte in Deutschland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Kompetenzen von An- und Ungelernten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7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de-DE" dirty="0"/>
              <a:t>Handlungsoptionen zur Qualifizierung</a:t>
            </a:r>
          </a:p>
        </p:txBody>
      </p:sp>
    </p:spTree>
    <p:extLst>
      <p:ext uri="{BB962C8B-B14F-4D97-AF65-F5344CB8AC3E}">
        <p14:creationId xmlns:p14="http://schemas.microsoft.com/office/powerpoint/2010/main" val="120521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282" y="5253790"/>
            <a:ext cx="2311718" cy="1697355"/>
          </a:xfrm>
          <a:prstGeom prst="rect">
            <a:avLst/>
          </a:prstGeom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66725" y="828008"/>
            <a:ext cx="8280000" cy="923330"/>
          </a:xfrm>
        </p:spPr>
        <p:txBody>
          <a:bodyPr/>
          <a:lstStyle/>
          <a:p>
            <a:r>
              <a:rPr lang="de-DE" sz="3000" dirty="0" smtClean="0"/>
              <a:t>Kompetenzbegriff und die Bedeutung von Kompetenzen</a:t>
            </a:r>
            <a:endParaRPr lang="de-DE" sz="300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66725" y="1802463"/>
            <a:ext cx="8280000" cy="4680000"/>
          </a:xfrm>
        </p:spPr>
        <p:txBody>
          <a:bodyPr/>
          <a:lstStyle/>
          <a:p>
            <a:pPr marL="0" indent="0">
              <a:buNone/>
            </a:pPr>
            <a:r>
              <a:rPr lang="de-DE" b="0" i="1" dirty="0" smtClean="0"/>
              <a:t>Hinter Kompetenz verbirgt sich die Fähigkeit, in Problemsituationen, bei neuartigen Aufgabenstellungen sowie bei Herausforderungen selbstorganisiert zu handeln.</a:t>
            </a:r>
          </a:p>
          <a:p>
            <a:endParaRPr lang="de-DE" b="0" dirty="0" smtClean="0"/>
          </a:p>
          <a:p>
            <a:r>
              <a:rPr lang="de-DE" sz="2400" b="0" dirty="0" smtClean="0"/>
              <a:t>Schulische, berufliche und akademische Bildung sind Schlüsselfaktoren für die Kompetenzentwicklung</a:t>
            </a:r>
          </a:p>
          <a:p>
            <a:r>
              <a:rPr lang="de-DE" sz="2400" b="0" dirty="0" smtClean="0"/>
              <a:t>Kompetenzen beeinflussen Erwerbsneigung </a:t>
            </a:r>
            <a:br>
              <a:rPr lang="de-DE" sz="2400" b="0" dirty="0" smtClean="0"/>
            </a:br>
            <a:r>
              <a:rPr lang="de-DE" sz="2400" b="0" dirty="0" smtClean="0"/>
              <a:t>und Erwerbschancen</a:t>
            </a:r>
          </a:p>
          <a:p>
            <a:r>
              <a:rPr lang="de-DE" sz="2400" b="0" dirty="0" smtClean="0"/>
              <a:t>Aber auch das Ausüben einer Erwerbstätigkeit führt wiederum zu einem Kompetenzzuwachs</a:t>
            </a:r>
            <a:endParaRPr lang="de-DE" sz="2400" b="0" dirty="0"/>
          </a:p>
        </p:txBody>
      </p:sp>
      <p:sp>
        <p:nvSpPr>
          <p:cNvPr id="11" name="Textfeld 10"/>
          <p:cNvSpPr txBox="1"/>
          <p:nvPr/>
        </p:nvSpPr>
        <p:spPr>
          <a:xfrm>
            <a:off x="7711660" y="6650251"/>
            <a:ext cx="1603169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chemeClr val="bg2"/>
                </a:solidFill>
              </a:rPr>
              <a:t>Bildnachweis: </a:t>
            </a:r>
            <a:r>
              <a:rPr lang="de-DE" sz="750" dirty="0" err="1">
                <a:solidFill>
                  <a:schemeClr val="bg2"/>
                </a:solidFill>
              </a:rPr>
              <a:t>Kapley</a:t>
            </a:r>
            <a:r>
              <a:rPr lang="de-DE" sz="750" dirty="0">
                <a:solidFill>
                  <a:schemeClr val="bg2"/>
                </a:solidFill>
              </a:rPr>
              <a:t> - </a:t>
            </a:r>
            <a:r>
              <a:rPr lang="de-DE" sz="750" dirty="0" err="1">
                <a:solidFill>
                  <a:schemeClr val="bg2"/>
                </a:solidFill>
              </a:rPr>
              <a:t>Fotolia</a:t>
            </a:r>
            <a:endParaRPr lang="de-DE" sz="75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00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828008"/>
            <a:ext cx="9120188" cy="769441"/>
          </a:xfrm>
        </p:spPr>
        <p:txBody>
          <a:bodyPr/>
          <a:lstStyle/>
          <a:p>
            <a:r>
              <a:rPr lang="de-DE" sz="3000" dirty="0" smtClean="0"/>
              <a:t>PIAAC-Kompetenzstufen </a:t>
            </a:r>
            <a:br>
              <a:rPr lang="de-DE" sz="3000" dirty="0" smtClean="0"/>
            </a:br>
            <a:r>
              <a:rPr lang="de-DE" sz="2000" dirty="0" smtClean="0"/>
              <a:t>16- bis 64-jährige, in Prozent</a:t>
            </a:r>
            <a:endParaRPr lang="de-DE" sz="2000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214772"/>
              </p:ext>
            </p:extLst>
          </p:nvPr>
        </p:nvGraphicFramePr>
        <p:xfrm>
          <a:off x="466725" y="1700213"/>
          <a:ext cx="8280400" cy="216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Inhaltsplatzhalter 9"/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3400498764"/>
              </p:ext>
            </p:extLst>
          </p:nvPr>
        </p:nvGraphicFramePr>
        <p:xfrm>
          <a:off x="466725" y="3860800"/>
          <a:ext cx="8280400" cy="216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Inhaltsplatzhalter 3"/>
          <p:cNvSpPr txBox="1">
            <a:spLocks/>
          </p:cNvSpPr>
          <p:nvPr/>
        </p:nvSpPr>
        <p:spPr bwMode="auto">
          <a:xfrm>
            <a:off x="466725" y="6090370"/>
            <a:ext cx="8280400" cy="291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sz="12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9388" indent="-177800" algn="l" rtl="0" eaLnBrk="1" fontAlgn="base" hangingPunct="1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buChar char="}"/>
              <a:defRPr sz="2000">
                <a:solidFill>
                  <a:schemeClr val="bg2"/>
                </a:solidFill>
                <a:latin typeface="+mn-lt"/>
              </a:defRPr>
            </a:lvl2pPr>
            <a:lvl3pPr marL="358775" indent="-1778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bg2"/>
              </a:buClr>
              <a:buFont typeface="Wingdings 3" pitchFamily="18" charset="2"/>
              <a:buChar char="}"/>
              <a:defRPr sz="1600">
                <a:solidFill>
                  <a:schemeClr val="bg2"/>
                </a:solidFill>
                <a:latin typeface="+mn-lt"/>
              </a:defRPr>
            </a:lvl3pPr>
            <a:lvl4pPr marL="538163" indent="-1778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bg2"/>
              </a:buClr>
              <a:buFont typeface="Wingdings 3" pitchFamily="18" charset="2"/>
              <a:buChar char="}"/>
              <a:defRPr sz="1400">
                <a:solidFill>
                  <a:schemeClr val="bg2"/>
                </a:solidFill>
                <a:latin typeface="+mn-lt"/>
              </a:defRPr>
            </a:lvl4pPr>
            <a:lvl5pPr marL="717550" indent="-177800" algn="l" rtl="0" eaLnBrk="1" fontAlgn="base" hangingPunct="1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chemeClr val="bg2"/>
              </a:buClr>
              <a:buFont typeface="Wingdings 3" pitchFamily="18" charset="2"/>
              <a:buChar char="}"/>
              <a:defRPr sz="1400">
                <a:solidFill>
                  <a:schemeClr val="bg2"/>
                </a:solidFill>
                <a:latin typeface="+mn-lt"/>
              </a:defRPr>
            </a:lvl5pPr>
            <a:lvl6pPr marL="1174750" indent="-177800" algn="l" rtl="0" eaLnBrk="1" fontAlgn="base" hangingPunct="1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buClr>
                <a:schemeClr val="bg2"/>
              </a:buClr>
              <a:buFont typeface="Wingdings 3" pitchFamily="18" charset="2"/>
              <a:buChar char="}"/>
              <a:defRPr sz="1400">
                <a:solidFill>
                  <a:schemeClr val="bg2"/>
                </a:solidFill>
                <a:latin typeface="+mn-lt"/>
              </a:defRPr>
            </a:lvl6pPr>
            <a:lvl7pPr marL="1631950" indent="-177800" algn="l" rtl="0" eaLnBrk="1" fontAlgn="base" hangingPunct="1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buClr>
                <a:schemeClr val="bg2"/>
              </a:buClr>
              <a:buFont typeface="Wingdings 3" pitchFamily="18" charset="2"/>
              <a:buChar char="}"/>
              <a:defRPr sz="1400">
                <a:solidFill>
                  <a:schemeClr val="bg2"/>
                </a:solidFill>
                <a:latin typeface="+mn-lt"/>
              </a:defRPr>
            </a:lvl7pPr>
            <a:lvl8pPr marL="2089150" indent="-177800" algn="l" rtl="0" eaLnBrk="1" fontAlgn="base" hangingPunct="1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buClr>
                <a:schemeClr val="bg2"/>
              </a:buClr>
              <a:buFont typeface="Wingdings 3" pitchFamily="18" charset="2"/>
              <a:buChar char="}"/>
              <a:defRPr sz="1400">
                <a:solidFill>
                  <a:schemeClr val="bg2"/>
                </a:solidFill>
                <a:latin typeface="+mn-lt"/>
              </a:defRPr>
            </a:lvl8pPr>
            <a:lvl9pPr marL="2546350" indent="-177800" algn="l" rtl="0" eaLnBrk="1" fontAlgn="base" hangingPunct="1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buClr>
                <a:schemeClr val="bg2"/>
              </a:buClr>
              <a:buFont typeface="Wingdings 3" pitchFamily="18" charset="2"/>
              <a:buChar char="}"/>
              <a:defRPr sz="14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de-DE" sz="900" kern="0" dirty="0">
                <a:solidFill>
                  <a:schemeClr val="bg2"/>
                </a:solidFill>
              </a:rPr>
              <a:t>Skala von Stufe 1 (niedrig) bis Stufe 5 (hoch)</a:t>
            </a:r>
          </a:p>
          <a:p>
            <a:r>
              <a:rPr lang="de-DE" sz="900" kern="0" dirty="0">
                <a:solidFill>
                  <a:schemeClr val="bg2"/>
                </a:solidFill>
              </a:rPr>
              <a:t>Quelle: </a:t>
            </a:r>
            <a:r>
              <a:rPr lang="de-DE" sz="900" kern="0" dirty="0" smtClean="0">
                <a:solidFill>
                  <a:schemeClr val="bg2"/>
                </a:solidFill>
              </a:rPr>
              <a:t>PIAAC 2012; eigene </a:t>
            </a:r>
            <a:r>
              <a:rPr lang="de-DE" sz="900" kern="0" dirty="0">
                <a:solidFill>
                  <a:schemeClr val="bg2"/>
                </a:solidFill>
              </a:rPr>
              <a:t>Berechnungen</a:t>
            </a:r>
          </a:p>
        </p:txBody>
      </p:sp>
    </p:spTree>
    <p:extLst>
      <p:ext uri="{BB962C8B-B14F-4D97-AF65-F5344CB8AC3E}">
        <p14:creationId xmlns:p14="http://schemas.microsoft.com/office/powerpoint/2010/main" val="64811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828008"/>
            <a:ext cx="9120188" cy="769441"/>
          </a:xfrm>
        </p:spPr>
        <p:txBody>
          <a:bodyPr/>
          <a:lstStyle/>
          <a:p>
            <a:r>
              <a:rPr lang="de-DE" sz="3000" dirty="0" smtClean="0"/>
              <a:t>PIAAC-Kompetenzstufen </a:t>
            </a:r>
            <a:br>
              <a:rPr lang="de-DE" sz="3000" dirty="0" smtClean="0"/>
            </a:br>
            <a:r>
              <a:rPr lang="de-DE" sz="2000" dirty="0" smtClean="0"/>
              <a:t>16- bis 64-jährige, in Prozent</a:t>
            </a:r>
            <a:endParaRPr lang="de-DE" sz="2000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214772"/>
              </p:ext>
            </p:extLst>
          </p:nvPr>
        </p:nvGraphicFramePr>
        <p:xfrm>
          <a:off x="466725" y="1700213"/>
          <a:ext cx="8280400" cy="216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Inhaltsplatzhalter 9"/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3400498764"/>
              </p:ext>
            </p:extLst>
          </p:nvPr>
        </p:nvGraphicFramePr>
        <p:xfrm>
          <a:off x="466725" y="3860800"/>
          <a:ext cx="8280400" cy="216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Inhaltsplatzhalter 3"/>
          <p:cNvSpPr txBox="1">
            <a:spLocks/>
          </p:cNvSpPr>
          <p:nvPr/>
        </p:nvSpPr>
        <p:spPr bwMode="auto">
          <a:xfrm>
            <a:off x="466725" y="6090370"/>
            <a:ext cx="8280400" cy="291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sz="12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9388" indent="-177800" algn="l" rtl="0" eaLnBrk="1" fontAlgn="base" hangingPunct="1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buChar char="}"/>
              <a:defRPr sz="2000">
                <a:solidFill>
                  <a:schemeClr val="bg2"/>
                </a:solidFill>
                <a:latin typeface="+mn-lt"/>
              </a:defRPr>
            </a:lvl2pPr>
            <a:lvl3pPr marL="358775" indent="-1778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bg2"/>
              </a:buClr>
              <a:buFont typeface="Wingdings 3" pitchFamily="18" charset="2"/>
              <a:buChar char="}"/>
              <a:defRPr sz="1600">
                <a:solidFill>
                  <a:schemeClr val="bg2"/>
                </a:solidFill>
                <a:latin typeface="+mn-lt"/>
              </a:defRPr>
            </a:lvl3pPr>
            <a:lvl4pPr marL="538163" indent="-1778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bg2"/>
              </a:buClr>
              <a:buFont typeface="Wingdings 3" pitchFamily="18" charset="2"/>
              <a:buChar char="}"/>
              <a:defRPr sz="1400">
                <a:solidFill>
                  <a:schemeClr val="bg2"/>
                </a:solidFill>
                <a:latin typeface="+mn-lt"/>
              </a:defRPr>
            </a:lvl4pPr>
            <a:lvl5pPr marL="717550" indent="-177800" algn="l" rtl="0" eaLnBrk="1" fontAlgn="base" hangingPunct="1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chemeClr val="bg2"/>
              </a:buClr>
              <a:buFont typeface="Wingdings 3" pitchFamily="18" charset="2"/>
              <a:buChar char="}"/>
              <a:defRPr sz="1400">
                <a:solidFill>
                  <a:schemeClr val="bg2"/>
                </a:solidFill>
                <a:latin typeface="+mn-lt"/>
              </a:defRPr>
            </a:lvl5pPr>
            <a:lvl6pPr marL="1174750" indent="-177800" algn="l" rtl="0" eaLnBrk="1" fontAlgn="base" hangingPunct="1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buClr>
                <a:schemeClr val="bg2"/>
              </a:buClr>
              <a:buFont typeface="Wingdings 3" pitchFamily="18" charset="2"/>
              <a:buChar char="}"/>
              <a:defRPr sz="1400">
                <a:solidFill>
                  <a:schemeClr val="bg2"/>
                </a:solidFill>
                <a:latin typeface="+mn-lt"/>
              </a:defRPr>
            </a:lvl6pPr>
            <a:lvl7pPr marL="1631950" indent="-177800" algn="l" rtl="0" eaLnBrk="1" fontAlgn="base" hangingPunct="1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buClr>
                <a:schemeClr val="bg2"/>
              </a:buClr>
              <a:buFont typeface="Wingdings 3" pitchFamily="18" charset="2"/>
              <a:buChar char="}"/>
              <a:defRPr sz="1400">
                <a:solidFill>
                  <a:schemeClr val="bg2"/>
                </a:solidFill>
                <a:latin typeface="+mn-lt"/>
              </a:defRPr>
            </a:lvl7pPr>
            <a:lvl8pPr marL="2089150" indent="-177800" algn="l" rtl="0" eaLnBrk="1" fontAlgn="base" hangingPunct="1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buClr>
                <a:schemeClr val="bg2"/>
              </a:buClr>
              <a:buFont typeface="Wingdings 3" pitchFamily="18" charset="2"/>
              <a:buChar char="}"/>
              <a:defRPr sz="1400">
                <a:solidFill>
                  <a:schemeClr val="bg2"/>
                </a:solidFill>
                <a:latin typeface="+mn-lt"/>
              </a:defRPr>
            </a:lvl8pPr>
            <a:lvl9pPr marL="2546350" indent="-177800" algn="l" rtl="0" eaLnBrk="1" fontAlgn="base" hangingPunct="1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buClr>
                <a:schemeClr val="bg2"/>
              </a:buClr>
              <a:buFont typeface="Wingdings 3" pitchFamily="18" charset="2"/>
              <a:buChar char="}"/>
              <a:defRPr sz="14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de-DE" sz="900" kern="0" dirty="0">
                <a:solidFill>
                  <a:schemeClr val="bg2"/>
                </a:solidFill>
              </a:rPr>
              <a:t>Skala von Stufe 1 (niedrig) bis Stufe 5 (hoch)</a:t>
            </a:r>
          </a:p>
          <a:p>
            <a:r>
              <a:rPr lang="de-DE" sz="900" kern="0" dirty="0">
                <a:solidFill>
                  <a:schemeClr val="bg2"/>
                </a:solidFill>
              </a:rPr>
              <a:t>Quelle: </a:t>
            </a:r>
            <a:r>
              <a:rPr lang="de-DE" sz="900" kern="0" dirty="0" smtClean="0">
                <a:solidFill>
                  <a:schemeClr val="bg2"/>
                </a:solidFill>
              </a:rPr>
              <a:t>PIAAC 2012; eigene </a:t>
            </a:r>
            <a:r>
              <a:rPr lang="de-DE" sz="900" kern="0" dirty="0">
                <a:solidFill>
                  <a:schemeClr val="bg2"/>
                </a:solidFill>
              </a:rPr>
              <a:t>Berechnungen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700713" y="828008"/>
            <a:ext cx="3328987" cy="19389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i="1" dirty="0">
                <a:solidFill>
                  <a:schemeClr val="bg2"/>
                </a:solidFill>
              </a:rPr>
              <a:t>Personen in der ersten Kompetenzstufe können immerhin einfache Texte mit eindeutigen Informationen verstehen, elementare mathematische Rechnungen durchführen und gängige technologische Anwendungen praktizieren.</a:t>
            </a:r>
          </a:p>
        </p:txBody>
      </p:sp>
    </p:spTree>
    <p:extLst>
      <p:ext uri="{BB962C8B-B14F-4D97-AF65-F5344CB8AC3E}">
        <p14:creationId xmlns:p14="http://schemas.microsoft.com/office/powerpoint/2010/main" val="281922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Ziel und Datengrundlage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An- und Ungelernte in Deutschland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Kompetenzen von An- und Ungelernten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Handlungsoptionen zur Qualifizierung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61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66725" y="828008"/>
            <a:ext cx="8280000" cy="1538883"/>
          </a:xfrm>
        </p:spPr>
        <p:txBody>
          <a:bodyPr/>
          <a:lstStyle/>
          <a:p>
            <a:r>
              <a:rPr lang="de-DE" sz="3000" dirty="0" smtClean="0"/>
              <a:t>Lesekompetenz – Risikogruppe nach Erwerbstätigkeit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dirty="0" smtClean="0"/>
              <a:t>16- bis 64-jährige, die höchstens die erste Kompetenzstufe erreichen, in Prozent</a:t>
            </a:r>
            <a:endParaRPr lang="de-DE" sz="2000" dirty="0"/>
          </a:p>
        </p:txBody>
      </p:sp>
      <p:graphicFrame>
        <p:nvGraphicFramePr>
          <p:cNvPr id="19" name="Inhaltsplatzhalt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295176"/>
              </p:ext>
            </p:extLst>
          </p:nvPr>
        </p:nvGraphicFramePr>
        <p:xfrm>
          <a:off x="466325" y="2443163"/>
          <a:ext cx="8280400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quarter" idx="12"/>
          </p:nvPr>
        </p:nvSpPr>
        <p:spPr>
          <a:xfrm>
            <a:off x="466725" y="6582750"/>
            <a:ext cx="8280400" cy="180000"/>
          </a:xfrm>
        </p:spPr>
        <p:txBody>
          <a:bodyPr/>
          <a:lstStyle/>
          <a:p>
            <a:r>
              <a:rPr lang="de-DE" dirty="0" smtClean="0">
                <a:solidFill>
                  <a:schemeClr val="bg2"/>
                </a:solidFill>
              </a:rPr>
              <a:t>Quelle: PIAAC 2012; eigene Berechnungen</a:t>
            </a:r>
            <a:endParaRPr lang="de-D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04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66725" y="828008"/>
            <a:ext cx="8280000" cy="461665"/>
          </a:xfrm>
        </p:spPr>
        <p:txBody>
          <a:bodyPr/>
          <a:lstStyle/>
          <a:p>
            <a:r>
              <a:rPr lang="de-DE" sz="3000" dirty="0" smtClean="0"/>
              <a:t>Ergebnis multivariater Analysen</a:t>
            </a:r>
            <a:endParaRPr lang="de-DE" sz="30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sz="2000" dirty="0" smtClean="0"/>
              <a:t>Bei An- und Ungelernten sind Kompetenzen nicht signifikant mit Erwerbswahrscheinlichkeit korreliert</a:t>
            </a:r>
          </a:p>
          <a:p>
            <a:pPr marL="720000"/>
            <a:r>
              <a:rPr lang="de-DE" sz="2000" b="0" dirty="0" smtClean="0"/>
              <a:t>Kompetenzen weniger relevant für die Selektion in den Arbeitsmarkt</a:t>
            </a:r>
          </a:p>
          <a:p>
            <a:pPr marL="377116" indent="0" algn="ctr">
              <a:buNone/>
            </a:pPr>
            <a:r>
              <a:rPr lang="de-DE" sz="2000" b="0" i="1" dirty="0" smtClean="0"/>
              <a:t>und/oder</a:t>
            </a:r>
          </a:p>
          <a:p>
            <a:pPr marL="720000"/>
            <a:r>
              <a:rPr lang="de-DE" sz="2000" b="0" dirty="0" smtClean="0"/>
              <a:t>An- und Ungelernte üben seltener eine Beschäftigung aus, die zu einer Erweiterung der Kompetenzen führt</a:t>
            </a:r>
          </a:p>
          <a:p>
            <a:r>
              <a:rPr lang="de-DE" sz="2000" dirty="0" smtClean="0"/>
              <a:t>Formale Abschlüsse und Kompetenzen werden von </a:t>
            </a:r>
            <a:br>
              <a:rPr lang="de-DE" sz="2000" dirty="0" smtClean="0"/>
            </a:br>
            <a:r>
              <a:rPr lang="de-DE" sz="2000" dirty="0" smtClean="0"/>
              <a:t>denselben Einflussfaktoren bestimmt</a:t>
            </a:r>
          </a:p>
          <a:p>
            <a:endParaRPr lang="de-DE" sz="20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066" y="4943773"/>
            <a:ext cx="2154659" cy="1436439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7462712" y="6583002"/>
            <a:ext cx="178130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chemeClr val="bg2"/>
                </a:solidFill>
              </a:rPr>
              <a:t>Bildnachweis: </a:t>
            </a:r>
            <a:r>
              <a:rPr lang="de-DE" sz="750" dirty="0" err="1">
                <a:solidFill>
                  <a:schemeClr val="bg2"/>
                </a:solidFill>
              </a:rPr>
              <a:t>michaeljung</a:t>
            </a:r>
            <a:r>
              <a:rPr lang="de-DE" sz="750" dirty="0">
                <a:solidFill>
                  <a:schemeClr val="bg2"/>
                </a:solidFill>
              </a:rPr>
              <a:t> - </a:t>
            </a:r>
            <a:r>
              <a:rPr lang="de-DE" sz="750" dirty="0" err="1">
                <a:solidFill>
                  <a:schemeClr val="bg2"/>
                </a:solidFill>
              </a:rPr>
              <a:t>Fotolia</a:t>
            </a:r>
            <a:endParaRPr lang="de-DE" sz="75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6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dirty="0" smtClean="0"/>
              <a:t>Ziel und Datengrundlage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7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de-DE" dirty="0"/>
              <a:t>An- und Ungelernte in Deutschland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7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de-DE" dirty="0"/>
              <a:t>Kompetenzen von An- und Ungelernten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Handlungsoptionen zur Qualifizierung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286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Handlungsoptionen zur Qualifizierung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sz="2000" dirty="0"/>
              <a:t>Prävention</a:t>
            </a:r>
            <a:r>
              <a:rPr lang="de-DE" sz="2000" b="0" dirty="0"/>
              <a:t> muss im frühkindlichen und schulischen Bereich ansetzen</a:t>
            </a:r>
          </a:p>
          <a:p>
            <a:r>
              <a:rPr lang="de-DE" sz="2000" dirty="0"/>
              <a:t>Verhinderung von Ausbildungsabbrüchen </a:t>
            </a:r>
            <a:r>
              <a:rPr lang="de-DE" sz="2000" b="0" dirty="0"/>
              <a:t>u. a. durch bessere Berufsberatung und Unterstützung vor und während der Ausbildung</a:t>
            </a:r>
          </a:p>
          <a:p>
            <a:r>
              <a:rPr lang="de-DE" sz="2000" dirty="0"/>
              <a:t>Berufsbegleitende Qualifizierungsangebote</a:t>
            </a:r>
          </a:p>
          <a:p>
            <a:r>
              <a:rPr lang="de-DE" sz="2000" b="0" dirty="0"/>
              <a:t>(Nachträglicher) </a:t>
            </a:r>
            <a:r>
              <a:rPr lang="de-DE" sz="2000" dirty="0"/>
              <a:t>Erwerb eines Berufsabschlusses </a:t>
            </a:r>
            <a:r>
              <a:rPr lang="de-DE" sz="2000" b="0" dirty="0"/>
              <a:t>(z. B. über Ausbildungsbausteine oder Teilzeitausbildung)</a:t>
            </a:r>
          </a:p>
          <a:p>
            <a:r>
              <a:rPr lang="de-DE" sz="2000" dirty="0"/>
              <a:t>Teil- und Nachqualifizierung</a:t>
            </a:r>
          </a:p>
          <a:p>
            <a:r>
              <a:rPr lang="de-DE" sz="2000" dirty="0"/>
              <a:t>Anpassungsweiterbildungen</a:t>
            </a:r>
            <a:r>
              <a:rPr lang="de-DE" sz="2000" b="0" dirty="0"/>
              <a:t> zur Aktualisierung vorhandenen Wissens</a:t>
            </a:r>
          </a:p>
          <a:p>
            <a:r>
              <a:rPr lang="de-DE" sz="2000" b="0" dirty="0"/>
              <a:t>Maßnahmen zur </a:t>
            </a:r>
            <a:r>
              <a:rPr lang="de-DE" sz="2000" dirty="0"/>
              <a:t>Grundbildung </a:t>
            </a:r>
            <a:r>
              <a:rPr lang="de-DE" sz="2000" b="0" dirty="0"/>
              <a:t>(z. B. Alphabetisierungskurse)</a:t>
            </a:r>
          </a:p>
          <a:p>
            <a:r>
              <a:rPr lang="de-DE" sz="2000" dirty="0"/>
              <a:t>Anerkennung</a:t>
            </a:r>
            <a:r>
              <a:rPr lang="de-DE" sz="2000" b="0" dirty="0"/>
              <a:t> von Kompetenzen und im Ausland erworbener Qualifikationen</a:t>
            </a:r>
          </a:p>
          <a:p>
            <a:pPr marL="674967"/>
            <a:endParaRPr lang="de-DE" sz="2000" b="0" dirty="0"/>
          </a:p>
          <a:p>
            <a:endParaRPr lang="de-DE" sz="2000" b="0" dirty="0"/>
          </a:p>
        </p:txBody>
      </p:sp>
    </p:spTree>
    <p:extLst>
      <p:ext uri="{BB962C8B-B14F-4D97-AF65-F5344CB8AC3E}">
        <p14:creationId xmlns:p14="http://schemas.microsoft.com/office/powerpoint/2010/main" val="114730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93045" y="2888945"/>
            <a:ext cx="6319317" cy="346249"/>
          </a:xfrm>
        </p:spPr>
        <p:txBody>
          <a:bodyPr/>
          <a:lstStyle/>
          <a:p>
            <a:pPr eaLnBrk="1" hangingPunct="1"/>
            <a:r>
              <a:rPr lang="de-DE" dirty="0" smtClean="0"/>
              <a:t>Vielen Dank für Ihre Aufmerksamkeit!</a:t>
            </a:r>
            <a:endParaRPr lang="de-DE" sz="1500" dirty="0">
              <a:solidFill>
                <a:schemeClr val="bg2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493658" y="3320991"/>
            <a:ext cx="5015426" cy="164704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493045" y="3506652"/>
            <a:ext cx="2678905" cy="1363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defRPr sz="2000" b="1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179388" indent="-177800" algn="l" rtl="0" eaLnBrk="0" fontAlgn="base" hangingPunct="0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buChar char="}"/>
              <a:defRPr sz="2000">
                <a:solidFill>
                  <a:schemeClr val="bg2"/>
                </a:solidFill>
                <a:latin typeface="+mn-lt"/>
              </a:defRPr>
            </a:lvl2pPr>
            <a:lvl3pPr marL="358775" indent="-177800" algn="l" rtl="0" eaLnBrk="0" fontAlgn="base" hangingPunct="0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buClr>
                <a:schemeClr val="bg2"/>
              </a:buClr>
              <a:buFont typeface="Wingdings 3" pitchFamily="18" charset="2"/>
              <a:buChar char="}"/>
              <a:defRPr sz="1600">
                <a:solidFill>
                  <a:schemeClr val="bg2"/>
                </a:solidFill>
                <a:latin typeface="+mn-lt"/>
              </a:defRPr>
            </a:lvl3pPr>
            <a:lvl4pPr marL="538163" indent="-177800" algn="l" rtl="0" eaLnBrk="0" fontAlgn="base" hangingPunct="0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buClr>
                <a:schemeClr val="bg2"/>
              </a:buClr>
              <a:buFont typeface="Wingdings 3" pitchFamily="18" charset="2"/>
              <a:buChar char="}"/>
              <a:defRPr sz="1400">
                <a:solidFill>
                  <a:schemeClr val="bg2"/>
                </a:solidFill>
                <a:latin typeface="+mn-lt"/>
              </a:defRPr>
            </a:lvl4pPr>
            <a:lvl5pPr marL="717550" indent="-177800" algn="l" rtl="0" eaLnBrk="0" fontAlgn="base" hangingPunct="0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buClr>
                <a:schemeClr val="bg2"/>
              </a:buClr>
              <a:buFont typeface="Wingdings 3" pitchFamily="18" charset="2"/>
              <a:buChar char="}"/>
              <a:defRPr sz="1400">
                <a:solidFill>
                  <a:schemeClr val="bg2"/>
                </a:solidFill>
                <a:latin typeface="+mn-lt"/>
              </a:defRPr>
            </a:lvl5pPr>
            <a:lvl6pPr marL="1174750" indent="-177800" algn="l" rtl="0" eaLnBrk="1" fontAlgn="base" hangingPunct="1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buClr>
                <a:schemeClr val="bg2"/>
              </a:buClr>
              <a:buFont typeface="Wingdings 3" pitchFamily="18" charset="2"/>
              <a:buChar char="}"/>
              <a:defRPr sz="1400">
                <a:solidFill>
                  <a:schemeClr val="bg2"/>
                </a:solidFill>
                <a:latin typeface="+mn-lt"/>
              </a:defRPr>
            </a:lvl6pPr>
            <a:lvl7pPr marL="1631950" indent="-177800" algn="l" rtl="0" eaLnBrk="1" fontAlgn="base" hangingPunct="1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buClr>
                <a:schemeClr val="bg2"/>
              </a:buClr>
              <a:buFont typeface="Wingdings 3" pitchFamily="18" charset="2"/>
              <a:buChar char="}"/>
              <a:defRPr sz="1400">
                <a:solidFill>
                  <a:schemeClr val="bg2"/>
                </a:solidFill>
                <a:latin typeface="+mn-lt"/>
              </a:defRPr>
            </a:lvl7pPr>
            <a:lvl8pPr marL="2089150" indent="-177800" algn="l" rtl="0" eaLnBrk="1" fontAlgn="base" hangingPunct="1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buClr>
                <a:schemeClr val="bg2"/>
              </a:buClr>
              <a:buFont typeface="Wingdings 3" pitchFamily="18" charset="2"/>
              <a:buChar char="}"/>
              <a:defRPr sz="1400">
                <a:solidFill>
                  <a:schemeClr val="bg2"/>
                </a:solidFill>
                <a:latin typeface="+mn-lt"/>
              </a:defRPr>
            </a:lvl8pPr>
            <a:lvl9pPr marL="2546350" indent="-177800" algn="l" rtl="0" eaLnBrk="1" fontAlgn="base" hangingPunct="1">
              <a:lnSpc>
                <a:spcPct val="120000"/>
              </a:lnSpc>
              <a:spcBef>
                <a:spcPct val="60000"/>
              </a:spcBef>
              <a:spcAft>
                <a:spcPct val="0"/>
              </a:spcAft>
              <a:buClr>
                <a:schemeClr val="bg2"/>
              </a:buClr>
              <a:buFont typeface="Wingdings 3" pitchFamily="18" charset="2"/>
              <a:buChar char="}"/>
              <a:defRPr sz="1400">
                <a:solidFill>
                  <a:schemeClr val="bg2"/>
                </a:solidFill>
                <a:latin typeface="+mn-lt"/>
              </a:defRPr>
            </a:lvl9pPr>
          </a:lstStyle>
          <a:p>
            <a:pPr marL="0" indent="0"/>
            <a:r>
              <a:rPr lang="de-DE" sz="1350" b="0" dirty="0">
                <a:solidFill>
                  <a:schemeClr val="tx2"/>
                </a:solidFill>
              </a:rPr>
              <a:t>Dr. Regina Flake</a:t>
            </a:r>
            <a:br>
              <a:rPr lang="de-DE" sz="1350" b="0" dirty="0">
                <a:solidFill>
                  <a:schemeClr val="tx2"/>
                </a:solidFill>
              </a:rPr>
            </a:br>
            <a:r>
              <a:rPr lang="de-DE" sz="1050" dirty="0"/>
              <a:t>Economist</a:t>
            </a:r>
            <a:br>
              <a:rPr lang="de-DE" sz="1050" dirty="0"/>
            </a:br>
            <a:r>
              <a:rPr lang="de-DE" sz="1050" dirty="0"/>
              <a:t>Berufliche Qualifizierung und Fachkräfte</a:t>
            </a:r>
            <a:br>
              <a:rPr lang="de-DE" sz="1050" dirty="0"/>
            </a:br>
            <a:endParaRPr lang="de-DE" sz="1050" dirty="0"/>
          </a:p>
          <a:p>
            <a:pPr>
              <a:spcBef>
                <a:spcPts val="0"/>
              </a:spcBef>
              <a:buFont typeface="Wingdings"/>
              <a:buChar char="("/>
            </a:pPr>
            <a:r>
              <a:rPr lang="de-DE" sz="1050" b="0" dirty="0"/>
              <a:t>0221 4981-840</a:t>
            </a:r>
          </a:p>
          <a:p>
            <a:pPr marL="0" indent="0">
              <a:spcBef>
                <a:spcPts val="0"/>
              </a:spcBef>
            </a:pPr>
            <a:r>
              <a:rPr lang="de-DE" sz="1050" b="0" dirty="0">
                <a:sym typeface="Wingdings"/>
              </a:rPr>
              <a:t>   flake@iwkoeln.de</a:t>
            </a:r>
            <a:endParaRPr lang="de-DE" sz="1050" b="0" dirty="0"/>
          </a:p>
        </p:txBody>
      </p:sp>
    </p:spTree>
    <p:extLst>
      <p:ext uri="{BB962C8B-B14F-4D97-AF65-F5344CB8AC3E}">
        <p14:creationId xmlns:p14="http://schemas.microsoft.com/office/powerpoint/2010/main" val="349471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Ziel und Datengrundlage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7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de-DE" dirty="0"/>
              <a:t>An- und Ungelernte in Deutschland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7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de-DE" dirty="0"/>
              <a:t>Kompetenzen von An- und Ungelernten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7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de-DE" dirty="0"/>
              <a:t>Handlungsoptionen zur Qualifizierung</a:t>
            </a:r>
          </a:p>
        </p:txBody>
      </p:sp>
    </p:spTree>
    <p:extLst>
      <p:ext uri="{BB962C8B-B14F-4D97-AF65-F5344CB8AC3E}">
        <p14:creationId xmlns:p14="http://schemas.microsoft.com/office/powerpoint/2010/main" val="199757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828008"/>
            <a:ext cx="8280000" cy="461665"/>
          </a:xfrm>
        </p:spPr>
        <p:txBody>
          <a:bodyPr/>
          <a:lstStyle/>
          <a:p>
            <a:r>
              <a:rPr lang="de-DE" sz="3000" dirty="0" smtClean="0"/>
              <a:t>Zielsetzung</a:t>
            </a:r>
            <a:endParaRPr lang="de-DE" sz="30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Empirische Bestandsaufnahme der Situation </a:t>
            </a:r>
            <a:br>
              <a:rPr lang="de-DE" dirty="0" smtClean="0"/>
            </a:br>
            <a:r>
              <a:rPr lang="de-DE" dirty="0" smtClean="0"/>
              <a:t>von An- und Ungelernten in Deutschland</a:t>
            </a:r>
          </a:p>
          <a:p>
            <a:pPr marL="720000"/>
            <a:r>
              <a:rPr lang="de-DE" b="0" dirty="0" smtClean="0"/>
              <a:t>Mikrozensus (MZ)</a:t>
            </a:r>
          </a:p>
          <a:p>
            <a:pPr marL="720000"/>
            <a:r>
              <a:rPr lang="de-DE" b="0" dirty="0" smtClean="0"/>
              <a:t>Sozio-</a:t>
            </a:r>
            <a:r>
              <a:rPr lang="de-DE" b="0" dirty="0" err="1" smtClean="0"/>
              <a:t>oekonomisches</a:t>
            </a:r>
            <a:r>
              <a:rPr lang="de-DE" b="0" dirty="0" smtClean="0"/>
              <a:t> Panel (SOEP) </a:t>
            </a:r>
          </a:p>
          <a:p>
            <a:pPr marL="720000"/>
            <a:r>
              <a:rPr lang="de-DE" b="0" dirty="0" smtClean="0"/>
              <a:t>Ergebnisse des Programme </a:t>
            </a:r>
            <a:r>
              <a:rPr lang="de-DE" b="0" dirty="0" err="1" smtClean="0"/>
              <a:t>for</a:t>
            </a:r>
            <a:r>
              <a:rPr lang="de-DE" b="0" dirty="0" smtClean="0"/>
              <a:t> </a:t>
            </a:r>
            <a:r>
              <a:rPr lang="de-DE" b="0" dirty="0" err="1" smtClean="0"/>
              <a:t>the</a:t>
            </a:r>
            <a:r>
              <a:rPr lang="de-DE" b="0" dirty="0" smtClean="0"/>
              <a:t> International Assessment </a:t>
            </a:r>
            <a:r>
              <a:rPr lang="de-DE" b="0" dirty="0" err="1" smtClean="0"/>
              <a:t>of</a:t>
            </a:r>
            <a:r>
              <a:rPr lang="de-DE" b="0" dirty="0" smtClean="0"/>
              <a:t> Adult </a:t>
            </a:r>
            <a:r>
              <a:rPr lang="de-DE" b="0" dirty="0" err="1" smtClean="0"/>
              <a:t>Competencies</a:t>
            </a:r>
            <a:r>
              <a:rPr lang="de-DE" b="0" dirty="0" smtClean="0"/>
              <a:t> (PIAAC)</a:t>
            </a:r>
          </a:p>
        </p:txBody>
      </p:sp>
    </p:spTree>
    <p:extLst>
      <p:ext uri="{BB962C8B-B14F-4D97-AF65-F5344CB8AC3E}">
        <p14:creationId xmlns:p14="http://schemas.microsoft.com/office/powerpoint/2010/main" val="197124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828008"/>
            <a:ext cx="8280000" cy="461665"/>
          </a:xfrm>
        </p:spPr>
        <p:txBody>
          <a:bodyPr/>
          <a:lstStyle/>
          <a:p>
            <a:r>
              <a:rPr lang="de-DE" sz="3000" dirty="0" smtClean="0"/>
              <a:t>Zielsetzung</a:t>
            </a:r>
            <a:endParaRPr lang="de-DE" sz="30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Empirische Bestandsaufnahme der Situation </a:t>
            </a:r>
            <a:br>
              <a:rPr lang="de-DE" dirty="0" smtClean="0"/>
            </a:br>
            <a:r>
              <a:rPr lang="de-DE" dirty="0" smtClean="0"/>
              <a:t>von An- und Ungelernten in Deutschland</a:t>
            </a:r>
          </a:p>
          <a:p>
            <a:pPr marL="720000"/>
            <a:r>
              <a:rPr lang="de-DE" b="0" dirty="0" smtClean="0"/>
              <a:t>Mikrozensus (MZ)</a:t>
            </a:r>
          </a:p>
          <a:p>
            <a:pPr marL="720000"/>
            <a:r>
              <a:rPr lang="de-DE" b="0" dirty="0" smtClean="0"/>
              <a:t>Sozio-</a:t>
            </a:r>
            <a:r>
              <a:rPr lang="de-DE" b="0" dirty="0" err="1" smtClean="0"/>
              <a:t>oekonomisches</a:t>
            </a:r>
            <a:r>
              <a:rPr lang="de-DE" b="0" dirty="0" smtClean="0"/>
              <a:t> Panel (SOEP) </a:t>
            </a:r>
          </a:p>
          <a:p>
            <a:pPr marL="720000"/>
            <a:r>
              <a:rPr lang="de-DE" b="0" dirty="0" smtClean="0"/>
              <a:t>Ergebnisse des Programme </a:t>
            </a:r>
            <a:r>
              <a:rPr lang="de-DE" b="0" dirty="0" err="1" smtClean="0"/>
              <a:t>for</a:t>
            </a:r>
            <a:r>
              <a:rPr lang="de-DE" b="0" dirty="0" smtClean="0"/>
              <a:t> </a:t>
            </a:r>
            <a:r>
              <a:rPr lang="de-DE" b="0" dirty="0" err="1" smtClean="0"/>
              <a:t>the</a:t>
            </a:r>
            <a:r>
              <a:rPr lang="de-DE" b="0" dirty="0" smtClean="0"/>
              <a:t> International Assessment </a:t>
            </a:r>
            <a:r>
              <a:rPr lang="de-DE" b="0" dirty="0" err="1" smtClean="0"/>
              <a:t>of</a:t>
            </a:r>
            <a:r>
              <a:rPr lang="de-DE" b="0" dirty="0" smtClean="0"/>
              <a:t> Adult </a:t>
            </a:r>
            <a:r>
              <a:rPr lang="de-DE" b="0" dirty="0" err="1" smtClean="0"/>
              <a:t>Competencies</a:t>
            </a:r>
            <a:r>
              <a:rPr lang="de-DE" b="0" dirty="0" smtClean="0"/>
              <a:t> (PIAAC)</a:t>
            </a:r>
          </a:p>
          <a:p>
            <a:r>
              <a:rPr lang="de-DE" dirty="0" smtClean="0"/>
              <a:t>Wie arbeitsmarktnah sind Personen ohne Berufsabschluss?</a:t>
            </a:r>
          </a:p>
          <a:p>
            <a:r>
              <a:rPr lang="de-DE" dirty="0" smtClean="0"/>
              <a:t>Welche Beschäftigungs- und Qualifizierungspotenziale </a:t>
            </a:r>
            <a:br>
              <a:rPr lang="de-DE" dirty="0" smtClean="0"/>
            </a:br>
            <a:r>
              <a:rPr lang="de-DE" dirty="0" smtClean="0"/>
              <a:t>weisen sie auf?</a:t>
            </a:r>
          </a:p>
          <a:p>
            <a:r>
              <a:rPr lang="de-DE" dirty="0" smtClean="0"/>
              <a:t>Wer bedarf besonderer Unterstützung?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965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6725" y="828008"/>
            <a:ext cx="8280000" cy="769441"/>
          </a:xfrm>
        </p:spPr>
        <p:txBody>
          <a:bodyPr/>
          <a:lstStyle/>
          <a:p>
            <a:r>
              <a:rPr lang="de-DE" sz="3000" dirty="0" smtClean="0"/>
              <a:t>An- und Ungelernte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dirty="0" smtClean="0"/>
              <a:t>Geringqualifizierte, nicht formal Qualifizierte….</a:t>
            </a:r>
            <a:endParaRPr lang="de-DE" sz="20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0" dirty="0" smtClean="0"/>
              <a:t>Als </a:t>
            </a:r>
            <a:r>
              <a:rPr lang="de-DE" sz="2400" dirty="0" smtClean="0"/>
              <a:t>„nicht formal Qualifizierte“ </a:t>
            </a:r>
            <a:r>
              <a:rPr lang="de-DE" sz="2400" b="0" dirty="0" smtClean="0"/>
              <a:t>werden Personen bezeichnet, die keine Berufsausbildung bzw. kein Fachhochschul- oder Hochschulstudium abgeschlossen haben, also </a:t>
            </a:r>
            <a:r>
              <a:rPr lang="de-DE" sz="2400" dirty="0" smtClean="0"/>
              <a:t>keine „erfolgreiche, zertifizierte Teilnahme an formalen Bildungsgängen“ </a:t>
            </a:r>
            <a:r>
              <a:rPr lang="de-DE" sz="2400" b="0" dirty="0" smtClean="0"/>
              <a:t>vorweisen können. </a:t>
            </a:r>
            <a:br>
              <a:rPr lang="de-DE" sz="2400" b="0" dirty="0" smtClean="0"/>
            </a:br>
            <a:r>
              <a:rPr lang="de-DE" sz="2400" b="0" dirty="0" smtClean="0"/>
              <a:t>Auch Personen mit Anlernausbildung, beruflicher Grundbildung oder mit einem Praktikum gelten nicht als formal qualifiziert. </a:t>
            </a:r>
          </a:p>
          <a:p>
            <a:pPr marL="0" indent="0">
              <a:buNone/>
            </a:pPr>
            <a:r>
              <a:rPr lang="de-DE" sz="2400" b="0" i="1" dirty="0" smtClean="0"/>
              <a:t>Dazu zählen nicht: Schüler, Studierende, Auszubildende, Wehr- und Zivildienstleistende, Personen in Maßnahmen der beruflichen Fortbildung und Umschulung.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485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7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de-DE" dirty="0"/>
              <a:t>Ziel und Datengrundlage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An- und Ungelernte in Deutschland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7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de-DE" dirty="0"/>
              <a:t>Kompetenzen von An- und Ungelernten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7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de-DE" dirty="0"/>
              <a:t>Handlungsoptionen zur Qualifizierung</a:t>
            </a:r>
          </a:p>
        </p:txBody>
      </p:sp>
    </p:spTree>
    <p:extLst>
      <p:ext uri="{BB962C8B-B14F-4D97-AF65-F5344CB8AC3E}">
        <p14:creationId xmlns:p14="http://schemas.microsoft.com/office/powerpoint/2010/main" val="262460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69854" y="828008"/>
            <a:ext cx="8280000" cy="769441"/>
          </a:xfrm>
        </p:spPr>
        <p:txBody>
          <a:bodyPr/>
          <a:lstStyle/>
          <a:p>
            <a:r>
              <a:rPr lang="de-DE" sz="3000" dirty="0" smtClean="0"/>
              <a:t>An- und Ungelernte in der Bevölkerung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dirty="0" smtClean="0"/>
              <a:t>16- bis 64-jährige im Jahr 2011, in Prozent</a:t>
            </a:r>
            <a:endParaRPr lang="de-DE" sz="2000" dirty="0"/>
          </a:p>
        </p:txBody>
      </p:sp>
      <p:graphicFrame>
        <p:nvGraphicFramePr>
          <p:cNvPr id="13" name="Inhaltsplatzhalt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352912"/>
              </p:ext>
            </p:extLst>
          </p:nvPr>
        </p:nvGraphicFramePr>
        <p:xfrm>
          <a:off x="466725" y="1700213"/>
          <a:ext cx="4033838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Inhaltsplatzhalter 1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>
                <a:solidFill>
                  <a:schemeClr val="bg2"/>
                </a:solidFill>
              </a:rPr>
              <a:t>Quelle: Mikrozensus 2011; eigene Berechnungen</a:t>
            </a:r>
          </a:p>
          <a:p>
            <a:endParaRPr lang="de-D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1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 IW">
  <a:themeElements>
    <a:clrScheme name="Basis-CD IW-Verbund">
      <a:dk1>
        <a:srgbClr val="000000"/>
      </a:dk1>
      <a:lt1>
        <a:srgbClr val="FFFFFF"/>
      </a:lt1>
      <a:dk2>
        <a:srgbClr val="006AB3"/>
      </a:dk2>
      <a:lt2>
        <a:srgbClr val="646464"/>
      </a:lt2>
      <a:accent1>
        <a:srgbClr val="006AB3"/>
      </a:accent1>
      <a:accent2>
        <a:srgbClr val="A0A0A0"/>
      </a:accent2>
      <a:accent3>
        <a:srgbClr val="FFCC00"/>
      </a:accent3>
      <a:accent4>
        <a:srgbClr val="BED9EC"/>
      </a:accent4>
      <a:accent5>
        <a:srgbClr val="FF0000"/>
      </a:accent5>
      <a:accent6>
        <a:srgbClr val="DCDCDC"/>
      </a:accent6>
      <a:hlink>
        <a:srgbClr val="002060"/>
      </a:hlink>
      <a:folHlink>
        <a:srgbClr val="CC0066"/>
      </a:folHlink>
    </a:clrScheme>
    <a:fontScheme name="IW-Koeln_30_03_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Haemer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WKoeln_02-2011 1">
        <a:dk1>
          <a:srgbClr val="000000"/>
        </a:dk1>
        <a:lt1>
          <a:srgbClr val="FFFFFF"/>
        </a:lt1>
        <a:dk2>
          <a:srgbClr val="006AB3"/>
        </a:dk2>
        <a:lt2>
          <a:srgbClr val="646464"/>
        </a:lt2>
        <a:accent1>
          <a:srgbClr val="BED9EC"/>
        </a:accent1>
        <a:accent2>
          <a:srgbClr val="DCDCDC"/>
        </a:accent2>
        <a:accent3>
          <a:srgbClr val="FFFFFF"/>
        </a:accent3>
        <a:accent4>
          <a:srgbClr val="000000"/>
        </a:accent4>
        <a:accent5>
          <a:srgbClr val="DBE9F4"/>
        </a:accent5>
        <a:accent6>
          <a:srgbClr val="C7C7C7"/>
        </a:accent6>
        <a:hlink>
          <a:srgbClr val="A0A0A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 IW</Template>
  <TotalTime>0</TotalTime>
  <Words>1465</Words>
  <Application>Microsoft Office PowerPoint</Application>
  <PresentationFormat>Bildschirmpräsentation (4:3)</PresentationFormat>
  <Paragraphs>293</Paragraphs>
  <Slides>34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39" baseType="lpstr">
      <vt:lpstr>Arial</vt:lpstr>
      <vt:lpstr>Calibri</vt:lpstr>
      <vt:lpstr>Wingdings</vt:lpstr>
      <vt:lpstr>Wingdings 3</vt:lpstr>
      <vt:lpstr>CD IW</vt:lpstr>
      <vt:lpstr>Qualifizierung von An- und Ungelernten</vt:lpstr>
      <vt:lpstr>PowerPoint-Präsentation</vt:lpstr>
      <vt:lpstr>PowerPoint-Präsentation</vt:lpstr>
      <vt:lpstr>PowerPoint-Präsentation</vt:lpstr>
      <vt:lpstr>Zielsetzung</vt:lpstr>
      <vt:lpstr>Zielsetzung</vt:lpstr>
      <vt:lpstr>An- und Ungelernte Geringqualifizierte, nicht formal Qualifizierte….</vt:lpstr>
      <vt:lpstr>PowerPoint-Präsentation</vt:lpstr>
      <vt:lpstr>An- und Ungelernte in der Bevölkerung 16- bis 64-jährige im Jahr 2011, in Prozent</vt:lpstr>
      <vt:lpstr>An- und Ungelernte in der Bevölkerung 16- bis 64-jährige im Jahr 2011, in Prozent</vt:lpstr>
      <vt:lpstr>An- und Ungelernte nach Geschlecht und Alter 16- bis 64-jährige, in Prozent</vt:lpstr>
      <vt:lpstr>An- und Ungelernte nach Migrationshintergrund 16- bis 64-jährige, in Prozent</vt:lpstr>
      <vt:lpstr>Berufliche Qualifikation und Schulabschlüsse 16- bis 64-jährige, in Prozent</vt:lpstr>
      <vt:lpstr>Berufliche Qualifikation und Schulabschlüsse 16- bis 64-jährige, in Prozent</vt:lpstr>
      <vt:lpstr>An- und Ungelernte mit Ausbildungsabbruch 16- bis 64-jährige, in Prozent</vt:lpstr>
      <vt:lpstr>Einflussfaktoren auf die Wahrscheinlichkeit, an- und ungelernt zu sein</vt:lpstr>
      <vt:lpstr>Erwerbsbeteiligung und -umfang  16- bis 64-jährige, in Prozent</vt:lpstr>
      <vt:lpstr>Erwerbsbeteiligung und -umfang  16- bis 64-jährige, in Prozent</vt:lpstr>
      <vt:lpstr>Erwerbsbeteiligung und -umfang  16- bis 64-jährige, in Prozent</vt:lpstr>
      <vt:lpstr>Tätigkeiten im Beruf 16- bis 64-jährige Beschäftigte, Ausübung mindestens einmal in der Woche, in Prozent</vt:lpstr>
      <vt:lpstr>Einkommen I − Haushaltseinkommen 16- bis 64-jährige, in Euro</vt:lpstr>
      <vt:lpstr>Einkommen I − Haushaltseinkommen 16- bis 64-jährige, in Euro</vt:lpstr>
      <vt:lpstr>Einkommen II – Quelle für den überwiegenden Lebensunterhalt 16- bis 64-Jährige, in Prozent</vt:lpstr>
      <vt:lpstr>Einkommen II – Arbeitszeit und Stundenlohn 16- bis 64-Jährige Beschäftigte, in Prozent</vt:lpstr>
      <vt:lpstr>Einkommen II – Arbeitszeit und Stundenlohn 16- bis 64-Jährige Beschäftigte, in Prozent</vt:lpstr>
      <vt:lpstr>PowerPoint-Präsentation</vt:lpstr>
      <vt:lpstr>Kompetenzbegriff und die Bedeutung von Kompetenzen</vt:lpstr>
      <vt:lpstr>PIAAC-Kompetenzstufen  16- bis 64-jährige, in Prozent</vt:lpstr>
      <vt:lpstr>PIAAC-Kompetenzstufen  16- bis 64-jährige, in Prozent</vt:lpstr>
      <vt:lpstr>Lesekompetenz – Risikogruppe nach Erwerbstätigkeit 16- bis 64-jährige, die höchstens die erste Kompetenzstufe erreichen, in Prozent</vt:lpstr>
      <vt:lpstr>Ergebnis multivariater Analysen</vt:lpstr>
      <vt:lpstr>PowerPoint-Präsentation</vt:lpstr>
      <vt:lpstr>Handlungsoptionen zur Qualifizierung</vt:lpstr>
      <vt:lpstr>Vielen Dank für Ihre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2023-03-24T10:35:06Z</dcterms:created>
  <dcterms:modified xsi:type="dcterms:W3CDTF">2023-03-24T10:35:34Z</dcterms:modified>
</cp:coreProperties>
</file>